
<file path=[Content_Types].xml><?xml version="1.0" encoding="utf-8"?>
<Types xmlns="http://schemas.openxmlformats.org/package/2006/content-types">
  <Default Extension="bin" ContentType="application/vnd.openxmlformats-officedocument.oleObject"/>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 id="2147483688" r:id="rId2"/>
  </p:sldMasterIdLst>
  <p:notesMasterIdLst>
    <p:notesMasterId r:id="rId85"/>
  </p:notesMasterIdLst>
  <p:handoutMasterIdLst>
    <p:handoutMasterId r:id="rId86"/>
  </p:handoutMasterIdLst>
  <p:sldIdLst>
    <p:sldId id="778" r:id="rId3"/>
    <p:sldId id="828" r:id="rId4"/>
    <p:sldId id="829" r:id="rId5"/>
    <p:sldId id="830" r:id="rId6"/>
    <p:sldId id="831" r:id="rId7"/>
    <p:sldId id="832" r:id="rId8"/>
    <p:sldId id="833" r:id="rId9"/>
    <p:sldId id="834" r:id="rId10"/>
    <p:sldId id="835" r:id="rId11"/>
    <p:sldId id="836" r:id="rId12"/>
    <p:sldId id="837" r:id="rId13"/>
    <p:sldId id="838" r:id="rId14"/>
    <p:sldId id="839" r:id="rId15"/>
    <p:sldId id="841" r:id="rId16"/>
    <p:sldId id="843" r:id="rId17"/>
    <p:sldId id="846" r:id="rId18"/>
    <p:sldId id="847" r:id="rId19"/>
    <p:sldId id="848" r:id="rId20"/>
    <p:sldId id="849" r:id="rId21"/>
    <p:sldId id="850" r:id="rId22"/>
    <p:sldId id="855" r:id="rId23"/>
    <p:sldId id="857" r:id="rId24"/>
    <p:sldId id="806" r:id="rId25"/>
    <p:sldId id="807" r:id="rId26"/>
    <p:sldId id="863" r:id="rId27"/>
    <p:sldId id="864" r:id="rId28"/>
    <p:sldId id="865" r:id="rId29"/>
    <p:sldId id="866" r:id="rId30"/>
    <p:sldId id="867" r:id="rId31"/>
    <p:sldId id="868" r:id="rId32"/>
    <p:sldId id="869" r:id="rId33"/>
    <p:sldId id="870" r:id="rId34"/>
    <p:sldId id="871" r:id="rId35"/>
    <p:sldId id="872" r:id="rId36"/>
    <p:sldId id="873" r:id="rId37"/>
    <p:sldId id="874" r:id="rId38"/>
    <p:sldId id="875" r:id="rId39"/>
    <p:sldId id="876" r:id="rId40"/>
    <p:sldId id="877" r:id="rId41"/>
    <p:sldId id="878" r:id="rId42"/>
    <p:sldId id="879" r:id="rId43"/>
    <p:sldId id="880" r:id="rId44"/>
    <p:sldId id="881" r:id="rId45"/>
    <p:sldId id="882" r:id="rId46"/>
    <p:sldId id="883" r:id="rId47"/>
    <p:sldId id="884" r:id="rId48"/>
    <p:sldId id="885" r:id="rId49"/>
    <p:sldId id="886" r:id="rId50"/>
    <p:sldId id="887" r:id="rId51"/>
    <p:sldId id="888" r:id="rId52"/>
    <p:sldId id="889" r:id="rId53"/>
    <p:sldId id="890" r:id="rId54"/>
    <p:sldId id="891" r:id="rId55"/>
    <p:sldId id="892" r:id="rId56"/>
    <p:sldId id="893" r:id="rId57"/>
    <p:sldId id="894" r:id="rId58"/>
    <p:sldId id="895" r:id="rId59"/>
    <p:sldId id="896" r:id="rId60"/>
    <p:sldId id="897" r:id="rId61"/>
    <p:sldId id="898" r:id="rId62"/>
    <p:sldId id="899" r:id="rId63"/>
    <p:sldId id="900" r:id="rId64"/>
    <p:sldId id="901" r:id="rId65"/>
    <p:sldId id="902" r:id="rId66"/>
    <p:sldId id="903" r:id="rId67"/>
    <p:sldId id="904" r:id="rId68"/>
    <p:sldId id="905" r:id="rId69"/>
    <p:sldId id="906" r:id="rId70"/>
    <p:sldId id="907" r:id="rId71"/>
    <p:sldId id="908" r:id="rId72"/>
    <p:sldId id="909" r:id="rId73"/>
    <p:sldId id="910" r:id="rId74"/>
    <p:sldId id="686" r:id="rId75"/>
    <p:sldId id="688" r:id="rId76"/>
    <p:sldId id="911" r:id="rId77"/>
    <p:sldId id="912" r:id="rId78"/>
    <p:sldId id="913" r:id="rId79"/>
    <p:sldId id="914" r:id="rId80"/>
    <p:sldId id="915" r:id="rId81"/>
    <p:sldId id="917" r:id="rId82"/>
    <p:sldId id="918" r:id="rId83"/>
    <p:sldId id="919" r:id="rId84"/>
  </p:sldIdLst>
  <p:sldSz cx="9144000" cy="6858000" type="screen4x3"/>
  <p:notesSz cx="7004050" cy="9290050"/>
  <p:kinsoku lang="ja-JP" invalStChars="、。，．・：；？！゛゜ヽヾゝゞ々ー’”）〕］｝〉》」』】°‰′″℃￠％ぁぃぅぇぉっゃゅょゎァィゥェォッャュョヮヵヶ!%),.:;?]}｡｣､･ｧｨｩｪｫｬｭｮｯｰﾞﾟ" invalEndChars="‘“（〔［｛〈《「『【￥＄$([\{｢￡"/>
  <p:defaultTextStyle>
    <a:defPPr>
      <a:defRPr lang="en-US"/>
    </a:defPPr>
    <a:lvl1pPr algn="ctr" rtl="0" eaLnBrk="0" fontAlgn="base" hangingPunct="0">
      <a:spcBef>
        <a:spcPct val="0"/>
      </a:spcBef>
      <a:spcAft>
        <a:spcPct val="0"/>
      </a:spcAft>
      <a:defRPr sz="2400" kern="1200">
        <a:solidFill>
          <a:schemeClr val="tx1"/>
        </a:solidFill>
        <a:latin typeface="Times New Roman" pitchFamily="18" charset="0"/>
        <a:ea typeface="+mn-ea"/>
        <a:cs typeface="+mn-cs"/>
      </a:defRPr>
    </a:lvl1pPr>
    <a:lvl2pPr marL="457200" algn="ctr" rtl="0" eaLnBrk="0" fontAlgn="base" hangingPunct="0">
      <a:spcBef>
        <a:spcPct val="0"/>
      </a:spcBef>
      <a:spcAft>
        <a:spcPct val="0"/>
      </a:spcAft>
      <a:defRPr sz="2400" kern="1200">
        <a:solidFill>
          <a:schemeClr val="tx1"/>
        </a:solidFill>
        <a:latin typeface="Times New Roman" pitchFamily="18" charset="0"/>
        <a:ea typeface="+mn-ea"/>
        <a:cs typeface="+mn-cs"/>
      </a:defRPr>
    </a:lvl2pPr>
    <a:lvl3pPr marL="914400" algn="ctr" rtl="0" eaLnBrk="0" fontAlgn="base" hangingPunct="0">
      <a:spcBef>
        <a:spcPct val="0"/>
      </a:spcBef>
      <a:spcAft>
        <a:spcPct val="0"/>
      </a:spcAft>
      <a:defRPr sz="2400" kern="1200">
        <a:solidFill>
          <a:schemeClr val="tx1"/>
        </a:solidFill>
        <a:latin typeface="Times New Roman" pitchFamily="18" charset="0"/>
        <a:ea typeface="+mn-ea"/>
        <a:cs typeface="+mn-cs"/>
      </a:defRPr>
    </a:lvl3pPr>
    <a:lvl4pPr marL="1371600" algn="ctr" rtl="0" eaLnBrk="0" fontAlgn="base" hangingPunct="0">
      <a:spcBef>
        <a:spcPct val="0"/>
      </a:spcBef>
      <a:spcAft>
        <a:spcPct val="0"/>
      </a:spcAft>
      <a:defRPr sz="2400" kern="1200">
        <a:solidFill>
          <a:schemeClr val="tx1"/>
        </a:solidFill>
        <a:latin typeface="Times New Roman" pitchFamily="18" charset="0"/>
        <a:ea typeface="+mn-ea"/>
        <a:cs typeface="+mn-cs"/>
      </a:defRPr>
    </a:lvl4pPr>
    <a:lvl5pPr marL="1828800" algn="ctr" rtl="0" eaLnBrk="0" fontAlgn="base" hangingPunct="0">
      <a:spcBef>
        <a:spcPct val="0"/>
      </a:spcBef>
      <a:spcAft>
        <a:spcPct val="0"/>
      </a:spcAft>
      <a:defRPr sz="2400" kern="1200">
        <a:solidFill>
          <a:schemeClr val="tx1"/>
        </a:solidFill>
        <a:latin typeface="Times New Roman" pitchFamily="18" charset="0"/>
        <a:ea typeface="+mn-ea"/>
        <a:cs typeface="+mn-cs"/>
      </a:defRPr>
    </a:lvl5pPr>
    <a:lvl6pPr marL="2286000" algn="l" defTabSz="914400" rtl="0" eaLnBrk="1" latinLnBrk="0" hangingPunct="1">
      <a:defRPr sz="2400" kern="1200">
        <a:solidFill>
          <a:schemeClr val="tx1"/>
        </a:solidFill>
        <a:latin typeface="Times New Roman" pitchFamily="18" charset="0"/>
        <a:ea typeface="+mn-ea"/>
        <a:cs typeface="+mn-cs"/>
      </a:defRPr>
    </a:lvl6pPr>
    <a:lvl7pPr marL="2743200" algn="l" defTabSz="914400" rtl="0" eaLnBrk="1" latinLnBrk="0" hangingPunct="1">
      <a:defRPr sz="2400" kern="1200">
        <a:solidFill>
          <a:schemeClr val="tx1"/>
        </a:solidFill>
        <a:latin typeface="Times New Roman" pitchFamily="18" charset="0"/>
        <a:ea typeface="+mn-ea"/>
        <a:cs typeface="+mn-cs"/>
      </a:defRPr>
    </a:lvl7pPr>
    <a:lvl8pPr marL="3200400" algn="l" defTabSz="914400" rtl="0" eaLnBrk="1" latinLnBrk="0" hangingPunct="1">
      <a:defRPr sz="2400" kern="1200">
        <a:solidFill>
          <a:schemeClr val="tx1"/>
        </a:solidFill>
        <a:latin typeface="Times New Roman" pitchFamily="18" charset="0"/>
        <a:ea typeface="+mn-ea"/>
        <a:cs typeface="+mn-cs"/>
      </a:defRPr>
    </a:lvl8pPr>
    <a:lvl9pPr marL="3657600" algn="l" defTabSz="914400" rtl="0" eaLnBrk="1" latinLnBrk="0" hangingPunct="1">
      <a:defRPr sz="2400" kern="1200">
        <a:solidFill>
          <a:schemeClr val="tx1"/>
        </a:solidFill>
        <a:latin typeface="Times New Roman" pitchFamily="18"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925">
          <p15:clr>
            <a:srgbClr val="A4A3A4"/>
          </p15:clr>
        </p15:guide>
        <p15:guide id="2" pos="2206">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00CC"/>
    <a:srgbClr val="006600"/>
    <a:srgbClr val="FFFF99"/>
    <a:srgbClr val="A50021"/>
    <a:srgbClr val="800000"/>
    <a:srgbClr val="00589A"/>
    <a:srgbClr val="003E6C"/>
    <a:srgbClr val="000099"/>
    <a:srgbClr val="99CCFF"/>
    <a:srgbClr val="0088B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129" autoAdjust="0"/>
    <p:restoredTop sz="66400" autoAdjust="0"/>
  </p:normalViewPr>
  <p:slideViewPr>
    <p:cSldViewPr>
      <p:cViewPr varScale="1">
        <p:scale>
          <a:sx n="69" d="100"/>
          <a:sy n="69" d="100"/>
        </p:scale>
        <p:origin x="2680" y="184"/>
      </p:cViewPr>
      <p:guideLst>
        <p:guide orient="horz" pos="2160"/>
        <p:guide pos="2880"/>
      </p:guideLst>
    </p:cSldViewPr>
  </p:slideViewPr>
  <p:outlineViewPr>
    <p:cViewPr>
      <p:scale>
        <a:sx n="33" d="100"/>
        <a:sy n="33" d="100"/>
      </p:scale>
      <p:origin x="0" y="0"/>
    </p:cViewPr>
    <p:sldLst>
      <p:sld r:id="rId1" collapse="1"/>
      <p:sld r:id="rId2" collapse="1"/>
      <p:sld r:id="rId3" collapse="1"/>
      <p:sld r:id="rId4" collapse="1"/>
      <p:sld r:id="rId5" collapse="1"/>
      <p:sld r:id="rId6" collapse="1"/>
      <p:sld r:id="rId7" collapse="1"/>
      <p:sld r:id="rId8" collapse="1"/>
      <p:sld r:id="rId9" collapse="1"/>
      <p:sld r:id="rId10" collapse="1"/>
      <p:sld r:id="rId11" collapse="1"/>
      <p:sld r:id="rId12" collapse="1"/>
      <p:sld r:id="rId13" collapse="1"/>
      <p:sld r:id="rId14" collapse="1"/>
      <p:sld r:id="rId15" collapse="1"/>
      <p:sld r:id="rId16" collapse="1"/>
      <p:sld r:id="rId17" collapse="1"/>
      <p:sld r:id="rId18" collapse="1"/>
      <p:sld r:id="rId19" collapse="1"/>
      <p:sld r:id="rId20" collapse="1"/>
      <p:sld r:id="rId21" collapse="1"/>
      <p:sld r:id="rId22" collapse="1"/>
      <p:sld r:id="rId23" collapse="1"/>
      <p:sld r:id="rId24" collapse="1"/>
      <p:sld r:id="rId25" collapse="1"/>
      <p:sld r:id="rId26" collapse="1"/>
      <p:sld r:id="rId27" collapse="1"/>
      <p:sld r:id="rId28" collapse="1"/>
      <p:sld r:id="rId29" collapse="1"/>
      <p:sld r:id="rId30" collapse="1"/>
      <p:sld r:id="rId31" collapse="1"/>
      <p:sld r:id="rId32" collapse="1"/>
      <p:sld r:id="rId33" collapse="1"/>
      <p:sld r:id="rId34" collapse="1"/>
      <p:sld r:id="rId35" collapse="1"/>
      <p:sld r:id="rId36" collapse="1"/>
      <p:sld r:id="rId37" collapse="1"/>
      <p:sld r:id="rId38" collapse="1"/>
      <p:sld r:id="rId39" collapse="1"/>
      <p:sld r:id="rId40" collapse="1"/>
      <p:sld r:id="rId41" collapse="1"/>
      <p:sld r:id="rId42" collapse="1"/>
      <p:sld r:id="rId43" collapse="1"/>
      <p:sld r:id="rId44" collapse="1"/>
      <p:sld r:id="rId45" collapse="1"/>
      <p:sld r:id="rId46" collapse="1"/>
      <p:sld r:id="rId47" collapse="1"/>
      <p:sld r:id="rId48" collapse="1"/>
      <p:sld r:id="rId49" collapse="1"/>
      <p:sld r:id="rId50" collapse="1"/>
      <p:sld r:id="rId51" collapse="1"/>
      <p:sld r:id="rId52" collapse="1"/>
      <p:sld r:id="rId53" collapse="1"/>
      <p:sld r:id="rId54" collapse="1"/>
      <p:sld r:id="rId55" collapse="1"/>
      <p:sld r:id="rId56" collapse="1"/>
      <p:sld r:id="rId57" collapse="1"/>
      <p:sld r:id="rId58" collapse="1"/>
      <p:sld r:id="rId59" collapse="1"/>
      <p:sld r:id="rId60" collapse="1"/>
      <p:sld r:id="rId61" collapse="1"/>
      <p:sld r:id="rId62" collapse="1"/>
      <p:sld r:id="rId63" collapse="1"/>
      <p:sld r:id="rId64" collapse="1"/>
      <p:sld r:id="rId65" collapse="1"/>
      <p:sld r:id="rId66" collapse="1"/>
      <p:sld r:id="rId67" collapse="1"/>
      <p:sld r:id="rId68" collapse="1"/>
      <p:sld r:id="rId69" collapse="1"/>
      <p:sld r:id="rId70" collapse="1"/>
      <p:sld r:id="rId71" collapse="1"/>
      <p:sld r:id="rId72" collapse="1"/>
      <p:sld r:id="rId73" collapse="1"/>
      <p:sld r:id="rId74" collapse="1"/>
      <p:sld r:id="rId75" collapse="1"/>
      <p:sld r:id="rId76" collapse="1"/>
      <p:sld r:id="rId77" collapse="1"/>
      <p:sld r:id="rId78" collapse="1"/>
    </p:sldLst>
  </p:outlineViewPr>
  <p:notesTextViewPr>
    <p:cViewPr>
      <p:scale>
        <a:sx n="100" d="100"/>
        <a:sy n="100" d="100"/>
      </p:scale>
      <p:origin x="0" y="0"/>
    </p:cViewPr>
  </p:notesTextViewPr>
  <p:sorterViewPr>
    <p:cViewPr>
      <p:scale>
        <a:sx n="120" d="100"/>
        <a:sy n="120" d="100"/>
      </p:scale>
      <p:origin x="0" y="0"/>
    </p:cViewPr>
  </p:sorterViewPr>
  <p:notesViewPr>
    <p:cSldViewPr>
      <p:cViewPr>
        <p:scale>
          <a:sx n="75" d="100"/>
          <a:sy n="75" d="100"/>
        </p:scale>
        <p:origin x="-2310" y="-72"/>
      </p:cViewPr>
      <p:guideLst>
        <p:guide orient="horz" pos="2925"/>
        <p:guide pos="2206"/>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theme" Target="theme/theme1.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5" Type="http://schemas.openxmlformats.org/officeDocument/2006/relationships/slide" Target="slides/slide3.xml"/><Relationship Id="rId90" Type="http://schemas.openxmlformats.org/officeDocument/2006/relationships/tableStyles" Target="tableStyles.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notesMaster" Target="notesMasters/notesMaster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handoutMaster" Target="handoutMasters/handoutMaster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presProps" Target="presProps.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s>
</file>

<file path=ppt/_rels/viewProps.xml.rels><?xml version="1.0" encoding="UTF-8" standalone="yes"?>
<Relationships xmlns="http://schemas.openxmlformats.org/package/2006/relationships"><Relationship Id="rId26" Type="http://schemas.openxmlformats.org/officeDocument/2006/relationships/slide" Target="slides/slide28.xml"/><Relationship Id="rId21" Type="http://schemas.openxmlformats.org/officeDocument/2006/relationships/slide" Target="slides/slide22.xml"/><Relationship Id="rId42" Type="http://schemas.openxmlformats.org/officeDocument/2006/relationships/slide" Target="slides/slide44.xml"/><Relationship Id="rId47" Type="http://schemas.openxmlformats.org/officeDocument/2006/relationships/slide" Target="slides/slide50.xml"/><Relationship Id="rId63" Type="http://schemas.openxmlformats.org/officeDocument/2006/relationships/slide" Target="slides/slide66.xml"/><Relationship Id="rId68" Type="http://schemas.openxmlformats.org/officeDocument/2006/relationships/slide" Target="slides/slide71.xml"/><Relationship Id="rId16" Type="http://schemas.openxmlformats.org/officeDocument/2006/relationships/slide" Target="slides/slide17.xml"/><Relationship Id="rId11" Type="http://schemas.openxmlformats.org/officeDocument/2006/relationships/slide" Target="slides/slide12.xml"/><Relationship Id="rId24" Type="http://schemas.openxmlformats.org/officeDocument/2006/relationships/slide" Target="slides/slide26.xml"/><Relationship Id="rId32" Type="http://schemas.openxmlformats.org/officeDocument/2006/relationships/slide" Target="slides/slide34.xml"/><Relationship Id="rId37" Type="http://schemas.openxmlformats.org/officeDocument/2006/relationships/slide" Target="slides/slide39.xml"/><Relationship Id="rId40" Type="http://schemas.openxmlformats.org/officeDocument/2006/relationships/slide" Target="slides/slide42.xml"/><Relationship Id="rId45" Type="http://schemas.openxmlformats.org/officeDocument/2006/relationships/slide" Target="slides/slide47.xml"/><Relationship Id="rId53" Type="http://schemas.openxmlformats.org/officeDocument/2006/relationships/slide" Target="slides/slide56.xml"/><Relationship Id="rId58" Type="http://schemas.openxmlformats.org/officeDocument/2006/relationships/slide" Target="slides/slide61.xml"/><Relationship Id="rId66" Type="http://schemas.openxmlformats.org/officeDocument/2006/relationships/slide" Target="slides/slide69.xml"/><Relationship Id="rId74" Type="http://schemas.openxmlformats.org/officeDocument/2006/relationships/slide" Target="slides/slide78.xml"/><Relationship Id="rId5" Type="http://schemas.openxmlformats.org/officeDocument/2006/relationships/slide" Target="slides/slide6.xml"/><Relationship Id="rId61" Type="http://schemas.openxmlformats.org/officeDocument/2006/relationships/slide" Target="slides/slide64.xml"/><Relationship Id="rId19" Type="http://schemas.openxmlformats.org/officeDocument/2006/relationships/slide" Target="slides/slide20.xml"/><Relationship Id="rId14" Type="http://schemas.openxmlformats.org/officeDocument/2006/relationships/slide" Target="slides/slide15.xml"/><Relationship Id="rId22" Type="http://schemas.openxmlformats.org/officeDocument/2006/relationships/slide" Target="slides/slide24.xml"/><Relationship Id="rId27" Type="http://schemas.openxmlformats.org/officeDocument/2006/relationships/slide" Target="slides/slide29.xml"/><Relationship Id="rId30" Type="http://schemas.openxmlformats.org/officeDocument/2006/relationships/slide" Target="slides/slide32.xml"/><Relationship Id="rId35" Type="http://schemas.openxmlformats.org/officeDocument/2006/relationships/slide" Target="slides/slide37.xml"/><Relationship Id="rId43" Type="http://schemas.openxmlformats.org/officeDocument/2006/relationships/slide" Target="slides/slide45.xml"/><Relationship Id="rId48" Type="http://schemas.openxmlformats.org/officeDocument/2006/relationships/slide" Target="slides/slide51.xml"/><Relationship Id="rId56" Type="http://schemas.openxmlformats.org/officeDocument/2006/relationships/slide" Target="slides/slide59.xml"/><Relationship Id="rId64" Type="http://schemas.openxmlformats.org/officeDocument/2006/relationships/slide" Target="slides/slide67.xml"/><Relationship Id="rId69" Type="http://schemas.openxmlformats.org/officeDocument/2006/relationships/slide" Target="slides/slide72.xml"/><Relationship Id="rId77" Type="http://schemas.openxmlformats.org/officeDocument/2006/relationships/slide" Target="slides/slide81.xml"/><Relationship Id="rId8" Type="http://schemas.openxmlformats.org/officeDocument/2006/relationships/slide" Target="slides/slide9.xml"/><Relationship Id="rId51" Type="http://schemas.openxmlformats.org/officeDocument/2006/relationships/slide" Target="slides/slide54.xml"/><Relationship Id="rId72" Type="http://schemas.openxmlformats.org/officeDocument/2006/relationships/slide" Target="slides/slide76.xml"/><Relationship Id="rId3" Type="http://schemas.openxmlformats.org/officeDocument/2006/relationships/slide" Target="slides/slide4.xml"/><Relationship Id="rId12" Type="http://schemas.openxmlformats.org/officeDocument/2006/relationships/slide" Target="slides/slide13.xml"/><Relationship Id="rId17" Type="http://schemas.openxmlformats.org/officeDocument/2006/relationships/slide" Target="slides/slide18.xml"/><Relationship Id="rId25" Type="http://schemas.openxmlformats.org/officeDocument/2006/relationships/slide" Target="slides/slide27.xml"/><Relationship Id="rId33" Type="http://schemas.openxmlformats.org/officeDocument/2006/relationships/slide" Target="slides/slide35.xml"/><Relationship Id="rId38" Type="http://schemas.openxmlformats.org/officeDocument/2006/relationships/slide" Target="slides/slide40.xml"/><Relationship Id="rId46" Type="http://schemas.openxmlformats.org/officeDocument/2006/relationships/slide" Target="slides/slide49.xml"/><Relationship Id="rId59" Type="http://schemas.openxmlformats.org/officeDocument/2006/relationships/slide" Target="slides/slide62.xml"/><Relationship Id="rId67" Type="http://schemas.openxmlformats.org/officeDocument/2006/relationships/slide" Target="slides/slide70.xml"/><Relationship Id="rId20" Type="http://schemas.openxmlformats.org/officeDocument/2006/relationships/slide" Target="slides/slide21.xml"/><Relationship Id="rId41" Type="http://schemas.openxmlformats.org/officeDocument/2006/relationships/slide" Target="slides/slide43.xml"/><Relationship Id="rId54" Type="http://schemas.openxmlformats.org/officeDocument/2006/relationships/slide" Target="slides/slide57.xml"/><Relationship Id="rId62" Type="http://schemas.openxmlformats.org/officeDocument/2006/relationships/slide" Target="slides/slide65.xml"/><Relationship Id="rId70" Type="http://schemas.openxmlformats.org/officeDocument/2006/relationships/slide" Target="slides/slide73.xml"/><Relationship Id="rId75" Type="http://schemas.openxmlformats.org/officeDocument/2006/relationships/slide" Target="slides/slide79.xml"/><Relationship Id="rId1" Type="http://schemas.openxmlformats.org/officeDocument/2006/relationships/slide" Target="slides/slide1.xml"/><Relationship Id="rId6" Type="http://schemas.openxmlformats.org/officeDocument/2006/relationships/slide" Target="slides/slide7.xml"/><Relationship Id="rId15" Type="http://schemas.openxmlformats.org/officeDocument/2006/relationships/slide" Target="slides/slide16.xml"/><Relationship Id="rId23" Type="http://schemas.openxmlformats.org/officeDocument/2006/relationships/slide" Target="slides/slide25.xml"/><Relationship Id="rId28" Type="http://schemas.openxmlformats.org/officeDocument/2006/relationships/slide" Target="slides/slide30.xml"/><Relationship Id="rId36" Type="http://schemas.openxmlformats.org/officeDocument/2006/relationships/slide" Target="slides/slide38.xml"/><Relationship Id="rId49" Type="http://schemas.openxmlformats.org/officeDocument/2006/relationships/slide" Target="slides/slide52.xml"/><Relationship Id="rId57" Type="http://schemas.openxmlformats.org/officeDocument/2006/relationships/slide" Target="slides/slide60.xml"/><Relationship Id="rId10" Type="http://schemas.openxmlformats.org/officeDocument/2006/relationships/slide" Target="slides/slide11.xml"/><Relationship Id="rId31" Type="http://schemas.openxmlformats.org/officeDocument/2006/relationships/slide" Target="slides/slide33.xml"/><Relationship Id="rId44" Type="http://schemas.openxmlformats.org/officeDocument/2006/relationships/slide" Target="slides/slide46.xml"/><Relationship Id="rId52" Type="http://schemas.openxmlformats.org/officeDocument/2006/relationships/slide" Target="slides/slide55.xml"/><Relationship Id="rId60" Type="http://schemas.openxmlformats.org/officeDocument/2006/relationships/slide" Target="slides/slide63.xml"/><Relationship Id="rId65" Type="http://schemas.openxmlformats.org/officeDocument/2006/relationships/slide" Target="slides/slide68.xml"/><Relationship Id="rId73" Type="http://schemas.openxmlformats.org/officeDocument/2006/relationships/slide" Target="slides/slide77.xml"/><Relationship Id="rId78" Type="http://schemas.openxmlformats.org/officeDocument/2006/relationships/slide" Target="slides/slide82.xml"/><Relationship Id="rId4" Type="http://schemas.openxmlformats.org/officeDocument/2006/relationships/slide" Target="slides/slide5.xml"/><Relationship Id="rId9" Type="http://schemas.openxmlformats.org/officeDocument/2006/relationships/slide" Target="slides/slide10.xml"/><Relationship Id="rId13" Type="http://schemas.openxmlformats.org/officeDocument/2006/relationships/slide" Target="slides/slide14.xml"/><Relationship Id="rId18" Type="http://schemas.openxmlformats.org/officeDocument/2006/relationships/slide" Target="slides/slide19.xml"/><Relationship Id="rId39" Type="http://schemas.openxmlformats.org/officeDocument/2006/relationships/slide" Target="slides/slide41.xml"/><Relationship Id="rId34" Type="http://schemas.openxmlformats.org/officeDocument/2006/relationships/slide" Target="slides/slide36.xml"/><Relationship Id="rId50" Type="http://schemas.openxmlformats.org/officeDocument/2006/relationships/slide" Target="slides/slide53.xml"/><Relationship Id="rId55" Type="http://schemas.openxmlformats.org/officeDocument/2006/relationships/slide" Target="slides/slide58.xml"/><Relationship Id="rId76" Type="http://schemas.openxmlformats.org/officeDocument/2006/relationships/slide" Target="slides/slide80.xml"/><Relationship Id="rId7" Type="http://schemas.openxmlformats.org/officeDocument/2006/relationships/slide" Target="slides/slide8.xml"/><Relationship Id="rId71" Type="http://schemas.openxmlformats.org/officeDocument/2006/relationships/slide" Target="slides/slide74.xml"/><Relationship Id="rId2" Type="http://schemas.openxmlformats.org/officeDocument/2006/relationships/slide" Target="slides/slide3.xml"/><Relationship Id="rId29" Type="http://schemas.openxmlformats.org/officeDocument/2006/relationships/slide" Target="slides/slide3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7.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8.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9613135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body" sz="quarter" idx="3"/>
          </p:nvPr>
        </p:nvSpPr>
        <p:spPr bwMode="auto">
          <a:xfrm>
            <a:off x="388938" y="4413250"/>
            <a:ext cx="6303962" cy="4179888"/>
          </a:xfrm>
          <a:prstGeom prst="rect">
            <a:avLst/>
          </a:prstGeom>
          <a:noFill/>
          <a:ln w="12700">
            <a:noFill/>
            <a:miter lim="800000"/>
            <a:headEnd/>
            <a:tailEnd/>
          </a:ln>
          <a:effectLst/>
        </p:spPr>
        <p:txBody>
          <a:bodyPr vert="horz" wrap="square" lIns="91871" tIns="45130" rIns="91871" bIns="45130" numCol="1" anchor="t" anchorCtr="0" compatLnSpc="1">
            <a:prstTxWarp prst="textNoShape">
              <a:avLst/>
            </a:prstTxWarp>
          </a:bodyPr>
          <a:lstStyle/>
          <a:p>
            <a:pPr lvl="0"/>
            <a:r>
              <a:rPr lang="en-US" noProof="0"/>
              <a:t>Click to edit Master notes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8851" name="Rectangle 3"/>
          <p:cNvSpPr>
            <a:spLocks noGrp="1" noRot="1" noChangeAspect="1" noChangeArrowheads="1" noTextEdit="1"/>
          </p:cNvSpPr>
          <p:nvPr>
            <p:ph type="sldImg" idx="2"/>
          </p:nvPr>
        </p:nvSpPr>
        <p:spPr bwMode="auto">
          <a:xfrm>
            <a:off x="1189038" y="703263"/>
            <a:ext cx="4627562" cy="3470275"/>
          </a:xfrm>
          <a:prstGeom prst="rect">
            <a:avLst/>
          </a:prstGeom>
          <a:noFill/>
          <a:ln w="12700">
            <a:solidFill>
              <a:schemeClr val="tx1"/>
            </a:solidFill>
            <a:miter lim="800000"/>
            <a:headEnd/>
            <a:tailEnd/>
          </a:ln>
          <a:extLst>
            <a:ext uri="{909E8E84-426E-40dd-AFC4-6F175D3DCCD1}">
              <a14:hiddenFill xmlns="" xmlns:a14="http://schemas.microsoft.com/office/drawing/2010/main">
                <a:solidFill>
                  <a:srgbClr val="FFFFFF"/>
                </a:solidFill>
              </a14:hiddenFill>
            </a:ext>
          </a:extLst>
        </p:spPr>
      </p:sp>
    </p:spTree>
    <p:extLst>
      <p:ext uri="{BB962C8B-B14F-4D97-AF65-F5344CB8AC3E}">
        <p14:creationId xmlns:p14="http://schemas.microsoft.com/office/powerpoint/2010/main" val="89060950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400" kern="1200">
        <a:solidFill>
          <a:schemeClr val="tx1"/>
        </a:solidFill>
        <a:latin typeface="Arial" pitchFamily="34" charset="0"/>
        <a:ea typeface="+mn-ea"/>
        <a:cs typeface="+mn-cs"/>
      </a:defRPr>
    </a:lvl1pPr>
    <a:lvl2pPr marL="457200" algn="l" rtl="0" eaLnBrk="0" fontAlgn="base" hangingPunct="0">
      <a:spcBef>
        <a:spcPct val="30000"/>
      </a:spcBef>
      <a:spcAft>
        <a:spcPct val="0"/>
      </a:spcAft>
      <a:defRPr sz="1400" kern="1200">
        <a:solidFill>
          <a:schemeClr val="tx1"/>
        </a:solidFill>
        <a:latin typeface="Arial" pitchFamily="34" charset="0"/>
        <a:ea typeface="+mn-ea"/>
        <a:cs typeface="+mn-cs"/>
      </a:defRPr>
    </a:lvl2pPr>
    <a:lvl3pPr marL="914400" algn="l" rtl="0" eaLnBrk="0" fontAlgn="base" hangingPunct="0">
      <a:spcBef>
        <a:spcPct val="30000"/>
      </a:spcBef>
      <a:spcAft>
        <a:spcPct val="0"/>
      </a:spcAft>
      <a:defRPr sz="1400" kern="1200">
        <a:solidFill>
          <a:schemeClr val="tx1"/>
        </a:solidFill>
        <a:latin typeface="Arial" pitchFamily="34" charset="0"/>
        <a:ea typeface="+mn-ea"/>
        <a:cs typeface="+mn-cs"/>
      </a:defRPr>
    </a:lvl3pPr>
    <a:lvl4pPr marL="1371600" algn="l" rtl="0" eaLnBrk="0" fontAlgn="base" hangingPunct="0">
      <a:spcBef>
        <a:spcPct val="30000"/>
      </a:spcBef>
      <a:spcAft>
        <a:spcPct val="0"/>
      </a:spcAft>
      <a:defRPr sz="1400" kern="1200">
        <a:solidFill>
          <a:schemeClr val="tx1"/>
        </a:solidFill>
        <a:latin typeface="Arial" pitchFamily="34" charset="0"/>
        <a:ea typeface="+mn-ea"/>
        <a:cs typeface="+mn-cs"/>
      </a:defRPr>
    </a:lvl4pPr>
    <a:lvl5pPr marL="1828800" algn="l" rtl="0" eaLnBrk="0" fontAlgn="base" hangingPunct="0">
      <a:spcBef>
        <a:spcPct val="30000"/>
      </a:spcBef>
      <a:spcAft>
        <a:spcPct val="0"/>
      </a:spcAft>
      <a:defRPr sz="1400" kern="1200">
        <a:solidFill>
          <a:schemeClr val="tx1"/>
        </a:solidFill>
        <a:latin typeface="Arial"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p:cNvSpPr>
            <a:spLocks noGrp="1" noRot="1" noChangeAspect="1" noChangeArrowheads="1" noTextEdit="1"/>
          </p:cNvSpPr>
          <p:nvPr>
            <p:ph type="sldImg"/>
          </p:nvPr>
        </p:nvSpPr>
        <p:spPr>
          <a:ln/>
        </p:spPr>
      </p:sp>
      <p:sp>
        <p:nvSpPr>
          <p:cNvPr id="117763" name="Rectangle 3"/>
          <p:cNvSpPr>
            <a:spLocks noGrp="1" noChangeArrowheads="1"/>
          </p:cNvSpPr>
          <p:nvPr>
            <p:ph type="body" idx="1"/>
          </p:nvPr>
        </p:nvSpPr>
        <p:spPr>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tLang="en-US" dirty="0">
              <a:latin typeface="Arial"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2"/>
          <p:cNvSpPr>
            <a:spLocks noGrp="1" noRot="1" noChangeAspect="1" noChangeArrowheads="1" noTextEdit="1"/>
          </p:cNvSpPr>
          <p:nvPr>
            <p:ph type="sldImg"/>
          </p:nvPr>
        </p:nvSpPr>
        <p:spPr>
          <a:ln/>
        </p:spPr>
      </p:sp>
      <p:sp>
        <p:nvSpPr>
          <p:cNvPr id="123907" name="Rectangle 3"/>
          <p:cNvSpPr>
            <a:spLocks noGrp="1" noChangeArrowheads="1"/>
          </p:cNvSpPr>
          <p:nvPr>
            <p:ph type="body" idx="1"/>
          </p:nvPr>
        </p:nvSpPr>
        <p:spPr>
          <a:xfrm>
            <a:off x="388938" y="4413250"/>
            <a:ext cx="6303962" cy="4273550"/>
          </a:xfrm>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a:lstStyle/>
          <a:p>
            <a:endParaRPr lang="en-US" altLang="en-US" sz="1600" dirty="0">
              <a:latin typeface="Comic Sans MS" pitchFamily="66" charset="0"/>
              <a:cs typeface="Times New Roman" pitchFamily="18"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2"/>
          <p:cNvSpPr>
            <a:spLocks noGrp="1" noRot="1" noChangeAspect="1" noChangeArrowheads="1" noTextEdit="1"/>
          </p:cNvSpPr>
          <p:nvPr>
            <p:ph type="sldImg"/>
          </p:nvPr>
        </p:nvSpPr>
        <p:spPr>
          <a:ln/>
        </p:spPr>
      </p:sp>
      <p:sp>
        <p:nvSpPr>
          <p:cNvPr id="124931" name="Rectangle 3"/>
          <p:cNvSpPr>
            <a:spLocks noGrp="1" noChangeArrowheads="1"/>
          </p:cNvSpPr>
          <p:nvPr>
            <p:ph type="body" idx="1"/>
          </p:nvPr>
        </p:nvSpPr>
        <p:spPr>
          <a:xfrm>
            <a:off x="388938" y="4413250"/>
            <a:ext cx="6303962" cy="4273550"/>
          </a:xfrm>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a:lstStyle/>
          <a:p>
            <a:endParaRPr lang="en-US" altLang="en-US" sz="1600" dirty="0">
              <a:latin typeface="Comic Sans MS" pitchFamily="66" charset="0"/>
              <a:cs typeface="Times New Roman" pitchFamily="18"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2"/>
          <p:cNvSpPr>
            <a:spLocks noGrp="1" noRot="1" noChangeAspect="1" noChangeArrowheads="1" noTextEdit="1"/>
          </p:cNvSpPr>
          <p:nvPr>
            <p:ph type="sldImg"/>
          </p:nvPr>
        </p:nvSpPr>
        <p:spPr>
          <a:ln/>
        </p:spPr>
      </p:sp>
      <p:sp>
        <p:nvSpPr>
          <p:cNvPr id="125955" name="Rectangle 3"/>
          <p:cNvSpPr>
            <a:spLocks noGrp="1" noChangeArrowheads="1"/>
          </p:cNvSpPr>
          <p:nvPr>
            <p:ph type="body" idx="1"/>
          </p:nvPr>
        </p:nvSpPr>
        <p:spPr>
          <a:xfrm>
            <a:off x="388938" y="4413250"/>
            <a:ext cx="6303962" cy="4273550"/>
          </a:xfrm>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a:lstStyle/>
          <a:p>
            <a:endParaRPr lang="en-US" altLang="en-US" sz="1600" dirty="0">
              <a:latin typeface="Comic Sans MS" pitchFamily="66" charset="0"/>
              <a:cs typeface="Times New Roman" pitchFamily="18"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2"/>
          <p:cNvSpPr>
            <a:spLocks noGrp="1" noRot="1" noChangeAspect="1" noChangeArrowheads="1" noTextEdit="1"/>
          </p:cNvSpPr>
          <p:nvPr>
            <p:ph type="sldImg"/>
          </p:nvPr>
        </p:nvSpPr>
        <p:spPr>
          <a:ln/>
        </p:spPr>
      </p:sp>
      <p:sp>
        <p:nvSpPr>
          <p:cNvPr id="128003" name="Rectangle 3"/>
          <p:cNvSpPr>
            <a:spLocks noGrp="1" noChangeArrowheads="1"/>
          </p:cNvSpPr>
          <p:nvPr>
            <p:ph type="body" idx="1"/>
          </p:nvPr>
        </p:nvSpPr>
        <p:spPr>
          <a:xfrm>
            <a:off x="388938" y="4413250"/>
            <a:ext cx="6303962" cy="4273550"/>
          </a:xfrm>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a:lstStyle/>
          <a:p>
            <a:endParaRPr lang="en-US" altLang="en-US" sz="1600" dirty="0">
              <a:latin typeface="Comic Sans MS" pitchFamily="66" charset="0"/>
              <a:cs typeface="Times New Roman" pitchFamily="18"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2"/>
          <p:cNvSpPr>
            <a:spLocks noGrp="1" noRot="1" noChangeAspect="1" noChangeArrowheads="1" noTextEdit="1"/>
          </p:cNvSpPr>
          <p:nvPr>
            <p:ph type="sldImg"/>
          </p:nvPr>
        </p:nvSpPr>
        <p:spPr>
          <a:ln/>
        </p:spPr>
      </p:sp>
      <p:sp>
        <p:nvSpPr>
          <p:cNvPr id="130051" name="Rectangle 3"/>
          <p:cNvSpPr>
            <a:spLocks noGrp="1" noChangeArrowheads="1"/>
          </p:cNvSpPr>
          <p:nvPr>
            <p:ph type="body" idx="1"/>
          </p:nvPr>
        </p:nvSpPr>
        <p:spPr>
          <a:xfrm>
            <a:off x="388938" y="4413250"/>
            <a:ext cx="6303962" cy="4273550"/>
          </a:xfrm>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a:lstStyle/>
          <a:p>
            <a:endParaRPr lang="en-US" altLang="en-US" sz="1600" dirty="0">
              <a:latin typeface="Comic Sans MS" pitchFamily="66" charset="0"/>
              <a:cs typeface="Times New Roman" pitchFamily="18"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2"/>
          <p:cNvSpPr>
            <a:spLocks noGrp="1" noRot="1" noChangeAspect="1" noChangeArrowheads="1" noTextEdit="1"/>
          </p:cNvSpPr>
          <p:nvPr>
            <p:ph type="sldImg"/>
          </p:nvPr>
        </p:nvSpPr>
        <p:spPr>
          <a:ln/>
        </p:spPr>
      </p:sp>
      <p:sp>
        <p:nvSpPr>
          <p:cNvPr id="133123" name="Rectangle 3"/>
          <p:cNvSpPr>
            <a:spLocks noGrp="1" noChangeArrowheads="1"/>
          </p:cNvSpPr>
          <p:nvPr>
            <p:ph type="body" idx="1"/>
          </p:nvPr>
        </p:nvSpPr>
        <p:spPr>
          <a:xfrm>
            <a:off x="388938" y="4413250"/>
            <a:ext cx="6303962" cy="4273550"/>
          </a:xfrm>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a:lstStyle/>
          <a:p>
            <a:endParaRPr lang="en-US" altLang="en-US" sz="1600" dirty="0">
              <a:latin typeface="Comic Sans MS" pitchFamily="66" charset="0"/>
              <a:cs typeface="Times New Roman" pitchFamily="18"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2"/>
          <p:cNvSpPr>
            <a:spLocks noGrp="1" noRot="1" noChangeAspect="1" noChangeArrowheads="1" noTextEdit="1"/>
          </p:cNvSpPr>
          <p:nvPr>
            <p:ph type="sldImg"/>
          </p:nvPr>
        </p:nvSpPr>
        <p:spPr>
          <a:ln/>
        </p:spPr>
      </p:sp>
      <p:sp>
        <p:nvSpPr>
          <p:cNvPr id="134147" name="Rectangle 3"/>
          <p:cNvSpPr>
            <a:spLocks noGrp="1" noChangeArrowheads="1"/>
          </p:cNvSpPr>
          <p:nvPr>
            <p:ph type="body" idx="1"/>
          </p:nvPr>
        </p:nvSpPr>
        <p:spPr>
          <a:xfrm>
            <a:off x="388938" y="4413250"/>
            <a:ext cx="6303962" cy="4273550"/>
          </a:xfrm>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a:lstStyle/>
          <a:p>
            <a:endParaRPr lang="en-US" altLang="en-US" sz="1600" dirty="0">
              <a:latin typeface="Comic Sans MS" pitchFamily="66" charset="0"/>
              <a:cs typeface="Times New Roman" pitchFamily="18"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2"/>
          <p:cNvSpPr>
            <a:spLocks noGrp="1" noRot="1" noChangeAspect="1" noChangeArrowheads="1" noTextEdit="1"/>
          </p:cNvSpPr>
          <p:nvPr>
            <p:ph type="sldImg"/>
          </p:nvPr>
        </p:nvSpPr>
        <p:spPr>
          <a:ln/>
        </p:spPr>
      </p:sp>
      <p:sp>
        <p:nvSpPr>
          <p:cNvPr id="135171" name="Rectangle 3"/>
          <p:cNvSpPr>
            <a:spLocks noGrp="1" noChangeArrowheads="1"/>
          </p:cNvSpPr>
          <p:nvPr>
            <p:ph type="body" idx="1"/>
          </p:nvPr>
        </p:nvSpPr>
        <p:spPr>
          <a:xfrm>
            <a:off x="388938" y="4413250"/>
            <a:ext cx="6303962" cy="4273550"/>
          </a:xfrm>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a:lstStyle/>
          <a:p>
            <a:endParaRPr lang="en-US" altLang="en-US" sz="1600" dirty="0">
              <a:latin typeface="Comic Sans MS" pitchFamily="66" charset="0"/>
              <a:cs typeface="Times New Roman" pitchFamily="18"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2"/>
          <p:cNvSpPr>
            <a:spLocks noGrp="1" noRot="1" noChangeAspect="1" noChangeArrowheads="1" noTextEdit="1"/>
          </p:cNvSpPr>
          <p:nvPr>
            <p:ph type="sldImg"/>
          </p:nvPr>
        </p:nvSpPr>
        <p:spPr>
          <a:ln/>
        </p:spPr>
      </p:sp>
      <p:sp>
        <p:nvSpPr>
          <p:cNvPr id="136195" name="Rectangle 3"/>
          <p:cNvSpPr>
            <a:spLocks noGrp="1" noChangeArrowheads="1"/>
          </p:cNvSpPr>
          <p:nvPr>
            <p:ph type="body" idx="1"/>
          </p:nvPr>
        </p:nvSpPr>
        <p:spPr>
          <a:xfrm>
            <a:off x="388938" y="4413250"/>
            <a:ext cx="6303962" cy="4273550"/>
          </a:xfrm>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a:lstStyle/>
          <a:p>
            <a:endParaRPr lang="en-US" altLang="en-US" sz="1600" dirty="0">
              <a:latin typeface="Comic Sans MS" pitchFamily="66" charset="0"/>
              <a:cs typeface="Times New Roman" pitchFamily="18"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2"/>
          <p:cNvSpPr>
            <a:spLocks noGrp="1" noRot="1" noChangeAspect="1" noChangeArrowheads="1" noTextEdit="1"/>
          </p:cNvSpPr>
          <p:nvPr>
            <p:ph type="sldImg"/>
          </p:nvPr>
        </p:nvSpPr>
        <p:spPr>
          <a:ln/>
        </p:spPr>
      </p:sp>
      <p:sp>
        <p:nvSpPr>
          <p:cNvPr id="137219" name="Rectangle 3"/>
          <p:cNvSpPr>
            <a:spLocks noGrp="1" noChangeArrowheads="1"/>
          </p:cNvSpPr>
          <p:nvPr>
            <p:ph type="body" idx="1"/>
          </p:nvPr>
        </p:nvSpPr>
        <p:spPr>
          <a:xfrm>
            <a:off x="388938" y="4413250"/>
            <a:ext cx="6303962" cy="4273550"/>
          </a:xfrm>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a:lstStyle/>
          <a:p>
            <a:endParaRPr lang="en-US" altLang="en-US" sz="1600" dirty="0">
              <a:latin typeface="Comic Sans MS" pitchFamily="66" charset="0"/>
              <a:cs typeface="Times New Roman" pitchFamily="18"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p:cNvSpPr>
            <a:spLocks noGrp="1" noRot="1" noChangeAspect="1" noChangeArrowheads="1" noTextEdit="1"/>
          </p:cNvSpPr>
          <p:nvPr>
            <p:ph type="sldImg"/>
          </p:nvPr>
        </p:nvSpPr>
        <p:spPr>
          <a:ln/>
        </p:spPr>
      </p:sp>
      <p:sp>
        <p:nvSpPr>
          <p:cNvPr id="117763" name="Rectangle 3"/>
          <p:cNvSpPr>
            <a:spLocks noGrp="1" noChangeArrowheads="1"/>
          </p:cNvSpPr>
          <p:nvPr>
            <p:ph type="body" idx="1"/>
          </p:nvPr>
        </p:nvSpPr>
        <p:spPr>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tLang="en-US" dirty="0">
              <a:latin typeface="Arial"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p:cNvSpPr>
            <a:spLocks noGrp="1" noRot="1" noChangeAspect="1" noChangeArrowheads="1" noTextEdit="1"/>
          </p:cNvSpPr>
          <p:nvPr>
            <p:ph type="sldImg"/>
          </p:nvPr>
        </p:nvSpPr>
        <p:spPr>
          <a:ln/>
        </p:spPr>
      </p:sp>
      <p:sp>
        <p:nvSpPr>
          <p:cNvPr id="117763"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latin typeface="Arial"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2"/>
          <p:cNvSpPr>
            <a:spLocks noGrp="1" noRot="1" noChangeAspect="1" noChangeArrowheads="1" noTextEdit="1"/>
          </p:cNvSpPr>
          <p:nvPr>
            <p:ph type="sldImg"/>
          </p:nvPr>
        </p:nvSpPr>
        <p:spPr>
          <a:ln/>
        </p:spPr>
      </p:sp>
      <p:sp>
        <p:nvSpPr>
          <p:cNvPr id="136195" name="Rectangle 3"/>
          <p:cNvSpPr>
            <a:spLocks noGrp="1" noChangeArrowheads="1"/>
          </p:cNvSpPr>
          <p:nvPr>
            <p:ph type="body" idx="1"/>
          </p:nvPr>
        </p:nvSpPr>
        <p:spPr>
          <a:xfrm>
            <a:off x="388938" y="4413250"/>
            <a:ext cx="6303962" cy="4273550"/>
          </a:xfrm>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a:lstStyle/>
          <a:p>
            <a:endParaRPr lang="en-US" altLang="en-US" sz="1600" dirty="0">
              <a:latin typeface="Comic Sans MS" pitchFamily="66" charset="0"/>
              <a:cs typeface="Times New Roman" pitchFamily="18" charset="0"/>
            </a:endParaRPr>
          </a:p>
        </p:txBody>
      </p:sp>
    </p:spTree>
    <p:extLst>
      <p:ext uri="{BB962C8B-B14F-4D97-AF65-F5344CB8AC3E}">
        <p14:creationId xmlns:p14="http://schemas.microsoft.com/office/powerpoint/2010/main" val="261153201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2"/>
          <p:cNvSpPr>
            <a:spLocks noGrp="1" noRot="1" noChangeAspect="1" noChangeArrowheads="1" noTextEdit="1"/>
          </p:cNvSpPr>
          <p:nvPr>
            <p:ph type="sldImg"/>
          </p:nvPr>
        </p:nvSpPr>
        <p:spPr>
          <a:ln/>
        </p:spPr>
      </p:sp>
      <p:sp>
        <p:nvSpPr>
          <p:cNvPr id="136195" name="Rectangle 3"/>
          <p:cNvSpPr>
            <a:spLocks noGrp="1" noChangeArrowheads="1"/>
          </p:cNvSpPr>
          <p:nvPr>
            <p:ph type="body" idx="1"/>
          </p:nvPr>
        </p:nvSpPr>
        <p:spPr>
          <a:xfrm>
            <a:off x="388938" y="4413250"/>
            <a:ext cx="6303962" cy="4273550"/>
          </a:xfrm>
          <a:noFill/>
          <a:ln w="9525"/>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a:lstStyle/>
          <a:p>
            <a:endParaRPr lang="en-US" altLang="en-US" sz="1600" dirty="0">
              <a:latin typeface="Comic Sans MS" pitchFamily="66" charset="0"/>
              <a:cs typeface="Times New Roman" pitchFamily="18" charset="0"/>
            </a:endParaRPr>
          </a:p>
        </p:txBody>
      </p:sp>
    </p:spTree>
    <p:extLst>
      <p:ext uri="{BB962C8B-B14F-4D97-AF65-F5344CB8AC3E}">
        <p14:creationId xmlns:p14="http://schemas.microsoft.com/office/powerpoint/2010/main" val="303118752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2"/>
          <p:cNvSpPr>
            <a:spLocks noGrp="1" noRot="1" noChangeAspect="1" noChangeArrowheads="1" noTextEdit="1"/>
          </p:cNvSpPr>
          <p:nvPr>
            <p:ph type="sldImg"/>
          </p:nvPr>
        </p:nvSpPr>
        <p:spPr>
          <a:ln/>
        </p:spPr>
      </p:sp>
      <p:sp>
        <p:nvSpPr>
          <p:cNvPr id="136195" name="Rectangle 3"/>
          <p:cNvSpPr>
            <a:spLocks noGrp="1" noChangeArrowheads="1"/>
          </p:cNvSpPr>
          <p:nvPr>
            <p:ph type="body" idx="1"/>
          </p:nvPr>
        </p:nvSpPr>
        <p:spPr>
          <a:xfrm>
            <a:off x="388938" y="4413250"/>
            <a:ext cx="6303962" cy="4273550"/>
          </a:xfrm>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a:lstStyle/>
          <a:p>
            <a:endParaRPr lang="en-US" altLang="en-US" sz="1600" dirty="0">
              <a:latin typeface="Comic Sans MS" pitchFamily="66" charset="0"/>
              <a:cs typeface="Times New Roman" pitchFamily="18" charset="0"/>
            </a:endParaRPr>
          </a:p>
        </p:txBody>
      </p:sp>
    </p:spTree>
    <p:extLst>
      <p:ext uri="{BB962C8B-B14F-4D97-AF65-F5344CB8AC3E}">
        <p14:creationId xmlns:p14="http://schemas.microsoft.com/office/powerpoint/2010/main" val="162381210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2"/>
          <p:cNvSpPr>
            <a:spLocks noGrp="1" noRot="1" noChangeAspect="1" noChangeArrowheads="1" noTextEdit="1"/>
          </p:cNvSpPr>
          <p:nvPr>
            <p:ph type="sldImg"/>
          </p:nvPr>
        </p:nvSpPr>
        <p:spPr>
          <a:ln/>
        </p:spPr>
      </p:sp>
      <p:sp>
        <p:nvSpPr>
          <p:cNvPr id="136195" name="Rectangle 3"/>
          <p:cNvSpPr>
            <a:spLocks noGrp="1" noChangeArrowheads="1"/>
          </p:cNvSpPr>
          <p:nvPr>
            <p:ph type="body" idx="1"/>
          </p:nvPr>
        </p:nvSpPr>
        <p:spPr>
          <a:xfrm>
            <a:off x="388938" y="4413250"/>
            <a:ext cx="6303962" cy="4273550"/>
          </a:xfrm>
          <a:noFill/>
          <a:ln w="9525"/>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a:lstStyle/>
          <a:p>
            <a:endParaRPr lang="en-US" altLang="en-US" sz="1600" dirty="0">
              <a:latin typeface="Comic Sans MS" pitchFamily="66" charset="0"/>
              <a:cs typeface="Times New Roman" pitchFamily="18" charset="0"/>
            </a:endParaRPr>
          </a:p>
        </p:txBody>
      </p:sp>
    </p:spTree>
    <p:extLst>
      <p:ext uri="{BB962C8B-B14F-4D97-AF65-F5344CB8AC3E}">
        <p14:creationId xmlns:p14="http://schemas.microsoft.com/office/powerpoint/2010/main" val="7477295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2"/>
          <p:cNvSpPr>
            <a:spLocks noGrp="1" noRot="1" noChangeAspect="1" noChangeArrowheads="1" noTextEdit="1"/>
          </p:cNvSpPr>
          <p:nvPr>
            <p:ph type="sldImg"/>
          </p:nvPr>
        </p:nvSpPr>
        <p:spPr>
          <a:ln/>
        </p:spPr>
      </p:sp>
      <p:sp>
        <p:nvSpPr>
          <p:cNvPr id="136195" name="Rectangle 3"/>
          <p:cNvSpPr>
            <a:spLocks noGrp="1" noChangeArrowheads="1"/>
          </p:cNvSpPr>
          <p:nvPr>
            <p:ph type="body" idx="1"/>
          </p:nvPr>
        </p:nvSpPr>
        <p:spPr>
          <a:xfrm>
            <a:off x="388938" y="4413250"/>
            <a:ext cx="6303962" cy="4273550"/>
          </a:xfrm>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a:lstStyle/>
          <a:p>
            <a:endParaRPr lang="en-US" altLang="en-US" sz="1600" dirty="0">
              <a:latin typeface="Comic Sans MS" pitchFamily="66" charset="0"/>
              <a:cs typeface="Times New Roman" pitchFamily="18" charset="0"/>
            </a:endParaRPr>
          </a:p>
        </p:txBody>
      </p:sp>
    </p:spTree>
    <p:extLst>
      <p:ext uri="{BB962C8B-B14F-4D97-AF65-F5344CB8AC3E}">
        <p14:creationId xmlns:p14="http://schemas.microsoft.com/office/powerpoint/2010/main" val="101777391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2"/>
          <p:cNvSpPr>
            <a:spLocks noGrp="1" noRot="1" noChangeAspect="1" noChangeArrowheads="1" noTextEdit="1"/>
          </p:cNvSpPr>
          <p:nvPr>
            <p:ph type="sldImg"/>
          </p:nvPr>
        </p:nvSpPr>
        <p:spPr>
          <a:ln/>
        </p:spPr>
      </p:sp>
      <p:sp>
        <p:nvSpPr>
          <p:cNvPr id="136195" name="Rectangle 3"/>
          <p:cNvSpPr>
            <a:spLocks noGrp="1" noChangeArrowheads="1"/>
          </p:cNvSpPr>
          <p:nvPr>
            <p:ph type="body" idx="1"/>
          </p:nvPr>
        </p:nvSpPr>
        <p:spPr>
          <a:xfrm>
            <a:off x="388938" y="4413250"/>
            <a:ext cx="6303962" cy="4273550"/>
          </a:xfrm>
          <a:noFill/>
          <a:ln w="9525"/>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a:lstStyle/>
          <a:p>
            <a:endParaRPr lang="en-US" altLang="en-US" sz="1600" dirty="0">
              <a:latin typeface="Comic Sans MS" pitchFamily="66" charset="0"/>
              <a:cs typeface="Times New Roman" pitchFamily="18" charset="0"/>
            </a:endParaRPr>
          </a:p>
        </p:txBody>
      </p:sp>
    </p:spTree>
    <p:extLst>
      <p:ext uri="{BB962C8B-B14F-4D97-AF65-F5344CB8AC3E}">
        <p14:creationId xmlns:p14="http://schemas.microsoft.com/office/powerpoint/2010/main" val="102046976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2"/>
          <p:cNvSpPr>
            <a:spLocks noGrp="1" noRot="1" noChangeAspect="1" noChangeArrowheads="1" noTextEdit="1"/>
          </p:cNvSpPr>
          <p:nvPr>
            <p:ph type="sldImg"/>
          </p:nvPr>
        </p:nvSpPr>
        <p:spPr>
          <a:ln/>
        </p:spPr>
      </p:sp>
      <p:sp>
        <p:nvSpPr>
          <p:cNvPr id="136195" name="Rectangle 3"/>
          <p:cNvSpPr>
            <a:spLocks noGrp="1" noChangeArrowheads="1"/>
          </p:cNvSpPr>
          <p:nvPr>
            <p:ph type="body" idx="1"/>
          </p:nvPr>
        </p:nvSpPr>
        <p:spPr>
          <a:xfrm>
            <a:off x="388938" y="4413250"/>
            <a:ext cx="6303962" cy="4273550"/>
          </a:xfrm>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a:lstStyle/>
          <a:p>
            <a:endParaRPr lang="en-US" altLang="en-US" sz="1600" dirty="0">
              <a:latin typeface="Comic Sans MS" pitchFamily="66" charset="0"/>
              <a:cs typeface="Times New Roman" pitchFamily="18" charset="0"/>
            </a:endParaRPr>
          </a:p>
        </p:txBody>
      </p:sp>
    </p:spTree>
    <p:extLst>
      <p:ext uri="{BB962C8B-B14F-4D97-AF65-F5344CB8AC3E}">
        <p14:creationId xmlns:p14="http://schemas.microsoft.com/office/powerpoint/2010/main" val="288207815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2"/>
          <p:cNvSpPr>
            <a:spLocks noGrp="1" noRot="1" noChangeAspect="1" noChangeArrowheads="1" noTextEdit="1"/>
          </p:cNvSpPr>
          <p:nvPr>
            <p:ph type="sldImg"/>
          </p:nvPr>
        </p:nvSpPr>
        <p:spPr>
          <a:ln/>
        </p:spPr>
      </p:sp>
      <p:sp>
        <p:nvSpPr>
          <p:cNvPr id="136195" name="Rectangle 3"/>
          <p:cNvSpPr>
            <a:spLocks noGrp="1" noChangeArrowheads="1"/>
          </p:cNvSpPr>
          <p:nvPr>
            <p:ph type="body" idx="1"/>
          </p:nvPr>
        </p:nvSpPr>
        <p:spPr>
          <a:xfrm>
            <a:off x="388938" y="4413250"/>
            <a:ext cx="6303962" cy="4273550"/>
          </a:xfrm>
          <a:noFill/>
          <a:ln w="9525"/>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a:lstStyle/>
          <a:p>
            <a:endParaRPr lang="en-US" altLang="en-US" sz="1600" dirty="0">
              <a:latin typeface="Comic Sans MS" pitchFamily="66" charset="0"/>
              <a:cs typeface="Times New Roman" pitchFamily="18" charset="0"/>
            </a:endParaRPr>
          </a:p>
        </p:txBody>
      </p:sp>
    </p:spTree>
    <p:extLst>
      <p:ext uri="{BB962C8B-B14F-4D97-AF65-F5344CB8AC3E}">
        <p14:creationId xmlns:p14="http://schemas.microsoft.com/office/powerpoint/2010/main" val="295753244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2"/>
          <p:cNvSpPr>
            <a:spLocks noGrp="1" noRot="1" noChangeAspect="1" noChangeArrowheads="1" noTextEdit="1"/>
          </p:cNvSpPr>
          <p:nvPr>
            <p:ph type="sldImg"/>
          </p:nvPr>
        </p:nvSpPr>
        <p:spPr>
          <a:ln/>
        </p:spPr>
      </p:sp>
      <p:sp>
        <p:nvSpPr>
          <p:cNvPr id="136195" name="Rectangle 3"/>
          <p:cNvSpPr>
            <a:spLocks noGrp="1" noChangeArrowheads="1"/>
          </p:cNvSpPr>
          <p:nvPr>
            <p:ph type="body" idx="1"/>
          </p:nvPr>
        </p:nvSpPr>
        <p:spPr>
          <a:xfrm>
            <a:off x="388938" y="4413250"/>
            <a:ext cx="6303962" cy="4273550"/>
          </a:xfrm>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a:lstStyle/>
          <a:p>
            <a:endParaRPr lang="en-US" altLang="en-US" sz="1600" dirty="0">
              <a:latin typeface="Comic Sans MS" pitchFamily="66" charset="0"/>
              <a:cs typeface="Times New Roman" pitchFamily="18" charset="0"/>
            </a:endParaRPr>
          </a:p>
        </p:txBody>
      </p:sp>
    </p:spTree>
    <p:extLst>
      <p:ext uri="{BB962C8B-B14F-4D97-AF65-F5344CB8AC3E}">
        <p14:creationId xmlns:p14="http://schemas.microsoft.com/office/powerpoint/2010/main" val="38035066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p:cNvSpPr>
            <a:spLocks noGrp="1" noRot="1" noChangeAspect="1" noChangeArrowheads="1" noTextEdit="1"/>
          </p:cNvSpPr>
          <p:nvPr>
            <p:ph type="sldImg"/>
          </p:nvPr>
        </p:nvSpPr>
        <p:spPr>
          <a:ln/>
        </p:spPr>
      </p:sp>
      <p:sp>
        <p:nvSpPr>
          <p:cNvPr id="117763" name="Rectangle 3"/>
          <p:cNvSpPr>
            <a:spLocks noGrp="1" noChangeArrowheads="1"/>
          </p:cNvSpPr>
          <p:nvPr>
            <p:ph type="body" idx="1"/>
          </p:nvPr>
        </p:nvSpPr>
        <p:spPr>
          <a:xfrm>
            <a:off x="388938" y="4413250"/>
            <a:ext cx="6303962" cy="4273550"/>
          </a:xfrm>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a:lstStyle/>
          <a:p>
            <a:endParaRPr lang="en-US" altLang="en-US" sz="1600" dirty="0">
              <a:latin typeface="Comic Sans MS" pitchFamily="66" charset="0"/>
              <a:cs typeface="Times New Roman" pitchFamily="18"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2"/>
          <p:cNvSpPr>
            <a:spLocks noGrp="1" noRot="1" noChangeAspect="1" noChangeArrowheads="1" noTextEdit="1"/>
          </p:cNvSpPr>
          <p:nvPr>
            <p:ph type="sldImg"/>
          </p:nvPr>
        </p:nvSpPr>
        <p:spPr>
          <a:ln/>
        </p:spPr>
      </p:sp>
      <p:sp>
        <p:nvSpPr>
          <p:cNvPr id="136195" name="Rectangle 3"/>
          <p:cNvSpPr>
            <a:spLocks noGrp="1" noChangeArrowheads="1"/>
          </p:cNvSpPr>
          <p:nvPr>
            <p:ph type="body" idx="1"/>
          </p:nvPr>
        </p:nvSpPr>
        <p:spPr>
          <a:xfrm>
            <a:off x="388938" y="4413250"/>
            <a:ext cx="6303962" cy="4273550"/>
          </a:xfrm>
          <a:noFill/>
          <a:ln w="9525"/>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a:lstStyle/>
          <a:p>
            <a:endParaRPr lang="en-US" altLang="en-US" sz="1600" dirty="0">
              <a:latin typeface="Comic Sans MS" pitchFamily="66" charset="0"/>
              <a:cs typeface="Times New Roman" pitchFamily="18" charset="0"/>
            </a:endParaRPr>
          </a:p>
        </p:txBody>
      </p:sp>
    </p:spTree>
    <p:extLst>
      <p:ext uri="{BB962C8B-B14F-4D97-AF65-F5344CB8AC3E}">
        <p14:creationId xmlns:p14="http://schemas.microsoft.com/office/powerpoint/2010/main" val="202067150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2"/>
          <p:cNvSpPr>
            <a:spLocks noGrp="1" noRot="1" noChangeAspect="1" noChangeArrowheads="1" noTextEdit="1"/>
          </p:cNvSpPr>
          <p:nvPr>
            <p:ph type="sldImg"/>
          </p:nvPr>
        </p:nvSpPr>
        <p:spPr>
          <a:ln/>
        </p:spPr>
      </p:sp>
      <p:sp>
        <p:nvSpPr>
          <p:cNvPr id="136195" name="Rectangle 3"/>
          <p:cNvSpPr>
            <a:spLocks noGrp="1" noChangeArrowheads="1"/>
          </p:cNvSpPr>
          <p:nvPr>
            <p:ph type="body" idx="1"/>
          </p:nvPr>
        </p:nvSpPr>
        <p:spPr>
          <a:xfrm>
            <a:off x="388938" y="4413250"/>
            <a:ext cx="6303962" cy="4273550"/>
          </a:xfrm>
          <a:noFill/>
          <a:ln w="9525"/>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a:lstStyle/>
          <a:p>
            <a:endParaRPr lang="en-US" altLang="en-US" sz="1600" dirty="0">
              <a:latin typeface="Comic Sans MS" pitchFamily="66" charset="0"/>
              <a:cs typeface="Times New Roman" pitchFamily="18" charset="0"/>
            </a:endParaRPr>
          </a:p>
        </p:txBody>
      </p:sp>
    </p:spTree>
    <p:extLst>
      <p:ext uri="{BB962C8B-B14F-4D97-AF65-F5344CB8AC3E}">
        <p14:creationId xmlns:p14="http://schemas.microsoft.com/office/powerpoint/2010/main" val="323659862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2"/>
          <p:cNvSpPr>
            <a:spLocks noGrp="1" noRot="1" noChangeAspect="1" noChangeArrowheads="1" noTextEdit="1"/>
          </p:cNvSpPr>
          <p:nvPr>
            <p:ph type="sldImg"/>
          </p:nvPr>
        </p:nvSpPr>
        <p:spPr>
          <a:ln/>
        </p:spPr>
      </p:sp>
      <p:sp>
        <p:nvSpPr>
          <p:cNvPr id="136195" name="Rectangle 3"/>
          <p:cNvSpPr>
            <a:spLocks noGrp="1" noChangeArrowheads="1"/>
          </p:cNvSpPr>
          <p:nvPr>
            <p:ph type="body" idx="1"/>
          </p:nvPr>
        </p:nvSpPr>
        <p:spPr>
          <a:xfrm>
            <a:off x="388938" y="4413250"/>
            <a:ext cx="6303962" cy="4273550"/>
          </a:xfrm>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a:lstStyle/>
          <a:p>
            <a:endParaRPr lang="en-US" altLang="en-US" sz="1600" dirty="0">
              <a:latin typeface="Comic Sans MS" pitchFamily="66" charset="0"/>
              <a:cs typeface="Times New Roman" pitchFamily="18" charset="0"/>
            </a:endParaRPr>
          </a:p>
        </p:txBody>
      </p:sp>
    </p:spTree>
    <p:extLst>
      <p:ext uri="{BB962C8B-B14F-4D97-AF65-F5344CB8AC3E}">
        <p14:creationId xmlns:p14="http://schemas.microsoft.com/office/powerpoint/2010/main" val="327934997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2"/>
          <p:cNvSpPr>
            <a:spLocks noGrp="1" noRot="1" noChangeAspect="1" noChangeArrowheads="1" noTextEdit="1"/>
          </p:cNvSpPr>
          <p:nvPr>
            <p:ph type="sldImg"/>
          </p:nvPr>
        </p:nvSpPr>
        <p:spPr>
          <a:ln/>
        </p:spPr>
      </p:sp>
      <p:sp>
        <p:nvSpPr>
          <p:cNvPr id="136195" name="Rectangle 3"/>
          <p:cNvSpPr>
            <a:spLocks noGrp="1" noChangeArrowheads="1"/>
          </p:cNvSpPr>
          <p:nvPr>
            <p:ph type="body" idx="1"/>
          </p:nvPr>
        </p:nvSpPr>
        <p:spPr>
          <a:xfrm>
            <a:off x="388938" y="4413250"/>
            <a:ext cx="6303962" cy="4273550"/>
          </a:xfrm>
          <a:noFill/>
          <a:ln w="9525"/>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a:lstStyle/>
          <a:p>
            <a:endParaRPr lang="en-US" altLang="en-US" sz="1600" dirty="0">
              <a:latin typeface="Comic Sans MS" pitchFamily="66" charset="0"/>
              <a:cs typeface="Times New Roman" pitchFamily="18" charset="0"/>
            </a:endParaRPr>
          </a:p>
        </p:txBody>
      </p:sp>
    </p:spTree>
    <p:extLst>
      <p:ext uri="{BB962C8B-B14F-4D97-AF65-F5344CB8AC3E}">
        <p14:creationId xmlns:p14="http://schemas.microsoft.com/office/powerpoint/2010/main" val="156530855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2"/>
          <p:cNvSpPr>
            <a:spLocks noGrp="1" noRot="1" noChangeAspect="1" noChangeArrowheads="1" noTextEdit="1"/>
          </p:cNvSpPr>
          <p:nvPr>
            <p:ph type="sldImg"/>
          </p:nvPr>
        </p:nvSpPr>
        <p:spPr>
          <a:ln/>
        </p:spPr>
      </p:sp>
      <p:sp>
        <p:nvSpPr>
          <p:cNvPr id="136195" name="Rectangle 3"/>
          <p:cNvSpPr>
            <a:spLocks noGrp="1" noChangeArrowheads="1"/>
          </p:cNvSpPr>
          <p:nvPr>
            <p:ph type="body" idx="1"/>
          </p:nvPr>
        </p:nvSpPr>
        <p:spPr>
          <a:xfrm>
            <a:off x="388938" y="4413250"/>
            <a:ext cx="6303962" cy="4273550"/>
          </a:xfrm>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a:lstStyle/>
          <a:p>
            <a:endParaRPr lang="en-US" altLang="en-US" sz="1600" dirty="0">
              <a:latin typeface="Comic Sans MS" pitchFamily="66" charset="0"/>
              <a:cs typeface="Times New Roman" pitchFamily="18" charset="0"/>
            </a:endParaRPr>
          </a:p>
        </p:txBody>
      </p:sp>
    </p:spTree>
    <p:extLst>
      <p:ext uri="{BB962C8B-B14F-4D97-AF65-F5344CB8AC3E}">
        <p14:creationId xmlns:p14="http://schemas.microsoft.com/office/powerpoint/2010/main" val="281151333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2"/>
          <p:cNvSpPr>
            <a:spLocks noGrp="1" noRot="1" noChangeAspect="1" noChangeArrowheads="1" noTextEdit="1"/>
          </p:cNvSpPr>
          <p:nvPr>
            <p:ph type="sldImg"/>
          </p:nvPr>
        </p:nvSpPr>
        <p:spPr>
          <a:ln/>
        </p:spPr>
      </p:sp>
      <p:sp>
        <p:nvSpPr>
          <p:cNvPr id="136195" name="Rectangle 3"/>
          <p:cNvSpPr>
            <a:spLocks noGrp="1" noChangeArrowheads="1"/>
          </p:cNvSpPr>
          <p:nvPr>
            <p:ph type="body" idx="1"/>
          </p:nvPr>
        </p:nvSpPr>
        <p:spPr>
          <a:xfrm>
            <a:off x="388938" y="4413250"/>
            <a:ext cx="6303962" cy="4273550"/>
          </a:xfrm>
          <a:noFill/>
          <a:ln w="9525"/>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a:lstStyle/>
          <a:p>
            <a:endParaRPr lang="en-US" altLang="en-US" sz="1600" dirty="0">
              <a:latin typeface="Comic Sans MS" pitchFamily="66" charset="0"/>
              <a:cs typeface="Times New Roman" pitchFamily="18" charset="0"/>
            </a:endParaRPr>
          </a:p>
        </p:txBody>
      </p:sp>
    </p:spTree>
    <p:extLst>
      <p:ext uri="{BB962C8B-B14F-4D97-AF65-F5344CB8AC3E}">
        <p14:creationId xmlns:p14="http://schemas.microsoft.com/office/powerpoint/2010/main" val="18679643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2"/>
          <p:cNvSpPr>
            <a:spLocks noGrp="1" noRot="1" noChangeAspect="1" noChangeArrowheads="1" noTextEdit="1"/>
          </p:cNvSpPr>
          <p:nvPr>
            <p:ph type="sldImg"/>
          </p:nvPr>
        </p:nvSpPr>
        <p:spPr>
          <a:ln/>
        </p:spPr>
      </p:sp>
      <p:sp>
        <p:nvSpPr>
          <p:cNvPr id="136195" name="Rectangle 3"/>
          <p:cNvSpPr>
            <a:spLocks noGrp="1" noChangeArrowheads="1"/>
          </p:cNvSpPr>
          <p:nvPr>
            <p:ph type="body" idx="1"/>
          </p:nvPr>
        </p:nvSpPr>
        <p:spPr>
          <a:xfrm>
            <a:off x="388938" y="4413250"/>
            <a:ext cx="6303962" cy="4273550"/>
          </a:xfrm>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a:lstStyle/>
          <a:p>
            <a:endParaRPr lang="en-US" altLang="en-US" sz="1600" dirty="0">
              <a:latin typeface="Comic Sans MS" pitchFamily="66" charset="0"/>
              <a:cs typeface="Times New Roman" pitchFamily="18" charset="0"/>
            </a:endParaRPr>
          </a:p>
        </p:txBody>
      </p:sp>
    </p:spTree>
    <p:extLst>
      <p:ext uri="{BB962C8B-B14F-4D97-AF65-F5344CB8AC3E}">
        <p14:creationId xmlns:p14="http://schemas.microsoft.com/office/powerpoint/2010/main" val="45685522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2"/>
          <p:cNvSpPr>
            <a:spLocks noGrp="1" noRot="1" noChangeAspect="1" noChangeArrowheads="1" noTextEdit="1"/>
          </p:cNvSpPr>
          <p:nvPr>
            <p:ph type="sldImg"/>
          </p:nvPr>
        </p:nvSpPr>
        <p:spPr>
          <a:ln/>
        </p:spPr>
      </p:sp>
      <p:sp>
        <p:nvSpPr>
          <p:cNvPr id="136195" name="Rectangle 3"/>
          <p:cNvSpPr>
            <a:spLocks noGrp="1" noChangeArrowheads="1"/>
          </p:cNvSpPr>
          <p:nvPr>
            <p:ph type="body" idx="1"/>
          </p:nvPr>
        </p:nvSpPr>
        <p:spPr>
          <a:xfrm>
            <a:off x="388938" y="4413250"/>
            <a:ext cx="6303962" cy="4273550"/>
          </a:xfrm>
          <a:noFill/>
          <a:ln w="9525"/>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a:lstStyle/>
          <a:p>
            <a:endParaRPr lang="en-US" altLang="en-US" sz="1600" dirty="0">
              <a:latin typeface="Comic Sans MS" pitchFamily="66" charset="0"/>
              <a:cs typeface="Times New Roman" pitchFamily="18" charset="0"/>
            </a:endParaRPr>
          </a:p>
        </p:txBody>
      </p:sp>
    </p:spTree>
    <p:extLst>
      <p:ext uri="{BB962C8B-B14F-4D97-AF65-F5344CB8AC3E}">
        <p14:creationId xmlns:p14="http://schemas.microsoft.com/office/powerpoint/2010/main" val="426404563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2"/>
          <p:cNvSpPr>
            <a:spLocks noGrp="1" noRot="1" noChangeAspect="1" noChangeArrowheads="1" noTextEdit="1"/>
          </p:cNvSpPr>
          <p:nvPr>
            <p:ph type="sldImg"/>
          </p:nvPr>
        </p:nvSpPr>
        <p:spPr>
          <a:ln/>
        </p:spPr>
      </p:sp>
      <p:sp>
        <p:nvSpPr>
          <p:cNvPr id="136195" name="Rectangle 3"/>
          <p:cNvSpPr>
            <a:spLocks noGrp="1" noChangeArrowheads="1"/>
          </p:cNvSpPr>
          <p:nvPr>
            <p:ph type="body" idx="1"/>
          </p:nvPr>
        </p:nvSpPr>
        <p:spPr>
          <a:xfrm>
            <a:off x="388938" y="4413250"/>
            <a:ext cx="6303962" cy="4273550"/>
          </a:xfrm>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a:lstStyle/>
          <a:p>
            <a:endParaRPr lang="en-US" altLang="en-US" sz="1600" dirty="0">
              <a:latin typeface="Comic Sans MS" pitchFamily="66" charset="0"/>
              <a:cs typeface="Times New Roman" pitchFamily="18" charset="0"/>
            </a:endParaRPr>
          </a:p>
        </p:txBody>
      </p:sp>
    </p:spTree>
    <p:extLst>
      <p:ext uri="{BB962C8B-B14F-4D97-AF65-F5344CB8AC3E}">
        <p14:creationId xmlns:p14="http://schemas.microsoft.com/office/powerpoint/2010/main" val="36162004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2"/>
          <p:cNvSpPr>
            <a:spLocks noGrp="1" noRot="1" noChangeAspect="1" noChangeArrowheads="1" noTextEdit="1"/>
          </p:cNvSpPr>
          <p:nvPr>
            <p:ph type="sldImg"/>
          </p:nvPr>
        </p:nvSpPr>
        <p:spPr>
          <a:ln/>
        </p:spPr>
      </p:sp>
      <p:sp>
        <p:nvSpPr>
          <p:cNvPr id="136195" name="Rectangle 3"/>
          <p:cNvSpPr>
            <a:spLocks noGrp="1" noChangeArrowheads="1"/>
          </p:cNvSpPr>
          <p:nvPr>
            <p:ph type="body" idx="1"/>
          </p:nvPr>
        </p:nvSpPr>
        <p:spPr>
          <a:xfrm>
            <a:off x="388938" y="4413250"/>
            <a:ext cx="6303962" cy="4273550"/>
          </a:xfrm>
          <a:noFill/>
          <a:ln w="9525"/>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a:lstStyle/>
          <a:p>
            <a:endParaRPr lang="en-US" altLang="en-US" sz="1600" dirty="0">
              <a:latin typeface="Comic Sans MS" pitchFamily="66" charset="0"/>
              <a:cs typeface="Times New Roman" pitchFamily="18" charset="0"/>
            </a:endParaRPr>
          </a:p>
        </p:txBody>
      </p:sp>
    </p:spTree>
    <p:extLst>
      <p:ext uri="{BB962C8B-B14F-4D97-AF65-F5344CB8AC3E}">
        <p14:creationId xmlns:p14="http://schemas.microsoft.com/office/powerpoint/2010/main" val="31507113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p:cNvSpPr>
            <a:spLocks noGrp="1" noRot="1" noChangeAspect="1" noChangeArrowheads="1" noTextEdit="1"/>
          </p:cNvSpPr>
          <p:nvPr>
            <p:ph type="sldImg"/>
          </p:nvPr>
        </p:nvSpPr>
        <p:spPr>
          <a:ln/>
        </p:spPr>
      </p:sp>
      <p:sp>
        <p:nvSpPr>
          <p:cNvPr id="117763" name="Rectangle 3"/>
          <p:cNvSpPr>
            <a:spLocks noGrp="1" noChangeArrowheads="1"/>
          </p:cNvSpPr>
          <p:nvPr>
            <p:ph type="body" idx="1"/>
          </p:nvPr>
        </p:nvSpPr>
        <p:spPr>
          <a:xfrm>
            <a:off x="388938" y="4413250"/>
            <a:ext cx="6303962" cy="4273550"/>
          </a:xfrm>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a:lstStyle/>
          <a:p>
            <a:endParaRPr lang="en-US" altLang="en-US" sz="1600" dirty="0">
              <a:latin typeface="Comic Sans MS" pitchFamily="66" charset="0"/>
              <a:cs typeface="Times New Roman" pitchFamily="18" charset="0"/>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2"/>
          <p:cNvSpPr>
            <a:spLocks noGrp="1" noRot="1" noChangeAspect="1" noChangeArrowheads="1" noTextEdit="1"/>
          </p:cNvSpPr>
          <p:nvPr>
            <p:ph type="sldImg"/>
          </p:nvPr>
        </p:nvSpPr>
        <p:spPr>
          <a:ln/>
        </p:spPr>
      </p:sp>
      <p:sp>
        <p:nvSpPr>
          <p:cNvPr id="136195" name="Rectangle 3"/>
          <p:cNvSpPr>
            <a:spLocks noGrp="1" noChangeArrowheads="1"/>
          </p:cNvSpPr>
          <p:nvPr>
            <p:ph type="body" idx="1"/>
          </p:nvPr>
        </p:nvSpPr>
        <p:spPr>
          <a:xfrm>
            <a:off x="388938" y="4413250"/>
            <a:ext cx="6303962" cy="4273550"/>
          </a:xfrm>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a:lstStyle/>
          <a:p>
            <a:endParaRPr lang="en-US" altLang="en-US" sz="1600" dirty="0">
              <a:latin typeface="Comic Sans MS" pitchFamily="66" charset="0"/>
              <a:cs typeface="Times New Roman" pitchFamily="18" charset="0"/>
            </a:endParaRPr>
          </a:p>
        </p:txBody>
      </p:sp>
    </p:spTree>
    <p:extLst>
      <p:ext uri="{BB962C8B-B14F-4D97-AF65-F5344CB8AC3E}">
        <p14:creationId xmlns:p14="http://schemas.microsoft.com/office/powerpoint/2010/main" val="223848616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2"/>
          <p:cNvSpPr>
            <a:spLocks noGrp="1" noRot="1" noChangeAspect="1" noChangeArrowheads="1" noTextEdit="1"/>
          </p:cNvSpPr>
          <p:nvPr>
            <p:ph type="sldImg"/>
          </p:nvPr>
        </p:nvSpPr>
        <p:spPr>
          <a:ln/>
        </p:spPr>
      </p:sp>
      <p:sp>
        <p:nvSpPr>
          <p:cNvPr id="136195" name="Rectangle 3"/>
          <p:cNvSpPr>
            <a:spLocks noGrp="1" noChangeArrowheads="1"/>
          </p:cNvSpPr>
          <p:nvPr>
            <p:ph type="body" idx="1"/>
          </p:nvPr>
        </p:nvSpPr>
        <p:spPr>
          <a:xfrm>
            <a:off x="388938" y="4413250"/>
            <a:ext cx="6303962" cy="4273550"/>
          </a:xfrm>
          <a:noFill/>
          <a:ln w="9525"/>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a:lstStyle/>
          <a:p>
            <a:endParaRPr lang="en-US" altLang="en-US" sz="1600" dirty="0">
              <a:latin typeface="Comic Sans MS" pitchFamily="66" charset="0"/>
              <a:cs typeface="Times New Roman" pitchFamily="18" charset="0"/>
            </a:endParaRPr>
          </a:p>
        </p:txBody>
      </p:sp>
    </p:spTree>
    <p:extLst>
      <p:ext uri="{BB962C8B-B14F-4D97-AF65-F5344CB8AC3E}">
        <p14:creationId xmlns:p14="http://schemas.microsoft.com/office/powerpoint/2010/main" val="1536782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2"/>
          <p:cNvSpPr>
            <a:spLocks noGrp="1" noRot="1" noChangeAspect="1" noChangeArrowheads="1" noTextEdit="1"/>
          </p:cNvSpPr>
          <p:nvPr>
            <p:ph type="sldImg"/>
          </p:nvPr>
        </p:nvSpPr>
        <p:spPr>
          <a:ln/>
        </p:spPr>
      </p:sp>
      <p:sp>
        <p:nvSpPr>
          <p:cNvPr id="136195" name="Rectangle 3"/>
          <p:cNvSpPr>
            <a:spLocks noGrp="1" noChangeArrowheads="1"/>
          </p:cNvSpPr>
          <p:nvPr>
            <p:ph type="body" idx="1"/>
          </p:nvPr>
        </p:nvSpPr>
        <p:spPr>
          <a:xfrm>
            <a:off x="388938" y="4413250"/>
            <a:ext cx="6303962" cy="4273550"/>
          </a:xfrm>
          <a:noFill/>
          <a:ln w="9525"/>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a:lstStyle/>
          <a:p>
            <a:endParaRPr lang="en-US" altLang="en-US" sz="1600" dirty="0">
              <a:latin typeface="Comic Sans MS" pitchFamily="66" charset="0"/>
              <a:cs typeface="Times New Roman" pitchFamily="18" charset="0"/>
            </a:endParaRPr>
          </a:p>
        </p:txBody>
      </p:sp>
    </p:spTree>
    <p:extLst>
      <p:ext uri="{BB962C8B-B14F-4D97-AF65-F5344CB8AC3E}">
        <p14:creationId xmlns:p14="http://schemas.microsoft.com/office/powerpoint/2010/main" val="330613884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2"/>
          <p:cNvSpPr>
            <a:spLocks noGrp="1" noRot="1" noChangeAspect="1" noChangeArrowheads="1" noTextEdit="1"/>
          </p:cNvSpPr>
          <p:nvPr>
            <p:ph type="sldImg"/>
          </p:nvPr>
        </p:nvSpPr>
        <p:spPr>
          <a:ln/>
        </p:spPr>
      </p:sp>
      <p:sp>
        <p:nvSpPr>
          <p:cNvPr id="136195" name="Rectangle 3"/>
          <p:cNvSpPr>
            <a:spLocks noGrp="1" noChangeArrowheads="1"/>
          </p:cNvSpPr>
          <p:nvPr>
            <p:ph type="body" idx="1"/>
          </p:nvPr>
        </p:nvSpPr>
        <p:spPr>
          <a:xfrm>
            <a:off x="388938" y="4413250"/>
            <a:ext cx="6303962" cy="4273550"/>
          </a:xfrm>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a:lstStyle/>
          <a:p>
            <a:endParaRPr lang="en-US" altLang="en-US" sz="1600" dirty="0">
              <a:latin typeface="Comic Sans MS" pitchFamily="66" charset="0"/>
              <a:cs typeface="Times New Roman" pitchFamily="18" charset="0"/>
            </a:endParaRPr>
          </a:p>
        </p:txBody>
      </p:sp>
    </p:spTree>
    <p:extLst>
      <p:ext uri="{BB962C8B-B14F-4D97-AF65-F5344CB8AC3E}">
        <p14:creationId xmlns:p14="http://schemas.microsoft.com/office/powerpoint/2010/main" val="229995247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p:cNvSpPr>
            <a:spLocks noGrp="1" noRot="1" noChangeAspect="1" noChangeArrowheads="1" noTextEdit="1"/>
          </p:cNvSpPr>
          <p:nvPr>
            <p:ph type="sldImg"/>
          </p:nvPr>
        </p:nvSpPr>
        <p:spPr>
          <a:ln/>
        </p:spPr>
      </p:sp>
      <p:sp>
        <p:nvSpPr>
          <p:cNvPr id="117763" name="Rectangle 3"/>
          <p:cNvSpPr>
            <a:spLocks noGrp="1" noChangeArrowheads="1"/>
          </p:cNvSpPr>
          <p:nvPr>
            <p:ph type="body" idx="1"/>
          </p:nvPr>
        </p:nvSpPr>
        <p:spPr>
          <a:noFill/>
          <a:ln w="9525"/>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dirty="0">
              <a:latin typeface="Arial" charset="0"/>
            </a:endParaRPr>
          </a:p>
        </p:txBody>
      </p:sp>
    </p:spTree>
    <p:extLst>
      <p:ext uri="{BB962C8B-B14F-4D97-AF65-F5344CB8AC3E}">
        <p14:creationId xmlns:p14="http://schemas.microsoft.com/office/powerpoint/2010/main" val="136871017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2"/>
          <p:cNvSpPr>
            <a:spLocks noGrp="1" noRot="1" noChangeAspect="1" noChangeArrowheads="1" noTextEdit="1"/>
          </p:cNvSpPr>
          <p:nvPr>
            <p:ph type="sldImg"/>
          </p:nvPr>
        </p:nvSpPr>
        <p:spPr>
          <a:ln/>
        </p:spPr>
      </p:sp>
      <p:sp>
        <p:nvSpPr>
          <p:cNvPr id="136195" name="Rectangle 3"/>
          <p:cNvSpPr>
            <a:spLocks noGrp="1" noChangeArrowheads="1"/>
          </p:cNvSpPr>
          <p:nvPr>
            <p:ph type="body" idx="1"/>
          </p:nvPr>
        </p:nvSpPr>
        <p:spPr>
          <a:xfrm>
            <a:off x="388938" y="4413250"/>
            <a:ext cx="6303962" cy="4273550"/>
          </a:xfrm>
          <a:noFill/>
          <a:ln w="9525"/>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a:lstStyle/>
          <a:p>
            <a:endParaRPr lang="en-US" altLang="en-US" sz="1600" dirty="0">
              <a:latin typeface="Comic Sans MS" pitchFamily="66" charset="0"/>
              <a:cs typeface="Times New Roman" pitchFamily="18" charset="0"/>
            </a:endParaRPr>
          </a:p>
        </p:txBody>
      </p:sp>
    </p:spTree>
    <p:extLst>
      <p:ext uri="{BB962C8B-B14F-4D97-AF65-F5344CB8AC3E}">
        <p14:creationId xmlns:p14="http://schemas.microsoft.com/office/powerpoint/2010/main" val="100491830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2"/>
          <p:cNvSpPr>
            <a:spLocks noGrp="1" noRot="1" noChangeAspect="1" noChangeArrowheads="1" noTextEdit="1"/>
          </p:cNvSpPr>
          <p:nvPr>
            <p:ph type="sldImg"/>
          </p:nvPr>
        </p:nvSpPr>
        <p:spPr>
          <a:ln/>
        </p:spPr>
      </p:sp>
      <p:sp>
        <p:nvSpPr>
          <p:cNvPr id="136195" name="Rectangle 3"/>
          <p:cNvSpPr>
            <a:spLocks noGrp="1" noChangeArrowheads="1"/>
          </p:cNvSpPr>
          <p:nvPr>
            <p:ph type="body" idx="1"/>
          </p:nvPr>
        </p:nvSpPr>
        <p:spPr>
          <a:xfrm>
            <a:off x="388938" y="4413250"/>
            <a:ext cx="6303962" cy="4273550"/>
          </a:xfrm>
          <a:noFill/>
          <a:ln w="9525"/>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a:lstStyle/>
          <a:p>
            <a:endParaRPr lang="en-US" altLang="en-US" sz="1600" dirty="0">
              <a:latin typeface="Comic Sans MS" pitchFamily="66" charset="0"/>
              <a:cs typeface="Times New Roman" pitchFamily="18" charset="0"/>
            </a:endParaRPr>
          </a:p>
        </p:txBody>
      </p:sp>
    </p:spTree>
    <p:extLst>
      <p:ext uri="{BB962C8B-B14F-4D97-AF65-F5344CB8AC3E}">
        <p14:creationId xmlns:p14="http://schemas.microsoft.com/office/powerpoint/2010/main" val="4378026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2"/>
          <p:cNvSpPr>
            <a:spLocks noGrp="1" noRot="1" noChangeAspect="1" noChangeArrowheads="1" noTextEdit="1"/>
          </p:cNvSpPr>
          <p:nvPr>
            <p:ph type="sldImg"/>
          </p:nvPr>
        </p:nvSpPr>
        <p:spPr>
          <a:ln/>
        </p:spPr>
      </p:sp>
      <p:sp>
        <p:nvSpPr>
          <p:cNvPr id="136195" name="Rectangle 3"/>
          <p:cNvSpPr>
            <a:spLocks noGrp="1" noChangeArrowheads="1"/>
          </p:cNvSpPr>
          <p:nvPr>
            <p:ph type="body" idx="1"/>
          </p:nvPr>
        </p:nvSpPr>
        <p:spPr>
          <a:xfrm>
            <a:off x="388938" y="4413250"/>
            <a:ext cx="6303962" cy="4273550"/>
          </a:xfrm>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a:lstStyle/>
          <a:p>
            <a:endParaRPr lang="en-US" altLang="en-US" sz="1600" dirty="0">
              <a:latin typeface="Comic Sans MS" pitchFamily="66" charset="0"/>
              <a:cs typeface="Times New Roman" pitchFamily="18" charset="0"/>
            </a:endParaRPr>
          </a:p>
        </p:txBody>
      </p:sp>
    </p:spTree>
    <p:extLst>
      <p:ext uri="{BB962C8B-B14F-4D97-AF65-F5344CB8AC3E}">
        <p14:creationId xmlns:p14="http://schemas.microsoft.com/office/powerpoint/2010/main" val="96924544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2"/>
          <p:cNvSpPr>
            <a:spLocks noGrp="1" noRot="1" noChangeAspect="1" noChangeArrowheads="1" noTextEdit="1"/>
          </p:cNvSpPr>
          <p:nvPr>
            <p:ph type="sldImg"/>
          </p:nvPr>
        </p:nvSpPr>
        <p:spPr>
          <a:ln/>
        </p:spPr>
      </p:sp>
      <p:sp>
        <p:nvSpPr>
          <p:cNvPr id="136195" name="Rectangle 3"/>
          <p:cNvSpPr>
            <a:spLocks noGrp="1" noChangeArrowheads="1"/>
          </p:cNvSpPr>
          <p:nvPr>
            <p:ph type="body" idx="1"/>
          </p:nvPr>
        </p:nvSpPr>
        <p:spPr>
          <a:xfrm>
            <a:off x="388938" y="4413250"/>
            <a:ext cx="6303962" cy="4273550"/>
          </a:xfrm>
          <a:noFill/>
          <a:ln w="9525"/>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a:lstStyle/>
          <a:p>
            <a:endParaRPr lang="en-US" altLang="en-US" sz="1600" dirty="0">
              <a:latin typeface="Comic Sans MS" pitchFamily="66" charset="0"/>
              <a:cs typeface="Times New Roman" pitchFamily="18" charset="0"/>
            </a:endParaRPr>
          </a:p>
        </p:txBody>
      </p:sp>
    </p:spTree>
    <p:extLst>
      <p:ext uri="{BB962C8B-B14F-4D97-AF65-F5344CB8AC3E}">
        <p14:creationId xmlns:p14="http://schemas.microsoft.com/office/powerpoint/2010/main" val="383070256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2"/>
          <p:cNvSpPr>
            <a:spLocks noGrp="1" noRot="1" noChangeAspect="1" noChangeArrowheads="1" noTextEdit="1"/>
          </p:cNvSpPr>
          <p:nvPr>
            <p:ph type="sldImg"/>
          </p:nvPr>
        </p:nvSpPr>
        <p:spPr>
          <a:ln/>
        </p:spPr>
      </p:sp>
      <p:sp>
        <p:nvSpPr>
          <p:cNvPr id="136195" name="Rectangle 3"/>
          <p:cNvSpPr>
            <a:spLocks noGrp="1" noChangeArrowheads="1"/>
          </p:cNvSpPr>
          <p:nvPr>
            <p:ph type="body" idx="1"/>
          </p:nvPr>
        </p:nvSpPr>
        <p:spPr>
          <a:xfrm>
            <a:off x="388938" y="4413250"/>
            <a:ext cx="6303962" cy="4273550"/>
          </a:xfrm>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a:lstStyle/>
          <a:p>
            <a:endParaRPr lang="en-US" altLang="en-US" sz="1600" dirty="0">
              <a:latin typeface="Comic Sans MS" pitchFamily="66" charset="0"/>
              <a:cs typeface="Times New Roman" pitchFamily="18" charset="0"/>
            </a:endParaRPr>
          </a:p>
        </p:txBody>
      </p:sp>
    </p:spTree>
    <p:extLst>
      <p:ext uri="{BB962C8B-B14F-4D97-AF65-F5344CB8AC3E}">
        <p14:creationId xmlns:p14="http://schemas.microsoft.com/office/powerpoint/2010/main" val="39106794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2"/>
          <p:cNvSpPr>
            <a:spLocks noGrp="1" noRot="1" noChangeAspect="1" noChangeArrowheads="1" noTextEdit="1"/>
          </p:cNvSpPr>
          <p:nvPr>
            <p:ph type="sldImg"/>
          </p:nvPr>
        </p:nvSpPr>
        <p:spPr>
          <a:ln/>
        </p:spPr>
      </p:sp>
      <p:sp>
        <p:nvSpPr>
          <p:cNvPr id="118787" name="Rectangle 3"/>
          <p:cNvSpPr>
            <a:spLocks noGrp="1" noChangeArrowheads="1"/>
          </p:cNvSpPr>
          <p:nvPr>
            <p:ph type="body" idx="1"/>
          </p:nvPr>
        </p:nvSpPr>
        <p:spPr>
          <a:xfrm>
            <a:off x="388938" y="4413250"/>
            <a:ext cx="6303962" cy="4273550"/>
          </a:xfrm>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a:lstStyle/>
          <a:p>
            <a:endParaRPr lang="en-US" altLang="en-US" sz="1600" dirty="0">
              <a:latin typeface="Comic Sans MS" pitchFamily="66" charset="0"/>
              <a:cs typeface="Times New Roman" pitchFamily="18" charset="0"/>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2"/>
          <p:cNvSpPr>
            <a:spLocks noGrp="1" noRot="1" noChangeAspect="1" noChangeArrowheads="1" noTextEdit="1"/>
          </p:cNvSpPr>
          <p:nvPr>
            <p:ph type="sldImg"/>
          </p:nvPr>
        </p:nvSpPr>
        <p:spPr>
          <a:ln/>
        </p:spPr>
      </p:sp>
      <p:sp>
        <p:nvSpPr>
          <p:cNvPr id="136195" name="Rectangle 3"/>
          <p:cNvSpPr>
            <a:spLocks noGrp="1" noChangeArrowheads="1"/>
          </p:cNvSpPr>
          <p:nvPr>
            <p:ph type="body" idx="1"/>
          </p:nvPr>
        </p:nvSpPr>
        <p:spPr>
          <a:xfrm>
            <a:off x="388938" y="4413250"/>
            <a:ext cx="6303962" cy="4273550"/>
          </a:xfrm>
          <a:noFill/>
          <a:ln w="9525"/>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a:lstStyle/>
          <a:p>
            <a:endParaRPr lang="en-US" altLang="en-US" sz="1600" dirty="0">
              <a:latin typeface="Comic Sans MS" pitchFamily="66" charset="0"/>
              <a:cs typeface="Times New Roman" pitchFamily="18" charset="0"/>
            </a:endParaRPr>
          </a:p>
        </p:txBody>
      </p:sp>
    </p:spTree>
    <p:extLst>
      <p:ext uri="{BB962C8B-B14F-4D97-AF65-F5344CB8AC3E}">
        <p14:creationId xmlns:p14="http://schemas.microsoft.com/office/powerpoint/2010/main" val="68602980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2"/>
          <p:cNvSpPr>
            <a:spLocks noGrp="1" noRot="1" noChangeAspect="1" noChangeArrowheads="1" noTextEdit="1"/>
          </p:cNvSpPr>
          <p:nvPr>
            <p:ph type="sldImg"/>
          </p:nvPr>
        </p:nvSpPr>
        <p:spPr>
          <a:ln/>
        </p:spPr>
      </p:sp>
      <p:sp>
        <p:nvSpPr>
          <p:cNvPr id="136195" name="Rectangle 3"/>
          <p:cNvSpPr>
            <a:spLocks noGrp="1" noChangeArrowheads="1"/>
          </p:cNvSpPr>
          <p:nvPr>
            <p:ph type="body" idx="1"/>
          </p:nvPr>
        </p:nvSpPr>
        <p:spPr>
          <a:xfrm>
            <a:off x="388938" y="4413250"/>
            <a:ext cx="6303962" cy="4273550"/>
          </a:xfrm>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a:lstStyle/>
          <a:p>
            <a:endParaRPr lang="en-US" altLang="en-US" sz="1600" dirty="0">
              <a:latin typeface="Comic Sans MS" pitchFamily="66" charset="0"/>
              <a:cs typeface="Times New Roman" pitchFamily="18" charset="0"/>
            </a:endParaRPr>
          </a:p>
        </p:txBody>
      </p:sp>
    </p:spTree>
    <p:extLst>
      <p:ext uri="{BB962C8B-B14F-4D97-AF65-F5344CB8AC3E}">
        <p14:creationId xmlns:p14="http://schemas.microsoft.com/office/powerpoint/2010/main" val="406609346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2"/>
          <p:cNvSpPr>
            <a:spLocks noGrp="1" noRot="1" noChangeAspect="1" noChangeArrowheads="1" noTextEdit="1"/>
          </p:cNvSpPr>
          <p:nvPr>
            <p:ph type="sldImg"/>
          </p:nvPr>
        </p:nvSpPr>
        <p:spPr>
          <a:ln/>
        </p:spPr>
      </p:sp>
      <p:sp>
        <p:nvSpPr>
          <p:cNvPr id="136195" name="Rectangle 3"/>
          <p:cNvSpPr>
            <a:spLocks noGrp="1" noChangeArrowheads="1"/>
          </p:cNvSpPr>
          <p:nvPr>
            <p:ph type="body" idx="1"/>
          </p:nvPr>
        </p:nvSpPr>
        <p:spPr>
          <a:xfrm>
            <a:off x="388938" y="4413250"/>
            <a:ext cx="6303962" cy="4273550"/>
          </a:xfrm>
          <a:noFill/>
          <a:ln w="9525"/>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a:lstStyle/>
          <a:p>
            <a:endParaRPr lang="en-US" altLang="en-US" sz="1600" dirty="0">
              <a:latin typeface="Comic Sans MS" pitchFamily="66" charset="0"/>
              <a:cs typeface="Times New Roman" pitchFamily="18" charset="0"/>
            </a:endParaRPr>
          </a:p>
        </p:txBody>
      </p:sp>
    </p:spTree>
    <p:extLst>
      <p:ext uri="{BB962C8B-B14F-4D97-AF65-F5344CB8AC3E}">
        <p14:creationId xmlns:p14="http://schemas.microsoft.com/office/powerpoint/2010/main" val="122551054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2"/>
          <p:cNvSpPr>
            <a:spLocks noGrp="1" noRot="1" noChangeAspect="1" noChangeArrowheads="1" noTextEdit="1"/>
          </p:cNvSpPr>
          <p:nvPr>
            <p:ph type="sldImg"/>
          </p:nvPr>
        </p:nvSpPr>
        <p:spPr>
          <a:ln/>
        </p:spPr>
      </p:sp>
      <p:sp>
        <p:nvSpPr>
          <p:cNvPr id="136195" name="Rectangle 3"/>
          <p:cNvSpPr>
            <a:spLocks noGrp="1" noChangeArrowheads="1"/>
          </p:cNvSpPr>
          <p:nvPr>
            <p:ph type="body" idx="1"/>
          </p:nvPr>
        </p:nvSpPr>
        <p:spPr>
          <a:xfrm>
            <a:off x="388938" y="4413250"/>
            <a:ext cx="6303962" cy="4273550"/>
          </a:xfrm>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a:lstStyle/>
          <a:p>
            <a:endParaRPr lang="en-US" altLang="en-US" sz="1600" dirty="0">
              <a:latin typeface="Comic Sans MS" pitchFamily="66" charset="0"/>
              <a:cs typeface="Times New Roman" pitchFamily="18" charset="0"/>
            </a:endParaRPr>
          </a:p>
        </p:txBody>
      </p:sp>
    </p:spTree>
    <p:extLst>
      <p:ext uri="{BB962C8B-B14F-4D97-AF65-F5344CB8AC3E}">
        <p14:creationId xmlns:p14="http://schemas.microsoft.com/office/powerpoint/2010/main" val="425442684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2"/>
          <p:cNvSpPr>
            <a:spLocks noGrp="1" noRot="1" noChangeAspect="1" noChangeArrowheads="1" noTextEdit="1"/>
          </p:cNvSpPr>
          <p:nvPr>
            <p:ph type="sldImg"/>
          </p:nvPr>
        </p:nvSpPr>
        <p:spPr>
          <a:ln/>
        </p:spPr>
      </p:sp>
      <p:sp>
        <p:nvSpPr>
          <p:cNvPr id="136195" name="Rectangle 3"/>
          <p:cNvSpPr>
            <a:spLocks noGrp="1" noChangeArrowheads="1"/>
          </p:cNvSpPr>
          <p:nvPr>
            <p:ph type="body" idx="1"/>
          </p:nvPr>
        </p:nvSpPr>
        <p:spPr>
          <a:xfrm>
            <a:off x="388938" y="4413250"/>
            <a:ext cx="6303962" cy="4273550"/>
          </a:xfrm>
          <a:noFill/>
          <a:ln w="9525"/>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a:lstStyle/>
          <a:p>
            <a:endParaRPr lang="en-US" altLang="en-US" sz="1600" dirty="0">
              <a:latin typeface="Comic Sans MS" pitchFamily="66" charset="0"/>
              <a:cs typeface="Times New Roman" pitchFamily="18" charset="0"/>
            </a:endParaRPr>
          </a:p>
        </p:txBody>
      </p:sp>
    </p:spTree>
    <p:extLst>
      <p:ext uri="{BB962C8B-B14F-4D97-AF65-F5344CB8AC3E}">
        <p14:creationId xmlns:p14="http://schemas.microsoft.com/office/powerpoint/2010/main" val="65155994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2"/>
          <p:cNvSpPr>
            <a:spLocks noGrp="1" noRot="1" noChangeAspect="1" noChangeArrowheads="1" noTextEdit="1"/>
          </p:cNvSpPr>
          <p:nvPr>
            <p:ph type="sldImg"/>
          </p:nvPr>
        </p:nvSpPr>
        <p:spPr>
          <a:ln/>
        </p:spPr>
      </p:sp>
      <p:sp>
        <p:nvSpPr>
          <p:cNvPr id="136195" name="Rectangle 3"/>
          <p:cNvSpPr>
            <a:spLocks noGrp="1" noChangeArrowheads="1"/>
          </p:cNvSpPr>
          <p:nvPr>
            <p:ph type="body" idx="1"/>
          </p:nvPr>
        </p:nvSpPr>
        <p:spPr>
          <a:xfrm>
            <a:off x="388938" y="4413250"/>
            <a:ext cx="6303962" cy="4273550"/>
          </a:xfrm>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a:lstStyle/>
          <a:p>
            <a:endParaRPr lang="en-US" altLang="en-US" sz="1600" dirty="0">
              <a:latin typeface="Comic Sans MS" pitchFamily="66" charset="0"/>
              <a:cs typeface="Times New Roman" pitchFamily="18" charset="0"/>
            </a:endParaRPr>
          </a:p>
        </p:txBody>
      </p:sp>
    </p:spTree>
    <p:extLst>
      <p:ext uri="{BB962C8B-B14F-4D97-AF65-F5344CB8AC3E}">
        <p14:creationId xmlns:p14="http://schemas.microsoft.com/office/powerpoint/2010/main" val="297024669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2"/>
          <p:cNvSpPr>
            <a:spLocks noGrp="1" noRot="1" noChangeAspect="1" noChangeArrowheads="1" noTextEdit="1"/>
          </p:cNvSpPr>
          <p:nvPr>
            <p:ph type="sldImg"/>
          </p:nvPr>
        </p:nvSpPr>
        <p:spPr>
          <a:ln/>
        </p:spPr>
      </p:sp>
      <p:sp>
        <p:nvSpPr>
          <p:cNvPr id="136195" name="Rectangle 3"/>
          <p:cNvSpPr>
            <a:spLocks noGrp="1" noChangeArrowheads="1"/>
          </p:cNvSpPr>
          <p:nvPr>
            <p:ph type="body" idx="1"/>
          </p:nvPr>
        </p:nvSpPr>
        <p:spPr>
          <a:xfrm>
            <a:off x="388938" y="4413250"/>
            <a:ext cx="6303962" cy="4273550"/>
          </a:xfrm>
          <a:noFill/>
          <a:ln w="9525"/>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a:lstStyle/>
          <a:p>
            <a:endParaRPr lang="en-US" altLang="en-US" sz="1600" dirty="0">
              <a:latin typeface="Comic Sans MS" pitchFamily="66" charset="0"/>
              <a:cs typeface="Times New Roman" pitchFamily="18" charset="0"/>
            </a:endParaRPr>
          </a:p>
        </p:txBody>
      </p:sp>
    </p:spTree>
    <p:extLst>
      <p:ext uri="{BB962C8B-B14F-4D97-AF65-F5344CB8AC3E}">
        <p14:creationId xmlns:p14="http://schemas.microsoft.com/office/powerpoint/2010/main" val="290275767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2"/>
          <p:cNvSpPr>
            <a:spLocks noGrp="1" noRot="1" noChangeAspect="1" noChangeArrowheads="1" noTextEdit="1"/>
          </p:cNvSpPr>
          <p:nvPr>
            <p:ph type="sldImg"/>
          </p:nvPr>
        </p:nvSpPr>
        <p:spPr>
          <a:ln/>
        </p:spPr>
      </p:sp>
      <p:sp>
        <p:nvSpPr>
          <p:cNvPr id="136195" name="Rectangle 3"/>
          <p:cNvSpPr>
            <a:spLocks noGrp="1" noChangeArrowheads="1"/>
          </p:cNvSpPr>
          <p:nvPr>
            <p:ph type="body" idx="1"/>
          </p:nvPr>
        </p:nvSpPr>
        <p:spPr>
          <a:xfrm>
            <a:off x="388938" y="4413250"/>
            <a:ext cx="6303962" cy="4273550"/>
          </a:xfrm>
          <a:noFill/>
          <a:ln w="9525"/>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a:lstStyle/>
          <a:p>
            <a:endParaRPr lang="en-US" altLang="en-US" sz="1600" dirty="0">
              <a:latin typeface="Comic Sans MS" pitchFamily="66" charset="0"/>
              <a:cs typeface="Times New Roman" pitchFamily="18" charset="0"/>
            </a:endParaRPr>
          </a:p>
        </p:txBody>
      </p:sp>
    </p:spTree>
    <p:extLst>
      <p:ext uri="{BB962C8B-B14F-4D97-AF65-F5344CB8AC3E}">
        <p14:creationId xmlns:p14="http://schemas.microsoft.com/office/powerpoint/2010/main" val="137939726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2"/>
          <p:cNvSpPr>
            <a:spLocks noGrp="1" noRot="1" noChangeAspect="1" noChangeArrowheads="1" noTextEdit="1"/>
          </p:cNvSpPr>
          <p:nvPr>
            <p:ph type="sldImg"/>
          </p:nvPr>
        </p:nvSpPr>
        <p:spPr>
          <a:ln/>
        </p:spPr>
      </p:sp>
      <p:sp>
        <p:nvSpPr>
          <p:cNvPr id="136195" name="Rectangle 3"/>
          <p:cNvSpPr>
            <a:spLocks noGrp="1" noChangeArrowheads="1"/>
          </p:cNvSpPr>
          <p:nvPr>
            <p:ph type="body" idx="1"/>
          </p:nvPr>
        </p:nvSpPr>
        <p:spPr>
          <a:xfrm>
            <a:off x="388938" y="4413250"/>
            <a:ext cx="6303962" cy="4273550"/>
          </a:xfrm>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a:lstStyle/>
          <a:p>
            <a:endParaRPr lang="en-US" altLang="en-US" sz="1600" dirty="0">
              <a:latin typeface="Comic Sans MS" pitchFamily="66" charset="0"/>
              <a:cs typeface="Times New Roman" pitchFamily="18" charset="0"/>
            </a:endParaRPr>
          </a:p>
        </p:txBody>
      </p:sp>
    </p:spTree>
    <p:extLst>
      <p:ext uri="{BB962C8B-B14F-4D97-AF65-F5344CB8AC3E}">
        <p14:creationId xmlns:p14="http://schemas.microsoft.com/office/powerpoint/2010/main" val="386354506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2"/>
          <p:cNvSpPr>
            <a:spLocks noGrp="1" noRot="1" noChangeAspect="1" noChangeArrowheads="1" noTextEdit="1"/>
          </p:cNvSpPr>
          <p:nvPr>
            <p:ph type="sldImg"/>
          </p:nvPr>
        </p:nvSpPr>
        <p:spPr>
          <a:ln/>
        </p:spPr>
      </p:sp>
      <p:sp>
        <p:nvSpPr>
          <p:cNvPr id="136195" name="Rectangle 3"/>
          <p:cNvSpPr>
            <a:spLocks noGrp="1" noChangeArrowheads="1"/>
          </p:cNvSpPr>
          <p:nvPr>
            <p:ph type="body" idx="1"/>
          </p:nvPr>
        </p:nvSpPr>
        <p:spPr>
          <a:xfrm>
            <a:off x="388938" y="4413250"/>
            <a:ext cx="6303962" cy="4273550"/>
          </a:xfrm>
          <a:noFill/>
          <a:ln w="9525"/>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a:lstStyle/>
          <a:p>
            <a:endParaRPr lang="en-US" altLang="en-US" sz="1600" dirty="0">
              <a:latin typeface="Comic Sans MS" pitchFamily="66" charset="0"/>
              <a:cs typeface="Times New Roman" pitchFamily="18" charset="0"/>
            </a:endParaRPr>
          </a:p>
        </p:txBody>
      </p:sp>
    </p:spTree>
    <p:extLst>
      <p:ext uri="{BB962C8B-B14F-4D97-AF65-F5344CB8AC3E}">
        <p14:creationId xmlns:p14="http://schemas.microsoft.com/office/powerpoint/2010/main" val="9452128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2"/>
          <p:cNvSpPr>
            <a:spLocks noGrp="1" noRot="1" noChangeAspect="1" noChangeArrowheads="1" noTextEdit="1"/>
          </p:cNvSpPr>
          <p:nvPr>
            <p:ph type="sldImg"/>
          </p:nvPr>
        </p:nvSpPr>
        <p:spPr>
          <a:ln/>
        </p:spPr>
      </p:sp>
      <p:sp>
        <p:nvSpPr>
          <p:cNvPr id="119811" name="Rectangle 3"/>
          <p:cNvSpPr>
            <a:spLocks noGrp="1" noChangeArrowheads="1"/>
          </p:cNvSpPr>
          <p:nvPr>
            <p:ph type="body" idx="1"/>
          </p:nvPr>
        </p:nvSpPr>
        <p:spPr>
          <a:xfrm>
            <a:off x="388938" y="4413250"/>
            <a:ext cx="6303962" cy="4273550"/>
          </a:xfrm>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a:lstStyle/>
          <a:p>
            <a:endParaRPr lang="en-US" altLang="en-US" sz="1600" dirty="0">
              <a:latin typeface="Comic Sans MS" pitchFamily="66" charset="0"/>
              <a:cs typeface="Times New Roman" pitchFamily="18" charset="0"/>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2"/>
          <p:cNvSpPr>
            <a:spLocks noGrp="1" noRot="1" noChangeAspect="1" noChangeArrowheads="1" noTextEdit="1"/>
          </p:cNvSpPr>
          <p:nvPr>
            <p:ph type="sldImg"/>
          </p:nvPr>
        </p:nvSpPr>
        <p:spPr>
          <a:ln/>
        </p:spPr>
      </p:sp>
      <p:sp>
        <p:nvSpPr>
          <p:cNvPr id="136195" name="Rectangle 3"/>
          <p:cNvSpPr>
            <a:spLocks noGrp="1" noChangeArrowheads="1"/>
          </p:cNvSpPr>
          <p:nvPr>
            <p:ph type="body" idx="1"/>
          </p:nvPr>
        </p:nvSpPr>
        <p:spPr>
          <a:xfrm>
            <a:off x="388938" y="4413250"/>
            <a:ext cx="6303962" cy="4273550"/>
          </a:xfrm>
          <a:noFill/>
          <a:ln w="9525"/>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a:lstStyle/>
          <a:p>
            <a:endParaRPr lang="en-US" altLang="en-US" sz="1600" dirty="0">
              <a:latin typeface="Comic Sans MS" pitchFamily="66" charset="0"/>
              <a:cs typeface="Times New Roman" pitchFamily="18" charset="0"/>
            </a:endParaRPr>
          </a:p>
        </p:txBody>
      </p:sp>
    </p:spTree>
    <p:extLst>
      <p:ext uri="{BB962C8B-B14F-4D97-AF65-F5344CB8AC3E}">
        <p14:creationId xmlns:p14="http://schemas.microsoft.com/office/powerpoint/2010/main" val="46926264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2"/>
          <p:cNvSpPr>
            <a:spLocks noGrp="1" noRot="1" noChangeAspect="1" noChangeArrowheads="1" noTextEdit="1"/>
          </p:cNvSpPr>
          <p:nvPr>
            <p:ph type="sldImg"/>
          </p:nvPr>
        </p:nvSpPr>
        <p:spPr>
          <a:ln/>
        </p:spPr>
      </p:sp>
      <p:sp>
        <p:nvSpPr>
          <p:cNvPr id="136195" name="Rectangle 3"/>
          <p:cNvSpPr>
            <a:spLocks noGrp="1" noChangeArrowheads="1"/>
          </p:cNvSpPr>
          <p:nvPr>
            <p:ph type="body" idx="1"/>
          </p:nvPr>
        </p:nvSpPr>
        <p:spPr>
          <a:xfrm>
            <a:off x="388938" y="4413250"/>
            <a:ext cx="6303962" cy="4273550"/>
          </a:xfrm>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a:lstStyle/>
          <a:p>
            <a:endParaRPr lang="en-US" altLang="en-US" sz="1600" dirty="0">
              <a:latin typeface="Comic Sans MS" pitchFamily="66" charset="0"/>
              <a:cs typeface="Times New Roman" pitchFamily="18" charset="0"/>
            </a:endParaRPr>
          </a:p>
        </p:txBody>
      </p:sp>
    </p:spTree>
    <p:extLst>
      <p:ext uri="{BB962C8B-B14F-4D97-AF65-F5344CB8AC3E}">
        <p14:creationId xmlns:p14="http://schemas.microsoft.com/office/powerpoint/2010/main" val="258292507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2"/>
          <p:cNvSpPr>
            <a:spLocks noGrp="1" noRot="1" noChangeAspect="1" noChangeArrowheads="1" noTextEdit="1"/>
          </p:cNvSpPr>
          <p:nvPr>
            <p:ph type="sldImg"/>
          </p:nvPr>
        </p:nvSpPr>
        <p:spPr>
          <a:ln/>
        </p:spPr>
      </p:sp>
      <p:sp>
        <p:nvSpPr>
          <p:cNvPr id="136195" name="Rectangle 3"/>
          <p:cNvSpPr>
            <a:spLocks noGrp="1" noChangeArrowheads="1"/>
          </p:cNvSpPr>
          <p:nvPr>
            <p:ph type="body" idx="1"/>
          </p:nvPr>
        </p:nvSpPr>
        <p:spPr>
          <a:xfrm>
            <a:off x="388938" y="4413250"/>
            <a:ext cx="6303962" cy="4273550"/>
          </a:xfrm>
          <a:noFill/>
          <a:ln w="9525"/>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a:lstStyle/>
          <a:p>
            <a:endParaRPr lang="en-US" altLang="en-US" sz="1600" dirty="0">
              <a:latin typeface="Comic Sans MS" pitchFamily="66" charset="0"/>
              <a:cs typeface="Times New Roman" pitchFamily="18" charset="0"/>
            </a:endParaRPr>
          </a:p>
        </p:txBody>
      </p:sp>
    </p:spTree>
    <p:extLst>
      <p:ext uri="{BB962C8B-B14F-4D97-AF65-F5344CB8AC3E}">
        <p14:creationId xmlns:p14="http://schemas.microsoft.com/office/powerpoint/2010/main" val="359601268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2"/>
          <p:cNvSpPr>
            <a:spLocks noGrp="1" noRot="1" noChangeAspect="1" noChangeArrowheads="1" noTextEdit="1"/>
          </p:cNvSpPr>
          <p:nvPr>
            <p:ph type="sldImg"/>
          </p:nvPr>
        </p:nvSpPr>
        <p:spPr>
          <a:ln/>
        </p:spPr>
      </p:sp>
      <p:sp>
        <p:nvSpPr>
          <p:cNvPr id="136195" name="Rectangle 3"/>
          <p:cNvSpPr>
            <a:spLocks noGrp="1" noChangeArrowheads="1"/>
          </p:cNvSpPr>
          <p:nvPr>
            <p:ph type="body" idx="1"/>
          </p:nvPr>
        </p:nvSpPr>
        <p:spPr>
          <a:xfrm>
            <a:off x="388938" y="4413250"/>
            <a:ext cx="6303962" cy="4273550"/>
          </a:xfrm>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a:lstStyle/>
          <a:p>
            <a:endParaRPr lang="en-US" altLang="en-US" sz="1600" dirty="0">
              <a:latin typeface="Comic Sans MS" pitchFamily="66" charset="0"/>
              <a:cs typeface="Times New Roman" pitchFamily="18" charset="0"/>
            </a:endParaRPr>
          </a:p>
        </p:txBody>
      </p:sp>
    </p:spTree>
    <p:extLst>
      <p:ext uri="{BB962C8B-B14F-4D97-AF65-F5344CB8AC3E}">
        <p14:creationId xmlns:p14="http://schemas.microsoft.com/office/powerpoint/2010/main" val="411399242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2"/>
          <p:cNvSpPr>
            <a:spLocks noGrp="1" noRot="1" noChangeAspect="1" noChangeArrowheads="1" noTextEdit="1"/>
          </p:cNvSpPr>
          <p:nvPr>
            <p:ph type="sldImg"/>
          </p:nvPr>
        </p:nvSpPr>
        <p:spPr>
          <a:ln/>
        </p:spPr>
      </p:sp>
      <p:sp>
        <p:nvSpPr>
          <p:cNvPr id="136195" name="Rectangle 3"/>
          <p:cNvSpPr>
            <a:spLocks noGrp="1" noChangeArrowheads="1"/>
          </p:cNvSpPr>
          <p:nvPr>
            <p:ph type="body" idx="1"/>
          </p:nvPr>
        </p:nvSpPr>
        <p:spPr>
          <a:xfrm>
            <a:off x="388938" y="4413250"/>
            <a:ext cx="6303962" cy="4273550"/>
          </a:xfrm>
          <a:noFill/>
          <a:ln w="9525"/>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a:lstStyle/>
          <a:p>
            <a:endParaRPr lang="en-US" altLang="en-US" sz="1600" dirty="0">
              <a:latin typeface="Comic Sans MS" pitchFamily="66" charset="0"/>
              <a:cs typeface="Times New Roman" pitchFamily="18" charset="0"/>
            </a:endParaRPr>
          </a:p>
        </p:txBody>
      </p:sp>
    </p:spTree>
    <p:extLst>
      <p:ext uri="{BB962C8B-B14F-4D97-AF65-F5344CB8AC3E}">
        <p14:creationId xmlns:p14="http://schemas.microsoft.com/office/powerpoint/2010/main" val="261809509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2"/>
          <p:cNvSpPr>
            <a:spLocks noGrp="1" noRot="1" noChangeAspect="1" noChangeArrowheads="1" noTextEdit="1"/>
          </p:cNvSpPr>
          <p:nvPr>
            <p:ph type="sldImg"/>
          </p:nvPr>
        </p:nvSpPr>
        <p:spPr>
          <a:ln/>
        </p:spPr>
      </p:sp>
      <p:sp>
        <p:nvSpPr>
          <p:cNvPr id="136195" name="Rectangle 3"/>
          <p:cNvSpPr>
            <a:spLocks noGrp="1" noChangeArrowheads="1"/>
          </p:cNvSpPr>
          <p:nvPr>
            <p:ph type="body" idx="1"/>
          </p:nvPr>
        </p:nvSpPr>
        <p:spPr>
          <a:xfrm>
            <a:off x="388938" y="4413250"/>
            <a:ext cx="6303962" cy="4273550"/>
          </a:xfrm>
          <a:noFill/>
          <a:ln w="9525"/>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a:lstStyle/>
          <a:p>
            <a:endParaRPr lang="en-US" altLang="en-US" sz="1600" dirty="0">
              <a:latin typeface="Comic Sans MS" pitchFamily="66" charset="0"/>
              <a:cs typeface="Times New Roman" pitchFamily="18" charset="0"/>
            </a:endParaRPr>
          </a:p>
        </p:txBody>
      </p:sp>
    </p:spTree>
    <p:extLst>
      <p:ext uri="{BB962C8B-B14F-4D97-AF65-F5344CB8AC3E}">
        <p14:creationId xmlns:p14="http://schemas.microsoft.com/office/powerpoint/2010/main" val="130549417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2"/>
          <p:cNvSpPr>
            <a:spLocks noGrp="1" noRot="1" noChangeAspect="1" noChangeArrowheads="1" noTextEdit="1"/>
          </p:cNvSpPr>
          <p:nvPr>
            <p:ph type="sldImg"/>
          </p:nvPr>
        </p:nvSpPr>
        <p:spPr>
          <a:ln/>
        </p:spPr>
      </p:sp>
      <p:sp>
        <p:nvSpPr>
          <p:cNvPr id="136195" name="Rectangle 3"/>
          <p:cNvSpPr>
            <a:spLocks noGrp="1" noChangeArrowheads="1"/>
          </p:cNvSpPr>
          <p:nvPr>
            <p:ph type="body" idx="1"/>
          </p:nvPr>
        </p:nvSpPr>
        <p:spPr>
          <a:xfrm>
            <a:off x="388938" y="4413250"/>
            <a:ext cx="6303962" cy="4273550"/>
          </a:xfrm>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a:lstStyle/>
          <a:p>
            <a:endParaRPr lang="en-US" altLang="en-US" sz="1600" dirty="0">
              <a:latin typeface="Comic Sans MS" pitchFamily="66" charset="0"/>
              <a:cs typeface="Times New Roman" pitchFamily="18" charset="0"/>
            </a:endParaRPr>
          </a:p>
        </p:txBody>
      </p:sp>
    </p:spTree>
    <p:extLst>
      <p:ext uri="{BB962C8B-B14F-4D97-AF65-F5344CB8AC3E}">
        <p14:creationId xmlns:p14="http://schemas.microsoft.com/office/powerpoint/2010/main" val="2040093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2"/>
          <p:cNvSpPr>
            <a:spLocks noGrp="1" noRot="1" noChangeAspect="1" noChangeArrowheads="1" noTextEdit="1"/>
          </p:cNvSpPr>
          <p:nvPr>
            <p:ph type="sldImg"/>
          </p:nvPr>
        </p:nvSpPr>
        <p:spPr>
          <a:ln/>
        </p:spPr>
      </p:sp>
      <p:sp>
        <p:nvSpPr>
          <p:cNvPr id="136195" name="Rectangle 3"/>
          <p:cNvSpPr>
            <a:spLocks noGrp="1" noChangeArrowheads="1"/>
          </p:cNvSpPr>
          <p:nvPr>
            <p:ph type="body" idx="1"/>
          </p:nvPr>
        </p:nvSpPr>
        <p:spPr>
          <a:xfrm>
            <a:off x="388938" y="4413250"/>
            <a:ext cx="6303962" cy="4273550"/>
          </a:xfrm>
          <a:noFill/>
          <a:ln w="9525"/>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a:lstStyle/>
          <a:p>
            <a:endParaRPr lang="en-US" altLang="en-US" sz="1600" dirty="0">
              <a:latin typeface="Comic Sans MS" pitchFamily="66" charset="0"/>
              <a:cs typeface="Times New Roman" pitchFamily="18" charset="0"/>
            </a:endParaRPr>
          </a:p>
        </p:txBody>
      </p:sp>
    </p:spTree>
    <p:extLst>
      <p:ext uri="{BB962C8B-B14F-4D97-AF65-F5344CB8AC3E}">
        <p14:creationId xmlns:p14="http://schemas.microsoft.com/office/powerpoint/2010/main" val="294029709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506" name="Rectangle 2"/>
          <p:cNvSpPr>
            <a:spLocks noGrp="1" noRot="1" noChangeAspect="1" noChangeArrowheads="1" noTextEdit="1"/>
          </p:cNvSpPr>
          <p:nvPr>
            <p:ph type="sldImg"/>
          </p:nvPr>
        </p:nvSpPr>
        <p:spPr>
          <a:ln/>
        </p:spPr>
      </p:sp>
      <p:sp>
        <p:nvSpPr>
          <p:cNvPr id="277507"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endParaRPr lang="en-US" altLang="en-US" dirty="0">
              <a:latin typeface="Arial" charset="0"/>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530" name="Rectangle 2"/>
          <p:cNvSpPr>
            <a:spLocks noGrp="1" noRot="1" noChangeAspect="1" noChangeArrowheads="1" noTextEdit="1"/>
          </p:cNvSpPr>
          <p:nvPr>
            <p:ph type="sldImg"/>
          </p:nvPr>
        </p:nvSpPr>
        <p:spPr>
          <a:ln/>
        </p:spPr>
      </p:sp>
      <p:sp>
        <p:nvSpPr>
          <p:cNvPr id="278531"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endParaRPr lang="en-US" altLang="en-US" dirty="0">
              <a:latin typeface="Arial"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2"/>
          <p:cNvSpPr>
            <a:spLocks noGrp="1" noRot="1" noChangeAspect="1" noChangeArrowheads="1" noTextEdit="1"/>
          </p:cNvSpPr>
          <p:nvPr>
            <p:ph type="sldImg"/>
          </p:nvPr>
        </p:nvSpPr>
        <p:spPr>
          <a:ln/>
        </p:spPr>
      </p:sp>
      <p:sp>
        <p:nvSpPr>
          <p:cNvPr id="120835" name="Rectangle 3"/>
          <p:cNvSpPr>
            <a:spLocks noGrp="1" noChangeArrowheads="1"/>
          </p:cNvSpPr>
          <p:nvPr>
            <p:ph type="body" idx="1"/>
          </p:nvPr>
        </p:nvSpPr>
        <p:spPr>
          <a:xfrm>
            <a:off x="388938" y="4413250"/>
            <a:ext cx="6303962" cy="4273550"/>
          </a:xfrm>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a:lstStyle/>
          <a:p>
            <a:endParaRPr lang="en-US" altLang="en-US" sz="1600" dirty="0">
              <a:latin typeface="Comic Sans MS" pitchFamily="66" charset="0"/>
              <a:cs typeface="Times New Roman" pitchFamily="18" charset="0"/>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p:cNvSpPr>
            <a:spLocks noGrp="1" noRot="1" noChangeAspect="1" noChangeArrowheads="1" noTextEdit="1"/>
          </p:cNvSpPr>
          <p:nvPr>
            <p:ph type="sldImg"/>
          </p:nvPr>
        </p:nvSpPr>
        <p:spPr>
          <a:ln/>
        </p:spPr>
      </p:sp>
      <p:sp>
        <p:nvSpPr>
          <p:cNvPr id="117763" name="Rectangle 3"/>
          <p:cNvSpPr>
            <a:spLocks noGrp="1" noChangeArrowheads="1"/>
          </p:cNvSpPr>
          <p:nvPr>
            <p:ph type="body" idx="1"/>
          </p:nvPr>
        </p:nvSpPr>
        <p:spPr>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tLang="en-US" dirty="0">
              <a:latin typeface="Arial" charset="0"/>
            </a:endParaRPr>
          </a:p>
        </p:txBody>
      </p:sp>
    </p:spTree>
    <p:extLst>
      <p:ext uri="{BB962C8B-B14F-4D97-AF65-F5344CB8AC3E}">
        <p14:creationId xmlns:p14="http://schemas.microsoft.com/office/powerpoint/2010/main" val="369690382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530" name="Rectangle 2"/>
          <p:cNvSpPr>
            <a:spLocks noGrp="1" noRot="1" noChangeAspect="1" noChangeArrowheads="1" noTextEdit="1"/>
          </p:cNvSpPr>
          <p:nvPr>
            <p:ph type="sldImg"/>
          </p:nvPr>
        </p:nvSpPr>
        <p:spPr>
          <a:ln/>
        </p:spPr>
      </p:sp>
      <p:sp>
        <p:nvSpPr>
          <p:cNvPr id="278531"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endParaRPr lang="en-US" altLang="en-US" dirty="0">
              <a:latin typeface="Arial" charset="0"/>
            </a:endParaRPr>
          </a:p>
        </p:txBody>
      </p:sp>
    </p:spTree>
    <p:extLst>
      <p:ext uri="{BB962C8B-B14F-4D97-AF65-F5344CB8AC3E}">
        <p14:creationId xmlns:p14="http://schemas.microsoft.com/office/powerpoint/2010/main" val="372145018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530" name="Rectangle 2"/>
          <p:cNvSpPr>
            <a:spLocks noGrp="1" noRot="1" noChangeAspect="1" noChangeArrowheads="1" noTextEdit="1"/>
          </p:cNvSpPr>
          <p:nvPr>
            <p:ph type="sldImg"/>
          </p:nvPr>
        </p:nvSpPr>
        <p:spPr>
          <a:ln/>
        </p:spPr>
      </p:sp>
      <p:sp>
        <p:nvSpPr>
          <p:cNvPr id="278531"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endParaRPr lang="en-US" altLang="en-US" dirty="0">
              <a:latin typeface="Arial" charset="0"/>
            </a:endParaRPr>
          </a:p>
        </p:txBody>
      </p:sp>
    </p:spTree>
    <p:extLst>
      <p:ext uri="{BB962C8B-B14F-4D97-AF65-F5344CB8AC3E}">
        <p14:creationId xmlns:p14="http://schemas.microsoft.com/office/powerpoint/2010/main" val="33788530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530" name="Rectangle 2"/>
          <p:cNvSpPr>
            <a:spLocks noGrp="1" noRot="1" noChangeAspect="1" noChangeArrowheads="1" noTextEdit="1"/>
          </p:cNvSpPr>
          <p:nvPr>
            <p:ph type="sldImg"/>
          </p:nvPr>
        </p:nvSpPr>
        <p:spPr>
          <a:ln/>
        </p:spPr>
      </p:sp>
      <p:sp>
        <p:nvSpPr>
          <p:cNvPr id="278531"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endParaRPr lang="en-US" altLang="en-US" dirty="0">
              <a:latin typeface="Arial" charset="0"/>
            </a:endParaRPr>
          </a:p>
        </p:txBody>
      </p:sp>
    </p:spTree>
    <p:extLst>
      <p:ext uri="{BB962C8B-B14F-4D97-AF65-F5344CB8AC3E}">
        <p14:creationId xmlns:p14="http://schemas.microsoft.com/office/powerpoint/2010/main" val="225350978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530" name="Rectangle 2"/>
          <p:cNvSpPr>
            <a:spLocks noGrp="1" noRot="1" noChangeAspect="1" noChangeArrowheads="1" noTextEdit="1"/>
          </p:cNvSpPr>
          <p:nvPr>
            <p:ph type="sldImg"/>
          </p:nvPr>
        </p:nvSpPr>
        <p:spPr>
          <a:ln/>
        </p:spPr>
      </p:sp>
      <p:sp>
        <p:nvSpPr>
          <p:cNvPr id="278531"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endParaRPr lang="en-US" altLang="en-US" dirty="0">
              <a:latin typeface="Arial" charset="0"/>
            </a:endParaRPr>
          </a:p>
        </p:txBody>
      </p:sp>
    </p:spTree>
    <p:extLst>
      <p:ext uri="{BB962C8B-B14F-4D97-AF65-F5344CB8AC3E}">
        <p14:creationId xmlns:p14="http://schemas.microsoft.com/office/powerpoint/2010/main" val="61663773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530" name="Rectangle 2"/>
          <p:cNvSpPr>
            <a:spLocks noGrp="1" noRot="1" noChangeAspect="1" noChangeArrowheads="1" noTextEdit="1"/>
          </p:cNvSpPr>
          <p:nvPr>
            <p:ph type="sldImg"/>
          </p:nvPr>
        </p:nvSpPr>
        <p:spPr>
          <a:ln/>
        </p:spPr>
      </p:sp>
      <p:sp>
        <p:nvSpPr>
          <p:cNvPr id="278531"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endParaRPr lang="en-US" altLang="en-US" dirty="0">
              <a:latin typeface="Arial" charset="0"/>
            </a:endParaRPr>
          </a:p>
        </p:txBody>
      </p:sp>
    </p:spTree>
    <p:extLst>
      <p:ext uri="{BB962C8B-B14F-4D97-AF65-F5344CB8AC3E}">
        <p14:creationId xmlns:p14="http://schemas.microsoft.com/office/powerpoint/2010/main" val="9171811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530" name="Rectangle 2"/>
          <p:cNvSpPr>
            <a:spLocks noGrp="1" noRot="1" noChangeAspect="1" noChangeArrowheads="1" noTextEdit="1"/>
          </p:cNvSpPr>
          <p:nvPr>
            <p:ph type="sldImg"/>
          </p:nvPr>
        </p:nvSpPr>
        <p:spPr>
          <a:ln/>
        </p:spPr>
      </p:sp>
      <p:sp>
        <p:nvSpPr>
          <p:cNvPr id="278531"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endParaRPr lang="en-US" altLang="en-US" dirty="0">
              <a:latin typeface="Arial" charset="0"/>
            </a:endParaRPr>
          </a:p>
        </p:txBody>
      </p:sp>
    </p:spTree>
    <p:extLst>
      <p:ext uri="{BB962C8B-B14F-4D97-AF65-F5344CB8AC3E}">
        <p14:creationId xmlns:p14="http://schemas.microsoft.com/office/powerpoint/2010/main" val="33254008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2"/>
          <p:cNvSpPr>
            <a:spLocks noGrp="1" noRot="1" noChangeAspect="1" noChangeArrowheads="1" noTextEdit="1"/>
          </p:cNvSpPr>
          <p:nvPr>
            <p:ph type="sldImg"/>
          </p:nvPr>
        </p:nvSpPr>
        <p:spPr>
          <a:ln/>
        </p:spPr>
      </p:sp>
      <p:sp>
        <p:nvSpPr>
          <p:cNvPr id="121859" name="Rectangle 3"/>
          <p:cNvSpPr>
            <a:spLocks noGrp="1" noChangeArrowheads="1"/>
          </p:cNvSpPr>
          <p:nvPr>
            <p:ph type="body" idx="1"/>
          </p:nvPr>
        </p:nvSpPr>
        <p:spPr>
          <a:xfrm>
            <a:off x="388938" y="4413250"/>
            <a:ext cx="6303962" cy="4273550"/>
          </a:xfrm>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a:lstStyle/>
          <a:p>
            <a:endParaRPr lang="en-US" altLang="en-US" sz="1600" dirty="0">
              <a:latin typeface="Comic Sans MS" pitchFamily="66" charset="0"/>
              <a:cs typeface="Times New Roman" pitchFamily="18"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2"/>
          <p:cNvSpPr>
            <a:spLocks noGrp="1" noRot="1" noChangeAspect="1" noChangeArrowheads="1" noTextEdit="1"/>
          </p:cNvSpPr>
          <p:nvPr>
            <p:ph type="sldImg"/>
          </p:nvPr>
        </p:nvSpPr>
        <p:spPr>
          <a:ln/>
        </p:spPr>
      </p:sp>
      <p:sp>
        <p:nvSpPr>
          <p:cNvPr id="122883" name="Rectangle 3"/>
          <p:cNvSpPr>
            <a:spLocks noGrp="1" noChangeArrowheads="1"/>
          </p:cNvSpPr>
          <p:nvPr>
            <p:ph type="body" idx="1"/>
          </p:nvPr>
        </p:nvSpPr>
        <p:spPr>
          <a:xfrm>
            <a:off x="388938" y="4413250"/>
            <a:ext cx="6303962" cy="4273550"/>
          </a:xfrm>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a:lstStyle/>
          <a:p>
            <a:endParaRPr lang="en-US" altLang="en-US" sz="1600" dirty="0">
              <a:latin typeface="Comic Sans MS" pitchFamily="66" charset="0"/>
              <a:cs typeface="Times New Roman" pitchFamily="18"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p:cNvSpPr>
            <a:spLocks noGrp="1"/>
          </p:cNvSpPr>
          <p:nvPr>
            <p:ph type="dt" sz="half" idx="10"/>
          </p:nvPr>
        </p:nvSpPr>
        <p:spPr/>
        <p:txBody>
          <a:bodyPr/>
          <a:lstStyle/>
          <a:p>
            <a:fld id="{3373BC8C-73AA-4D1E-9597-CFA6A5592A09}" type="datetime1">
              <a:rPr lang="en-US" smtClean="0"/>
              <a:t>4/25/22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80D5847-D064-449A-9DD5-EB6DB8BB846B}" type="slidenum">
              <a:rPr lang="en-US" smtClean="0"/>
              <a:t>‹#›</a:t>
            </a:fld>
            <a:endParaRPr lang="en-US"/>
          </a:p>
        </p:txBody>
      </p:sp>
    </p:spTree>
    <p:extLst>
      <p:ext uri="{BB962C8B-B14F-4D97-AF65-F5344CB8AC3E}">
        <p14:creationId xmlns:p14="http://schemas.microsoft.com/office/powerpoint/2010/main" val="2667479630"/>
      </p:ext>
    </p:extLst>
  </p:cSld>
  <p:clrMapOvr>
    <a:masterClrMapping/>
  </p:clrMapOvr>
  <p:transition>
    <p:wipe dir="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636744F-B10B-4A4E-AF46-4D5EF3111BB2}" type="datetime1">
              <a:rPr lang="en-US" smtClean="0"/>
              <a:t>4/25/22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80D5847-D064-449A-9DD5-EB6DB8BB846B}" type="slidenum">
              <a:rPr lang="en-US" smtClean="0"/>
              <a:t>‹#›</a:t>
            </a:fld>
            <a:endParaRPr lang="en-US"/>
          </a:p>
        </p:txBody>
      </p:sp>
    </p:spTree>
    <p:extLst>
      <p:ext uri="{BB962C8B-B14F-4D97-AF65-F5344CB8AC3E}">
        <p14:creationId xmlns:p14="http://schemas.microsoft.com/office/powerpoint/2010/main" val="767082917"/>
      </p:ext>
    </p:extLst>
  </p:cSld>
  <p:clrMapOvr>
    <a:masterClrMapping/>
  </p:clrMapOvr>
  <p:transition>
    <p:wipe dir="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67500" y="354013"/>
            <a:ext cx="2095500" cy="558958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81000" y="354013"/>
            <a:ext cx="6134100" cy="558958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3BC79D6-5537-42DA-A487-68C8AC27DF9D}" type="datetime1">
              <a:rPr lang="en-US" smtClean="0"/>
              <a:t>4/25/22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80D5847-D064-449A-9DD5-EB6DB8BB846B}" type="slidenum">
              <a:rPr lang="en-US" smtClean="0"/>
              <a:t>‹#›</a:t>
            </a:fld>
            <a:endParaRPr lang="en-US"/>
          </a:p>
        </p:txBody>
      </p:sp>
    </p:spTree>
    <p:extLst>
      <p:ext uri="{BB962C8B-B14F-4D97-AF65-F5344CB8AC3E}">
        <p14:creationId xmlns:p14="http://schemas.microsoft.com/office/powerpoint/2010/main" val="1634656181"/>
      </p:ext>
    </p:extLst>
  </p:cSld>
  <p:clrMapOvr>
    <a:masterClrMapping/>
  </p:clrMapOvr>
  <p:transition>
    <p:wipe dir="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49350" y="354013"/>
            <a:ext cx="7607300" cy="560387"/>
          </a:xfrm>
        </p:spPr>
        <p:txBody>
          <a:bodyPr/>
          <a:lstStyle/>
          <a:p>
            <a:r>
              <a:rPr lang="en-US"/>
              <a:t>Click to edit Master title style</a:t>
            </a:r>
          </a:p>
        </p:txBody>
      </p:sp>
      <p:sp>
        <p:nvSpPr>
          <p:cNvPr id="3" name="Text Placeholder 2"/>
          <p:cNvSpPr>
            <a:spLocks noGrp="1"/>
          </p:cNvSpPr>
          <p:nvPr>
            <p:ph type="body" sz="half" idx="1"/>
          </p:nvPr>
        </p:nvSpPr>
        <p:spPr>
          <a:xfrm>
            <a:off x="381000" y="1143000"/>
            <a:ext cx="4114800" cy="4800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143000"/>
            <a:ext cx="4114800" cy="4800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E174AC7-1394-45B7-AC89-F94D970A433F}" type="datetime1">
              <a:rPr lang="en-US" smtClean="0"/>
              <a:t>4/25/22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80D5847-D064-449A-9DD5-EB6DB8BB846B}" type="slidenum">
              <a:rPr lang="en-US" smtClean="0"/>
              <a:t>‹#›</a:t>
            </a:fld>
            <a:endParaRPr lang="en-US"/>
          </a:p>
        </p:txBody>
      </p:sp>
    </p:spTree>
    <p:extLst>
      <p:ext uri="{BB962C8B-B14F-4D97-AF65-F5344CB8AC3E}">
        <p14:creationId xmlns:p14="http://schemas.microsoft.com/office/powerpoint/2010/main" val="3654586615"/>
      </p:ext>
    </p:extLst>
  </p:cSld>
  <p:clrMapOvr>
    <a:masterClrMapping/>
  </p:clrMapOvr>
  <p:transition>
    <p:wipe dir="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p:cNvSpPr>
            <a:spLocks noGrp="1"/>
          </p:cNvSpPr>
          <p:nvPr>
            <p:ph type="dt" sz="half" idx="10"/>
          </p:nvPr>
        </p:nvSpPr>
        <p:spPr/>
        <p:txBody>
          <a:bodyPr/>
          <a:lstStyle/>
          <a:p>
            <a:fld id="{E912D7B0-F68D-48A1-805B-BE55F972D63D}" type="datetime1">
              <a:rPr lang="en-US" smtClean="0"/>
              <a:t>4/25/22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127233D-E477-41C3-A055-3D1B1EEA723B}" type="slidenum">
              <a:rPr lang="en-US" smtClean="0"/>
              <a:t>‹#›</a:t>
            </a:fld>
            <a:endParaRPr lang="en-US"/>
          </a:p>
        </p:txBody>
      </p:sp>
    </p:spTree>
    <p:extLst>
      <p:ext uri="{BB962C8B-B14F-4D97-AF65-F5344CB8AC3E}">
        <p14:creationId xmlns:p14="http://schemas.microsoft.com/office/powerpoint/2010/main" val="2599688851"/>
      </p:ext>
    </p:extLst>
  </p:cSld>
  <p:clrMapOvr>
    <a:masterClrMapping/>
  </p:clrMapOvr>
  <p:transition>
    <p:wipe dir="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Date Placeholder 1"/>
          <p:cNvSpPr>
            <a:spLocks noGrp="1"/>
          </p:cNvSpPr>
          <p:nvPr>
            <p:ph type="dt" sz="half" idx="10"/>
          </p:nvPr>
        </p:nvSpPr>
        <p:spPr/>
        <p:txBody>
          <a:bodyPr/>
          <a:lstStyle/>
          <a:p>
            <a:fld id="{83A969B3-8327-47DF-8E8C-7295B9E1903B}" type="datetime1">
              <a:rPr lang="en-US" smtClean="0"/>
              <a:t>4/25/22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127233D-E477-41C3-A055-3D1B1EEA723B}" type="slidenum">
              <a:rPr lang="en-US" smtClean="0"/>
              <a:t>‹#›</a:t>
            </a:fld>
            <a:endParaRPr lang="en-US"/>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62095552"/>
      </p:ext>
    </p:extLst>
  </p:cSld>
  <p:clrMapOvr>
    <a:masterClrMapping/>
  </p:clrMapOvr>
  <p:transition>
    <p:wipe dir="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p:cNvSpPr>
            <a:spLocks noGrp="1"/>
          </p:cNvSpPr>
          <p:nvPr>
            <p:ph type="dt" sz="half" idx="10"/>
          </p:nvPr>
        </p:nvSpPr>
        <p:spPr/>
        <p:txBody>
          <a:bodyPr/>
          <a:lstStyle/>
          <a:p>
            <a:fld id="{E89DDABE-D730-4187-A989-04BDD707F0E2}" type="datetime1">
              <a:rPr lang="en-US" smtClean="0"/>
              <a:t>4/25/22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127233D-E477-41C3-A055-3D1B1EEA723B}" type="slidenum">
              <a:rPr lang="en-US" smtClean="0"/>
              <a:t>‹#›</a:t>
            </a:fld>
            <a:endParaRPr lang="en-US"/>
          </a:p>
        </p:txBody>
      </p:sp>
    </p:spTree>
    <p:extLst>
      <p:ext uri="{BB962C8B-B14F-4D97-AF65-F5344CB8AC3E}">
        <p14:creationId xmlns:p14="http://schemas.microsoft.com/office/powerpoint/2010/main" val="3177101744"/>
      </p:ext>
    </p:extLst>
  </p:cSld>
  <p:clrMapOvr>
    <a:masterClrMapping/>
  </p:clrMapOvr>
  <p:transition>
    <p:wipe dir="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143000"/>
            <a:ext cx="41148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143000"/>
            <a:ext cx="41148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2A45A0C-C082-47B4-A8CE-091021E856A3}" type="datetime1">
              <a:rPr lang="en-US" smtClean="0"/>
              <a:t>4/25/22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127233D-E477-41C3-A055-3D1B1EEA723B}" type="slidenum">
              <a:rPr lang="en-US" smtClean="0"/>
              <a:t>‹#›</a:t>
            </a:fld>
            <a:endParaRPr lang="en-US"/>
          </a:p>
        </p:txBody>
      </p:sp>
    </p:spTree>
    <p:extLst>
      <p:ext uri="{BB962C8B-B14F-4D97-AF65-F5344CB8AC3E}">
        <p14:creationId xmlns:p14="http://schemas.microsoft.com/office/powerpoint/2010/main" val="3325599493"/>
      </p:ext>
    </p:extLst>
  </p:cSld>
  <p:clrMapOvr>
    <a:masterClrMapping/>
  </p:clrMapOvr>
  <p:transition>
    <p:wipe dir="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F9110528-3AE2-49C9-B3EC-4009A82E84CA}" type="datetime1">
              <a:rPr lang="en-US" smtClean="0"/>
              <a:t>4/25/22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127233D-E477-41C3-A055-3D1B1EEA723B}" type="slidenum">
              <a:rPr lang="en-US" smtClean="0"/>
              <a:t>‹#›</a:t>
            </a:fld>
            <a:endParaRPr lang="en-US"/>
          </a:p>
        </p:txBody>
      </p:sp>
    </p:spTree>
    <p:extLst>
      <p:ext uri="{BB962C8B-B14F-4D97-AF65-F5344CB8AC3E}">
        <p14:creationId xmlns:p14="http://schemas.microsoft.com/office/powerpoint/2010/main" val="3008562918"/>
      </p:ext>
    </p:extLst>
  </p:cSld>
  <p:clrMapOvr>
    <a:masterClrMapping/>
  </p:clrMapOvr>
  <p:transition>
    <p:wipe dir="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72C0F1F-39CF-4992-9C28-7CC408F5C5BB}" type="datetime1">
              <a:rPr lang="en-US" smtClean="0"/>
              <a:t>4/25/22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127233D-E477-41C3-A055-3D1B1EEA723B}" type="slidenum">
              <a:rPr lang="en-US" smtClean="0"/>
              <a:t>‹#›</a:t>
            </a:fld>
            <a:endParaRPr lang="en-US"/>
          </a:p>
        </p:txBody>
      </p:sp>
    </p:spTree>
    <p:extLst>
      <p:ext uri="{BB962C8B-B14F-4D97-AF65-F5344CB8AC3E}">
        <p14:creationId xmlns:p14="http://schemas.microsoft.com/office/powerpoint/2010/main" val="4245572380"/>
      </p:ext>
    </p:extLst>
  </p:cSld>
  <p:clrMapOvr>
    <a:masterClrMapping/>
  </p:clrMapOvr>
  <p:transition>
    <p:wipe dir="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17C94CB-20E3-43B9-AEA5-05B6A3969CCB}" type="datetime1">
              <a:rPr lang="en-US" smtClean="0"/>
              <a:t>4/25/22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127233D-E477-41C3-A055-3D1B1EEA723B}" type="slidenum">
              <a:rPr lang="en-US" smtClean="0"/>
              <a:t>‹#›</a:t>
            </a:fld>
            <a:endParaRPr lang="en-US"/>
          </a:p>
        </p:txBody>
      </p:sp>
      <p:sp>
        <p:nvSpPr>
          <p:cNvPr id="5" name="Title 4"/>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24876046"/>
      </p:ext>
    </p:extLst>
  </p:cSld>
  <p:clrMapOvr>
    <a:masterClrMapping/>
  </p:clrMapOvr>
  <p:transition>
    <p:wipe dir="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3"/>
          <p:cNvSpPr>
            <a:spLocks noGrp="1"/>
          </p:cNvSpPr>
          <p:nvPr>
            <p:ph type="title"/>
          </p:nvPr>
        </p:nvSpPr>
        <p:spPr/>
        <p:txBody>
          <a:bodyPr/>
          <a:lstStyle/>
          <a:p>
            <a:r>
              <a:rPr lang="en-US"/>
              <a:t>Click to edit Master title style</a:t>
            </a:r>
          </a:p>
        </p:txBody>
      </p:sp>
      <p:sp>
        <p:nvSpPr>
          <p:cNvPr id="5" name="Date Placeholder 4"/>
          <p:cNvSpPr>
            <a:spLocks noGrp="1"/>
          </p:cNvSpPr>
          <p:nvPr>
            <p:ph type="dt" sz="half" idx="10"/>
          </p:nvPr>
        </p:nvSpPr>
        <p:spPr/>
        <p:txBody>
          <a:bodyPr/>
          <a:lstStyle/>
          <a:p>
            <a:fld id="{2A07D18E-583B-4250-9A82-39026FC0CA33}" type="datetime1">
              <a:rPr lang="en-US" smtClean="0"/>
              <a:t>4/25/22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80D5847-D064-449A-9DD5-EB6DB8BB846B}" type="slidenum">
              <a:rPr lang="en-US" smtClean="0"/>
              <a:t>‹#›</a:t>
            </a:fld>
            <a:endParaRPr lang="en-US"/>
          </a:p>
        </p:txBody>
      </p:sp>
    </p:spTree>
    <p:extLst>
      <p:ext uri="{BB962C8B-B14F-4D97-AF65-F5344CB8AC3E}">
        <p14:creationId xmlns:p14="http://schemas.microsoft.com/office/powerpoint/2010/main" val="2444017799"/>
      </p:ext>
    </p:extLst>
  </p:cSld>
  <p:clrMapOvr>
    <a:masterClrMapping/>
  </p:clrMapOvr>
  <p:transition>
    <p:wipe dir="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AF239C1-8842-4F00-917E-3A0EF0FCA42C}" type="datetime1">
              <a:rPr lang="en-US" smtClean="0"/>
              <a:t>4/25/22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127233D-E477-41C3-A055-3D1B1EEA723B}" type="slidenum">
              <a:rPr lang="en-US" smtClean="0"/>
              <a:t>‹#›</a:t>
            </a:fld>
            <a:endParaRPr lang="en-US"/>
          </a:p>
        </p:txBody>
      </p:sp>
    </p:spTree>
    <p:extLst>
      <p:ext uri="{BB962C8B-B14F-4D97-AF65-F5344CB8AC3E}">
        <p14:creationId xmlns:p14="http://schemas.microsoft.com/office/powerpoint/2010/main" val="768592483"/>
      </p:ext>
    </p:extLst>
  </p:cSld>
  <p:clrMapOvr>
    <a:masterClrMapping/>
  </p:clrMapOvr>
  <p:transition>
    <p:wipe dir="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A07AC52-553E-4628-97D8-484E9097635B}" type="datetime1">
              <a:rPr lang="en-US" smtClean="0"/>
              <a:t>4/25/22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127233D-E477-41C3-A055-3D1B1EEA723B}" type="slidenum">
              <a:rPr lang="en-US" smtClean="0"/>
              <a:t>‹#›</a:t>
            </a:fld>
            <a:endParaRPr lang="en-US"/>
          </a:p>
        </p:txBody>
      </p:sp>
    </p:spTree>
    <p:extLst>
      <p:ext uri="{BB962C8B-B14F-4D97-AF65-F5344CB8AC3E}">
        <p14:creationId xmlns:p14="http://schemas.microsoft.com/office/powerpoint/2010/main" val="3528745979"/>
      </p:ext>
    </p:extLst>
  </p:cSld>
  <p:clrMapOvr>
    <a:masterClrMapping/>
  </p:clrMapOvr>
  <p:transition>
    <p:wipe dir="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9D6A18A-183A-4E7A-90F5-D4E1779DBFD5}" type="datetime1">
              <a:rPr lang="en-US" smtClean="0"/>
              <a:t>4/25/22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127233D-E477-41C3-A055-3D1B1EEA723B}" type="slidenum">
              <a:rPr lang="en-US" smtClean="0"/>
              <a:t>‹#›</a:t>
            </a:fld>
            <a:endParaRPr lang="en-US"/>
          </a:p>
        </p:txBody>
      </p:sp>
    </p:spTree>
    <p:extLst>
      <p:ext uri="{BB962C8B-B14F-4D97-AF65-F5344CB8AC3E}">
        <p14:creationId xmlns:p14="http://schemas.microsoft.com/office/powerpoint/2010/main" val="1092134810"/>
      </p:ext>
    </p:extLst>
  </p:cSld>
  <p:clrMapOvr>
    <a:masterClrMapping/>
  </p:clrMapOvr>
  <p:transition>
    <p:wipe dir="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67500" y="354013"/>
            <a:ext cx="2095500" cy="558958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81000" y="354013"/>
            <a:ext cx="6134100" cy="558958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AA9396D-66CD-4C6A-B661-E546C75E3F0C}" type="datetime1">
              <a:rPr lang="en-US" smtClean="0"/>
              <a:t>4/25/22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127233D-E477-41C3-A055-3D1B1EEA723B}" type="slidenum">
              <a:rPr lang="en-US" smtClean="0"/>
              <a:t>‹#›</a:t>
            </a:fld>
            <a:endParaRPr lang="en-US"/>
          </a:p>
        </p:txBody>
      </p:sp>
    </p:spTree>
    <p:extLst>
      <p:ext uri="{BB962C8B-B14F-4D97-AF65-F5344CB8AC3E}">
        <p14:creationId xmlns:p14="http://schemas.microsoft.com/office/powerpoint/2010/main" val="871296768"/>
      </p:ext>
    </p:extLst>
  </p:cSld>
  <p:clrMapOvr>
    <a:masterClrMapping/>
  </p:clrMapOvr>
  <p:transition>
    <p:wipe dir="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1000" y="354013"/>
            <a:ext cx="8375650" cy="560387"/>
          </a:xfrm>
          <a:prstGeom prst="rect">
            <a:avLst/>
          </a:prstGeom>
        </p:spPr>
        <p:txBody>
          <a:bodyPr/>
          <a:lstStyle/>
          <a:p>
            <a:r>
              <a:rPr lang="en-US"/>
              <a:t>Click to edit Master title style</a:t>
            </a:r>
          </a:p>
        </p:txBody>
      </p:sp>
      <p:sp>
        <p:nvSpPr>
          <p:cNvPr id="3" name="Text Placeholder 2"/>
          <p:cNvSpPr>
            <a:spLocks noGrp="1"/>
          </p:cNvSpPr>
          <p:nvPr>
            <p:ph type="body" sz="half" idx="1"/>
          </p:nvPr>
        </p:nvSpPr>
        <p:spPr>
          <a:xfrm>
            <a:off x="381000" y="1143000"/>
            <a:ext cx="4114800" cy="480060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143000"/>
            <a:ext cx="4114800" cy="480060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5E4DB62-2413-403D-A7B4-24B73790AAD7}" type="datetime1">
              <a:rPr lang="en-US" smtClean="0"/>
              <a:t>4/25/22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127233D-E477-41C3-A055-3D1B1EEA723B}" type="slidenum">
              <a:rPr lang="en-US" smtClean="0"/>
              <a:t>‹#›</a:t>
            </a:fld>
            <a:endParaRPr lang="en-US"/>
          </a:p>
        </p:txBody>
      </p:sp>
    </p:spTree>
    <p:extLst>
      <p:ext uri="{BB962C8B-B14F-4D97-AF65-F5344CB8AC3E}">
        <p14:creationId xmlns:p14="http://schemas.microsoft.com/office/powerpoint/2010/main" val="2660193885"/>
      </p:ext>
    </p:extLst>
  </p:cSld>
  <p:clrMapOvr>
    <a:masterClrMapping/>
  </p:clrMapOvr>
  <p:transition>
    <p:wipe dir="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457200" y="1600200"/>
            <a:ext cx="8229600" cy="45259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4C06C98-052A-4FD6-B1B6-B8536077AE50}" type="datetime1">
              <a:rPr lang="en-US" smtClean="0"/>
              <a:t>4/25/22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127233D-E477-41C3-A055-3D1B1EEA723B}" type="slidenum">
              <a:rPr lang="en-US" smtClean="0"/>
              <a:t>‹#›</a:t>
            </a:fld>
            <a:endParaRPr lang="en-US"/>
          </a:p>
        </p:txBody>
      </p:sp>
    </p:spTree>
    <p:extLst>
      <p:ext uri="{BB962C8B-B14F-4D97-AF65-F5344CB8AC3E}">
        <p14:creationId xmlns:p14="http://schemas.microsoft.com/office/powerpoint/2010/main" val="3533740748"/>
      </p:ext>
    </p:extLst>
  </p:cSld>
  <p:clrMapOvr>
    <a:masterClrMapping/>
  </p:clrMapOvr>
  <p:transition>
    <p:wipe dir="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p:cNvSpPr>
            <a:spLocks noGrp="1"/>
          </p:cNvSpPr>
          <p:nvPr>
            <p:ph type="dt" sz="half" idx="10"/>
          </p:nvPr>
        </p:nvSpPr>
        <p:spPr/>
        <p:txBody>
          <a:bodyPr/>
          <a:lstStyle/>
          <a:p>
            <a:fld id="{DD408D7A-6EB7-4B5A-84FB-87BCB75974E9}" type="datetime1">
              <a:rPr lang="en-US" smtClean="0"/>
              <a:t>4/25/22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80D5847-D064-449A-9DD5-EB6DB8BB846B}" type="slidenum">
              <a:rPr lang="en-US" smtClean="0"/>
              <a:t>‹#›</a:t>
            </a:fld>
            <a:endParaRPr lang="en-US"/>
          </a:p>
        </p:txBody>
      </p:sp>
    </p:spTree>
    <p:extLst>
      <p:ext uri="{BB962C8B-B14F-4D97-AF65-F5344CB8AC3E}">
        <p14:creationId xmlns:p14="http://schemas.microsoft.com/office/powerpoint/2010/main" val="83423879"/>
      </p:ext>
    </p:extLst>
  </p:cSld>
  <p:clrMapOvr>
    <a:masterClrMapping/>
  </p:clrMapOvr>
  <p:transition>
    <p:wipe dir="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143000"/>
            <a:ext cx="41148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143000"/>
            <a:ext cx="41148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6C7EF3E-B3AB-4AF2-85E4-F6106152E98C}" type="datetime1">
              <a:rPr lang="en-US" smtClean="0"/>
              <a:t>4/25/22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80D5847-D064-449A-9DD5-EB6DB8BB846B}" type="slidenum">
              <a:rPr lang="en-US" smtClean="0"/>
              <a:t>‹#›</a:t>
            </a:fld>
            <a:endParaRPr lang="en-US"/>
          </a:p>
        </p:txBody>
      </p:sp>
    </p:spTree>
    <p:extLst>
      <p:ext uri="{BB962C8B-B14F-4D97-AF65-F5344CB8AC3E}">
        <p14:creationId xmlns:p14="http://schemas.microsoft.com/office/powerpoint/2010/main" val="3008296835"/>
      </p:ext>
    </p:extLst>
  </p:cSld>
  <p:clrMapOvr>
    <a:masterClrMapping/>
  </p:clrMapOvr>
  <p:transition>
    <p:wipe dir="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F5BBAB14-397E-41E1-93B7-E5157F4C1FE3}" type="datetime1">
              <a:rPr lang="en-US" smtClean="0"/>
              <a:t>4/25/22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80D5847-D064-449A-9DD5-EB6DB8BB846B}" type="slidenum">
              <a:rPr lang="en-US" smtClean="0"/>
              <a:t>‹#›</a:t>
            </a:fld>
            <a:endParaRPr lang="en-US"/>
          </a:p>
        </p:txBody>
      </p:sp>
    </p:spTree>
    <p:extLst>
      <p:ext uri="{BB962C8B-B14F-4D97-AF65-F5344CB8AC3E}">
        <p14:creationId xmlns:p14="http://schemas.microsoft.com/office/powerpoint/2010/main" val="1144114363"/>
      </p:ext>
    </p:extLst>
  </p:cSld>
  <p:clrMapOvr>
    <a:masterClrMapping/>
  </p:clrMapOvr>
  <p:transition>
    <p:wipe dir="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A3351DEA-B41A-45EE-AF14-8BD8DDF07F96}" type="datetime1">
              <a:rPr lang="en-US" smtClean="0"/>
              <a:t>4/25/22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80D5847-D064-449A-9DD5-EB6DB8BB846B}" type="slidenum">
              <a:rPr lang="en-US" smtClean="0"/>
              <a:t>‹#›</a:t>
            </a:fld>
            <a:endParaRPr lang="en-US"/>
          </a:p>
        </p:txBody>
      </p:sp>
    </p:spTree>
    <p:extLst>
      <p:ext uri="{BB962C8B-B14F-4D97-AF65-F5344CB8AC3E}">
        <p14:creationId xmlns:p14="http://schemas.microsoft.com/office/powerpoint/2010/main" val="1829468862"/>
      </p:ext>
    </p:extLst>
  </p:cSld>
  <p:clrMapOvr>
    <a:masterClrMapping/>
  </p:clrMapOvr>
  <p:transition>
    <p:wipe dir="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D389C46-AB99-4CC3-9735-FFFB16B9C1BE}" type="datetime1">
              <a:rPr lang="en-US" smtClean="0"/>
              <a:t>4/25/22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80D5847-D064-449A-9DD5-EB6DB8BB846B}" type="slidenum">
              <a:rPr lang="en-US" smtClean="0"/>
              <a:t>‹#›</a:t>
            </a:fld>
            <a:endParaRPr lang="en-US"/>
          </a:p>
        </p:txBody>
      </p:sp>
    </p:spTree>
    <p:extLst>
      <p:ext uri="{BB962C8B-B14F-4D97-AF65-F5344CB8AC3E}">
        <p14:creationId xmlns:p14="http://schemas.microsoft.com/office/powerpoint/2010/main" val="633304860"/>
      </p:ext>
    </p:extLst>
  </p:cSld>
  <p:clrMapOvr>
    <a:masterClrMapping/>
  </p:clrMapOvr>
  <p:transition>
    <p:wipe dir="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3592D72-C403-4F4E-80AB-286DB8F52F35}" type="datetime1">
              <a:rPr lang="en-US" smtClean="0"/>
              <a:t>4/25/22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80D5847-D064-449A-9DD5-EB6DB8BB846B}" type="slidenum">
              <a:rPr lang="en-US" smtClean="0"/>
              <a:t>‹#›</a:t>
            </a:fld>
            <a:endParaRPr lang="en-US"/>
          </a:p>
        </p:txBody>
      </p:sp>
    </p:spTree>
    <p:extLst>
      <p:ext uri="{BB962C8B-B14F-4D97-AF65-F5344CB8AC3E}">
        <p14:creationId xmlns:p14="http://schemas.microsoft.com/office/powerpoint/2010/main" val="1748880385"/>
      </p:ext>
    </p:extLst>
  </p:cSld>
  <p:clrMapOvr>
    <a:masterClrMapping/>
  </p:clrMapOvr>
  <p:transition>
    <p:wipe dir="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5A32BB2-7702-4838-8231-791FF5FBCBB9}" type="datetime1">
              <a:rPr lang="en-US" smtClean="0"/>
              <a:t>4/25/22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80D5847-D064-449A-9DD5-EB6DB8BB846B}" type="slidenum">
              <a:rPr lang="en-US" smtClean="0"/>
              <a:t>‹#›</a:t>
            </a:fld>
            <a:endParaRPr lang="en-US"/>
          </a:p>
        </p:txBody>
      </p:sp>
    </p:spTree>
    <p:extLst>
      <p:ext uri="{BB962C8B-B14F-4D97-AF65-F5344CB8AC3E}">
        <p14:creationId xmlns:p14="http://schemas.microsoft.com/office/powerpoint/2010/main" val="3068826465"/>
      </p:ext>
    </p:extLst>
  </p:cSld>
  <p:clrMapOvr>
    <a:masterClrMapping/>
  </p:clrMapOvr>
  <p:transition>
    <p:wipe dir="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alpha val="0"/>
          </a:schemeClr>
        </a:solidFill>
        <a:effectLst/>
      </p:bgPr>
    </p:bg>
    <p:spTree>
      <p:nvGrpSpPr>
        <p:cNvPr id="1" name=""/>
        <p:cNvGrpSpPr/>
        <p:nvPr/>
      </p:nvGrpSpPr>
      <p:grpSpPr>
        <a:xfrm>
          <a:off x="0" y="0"/>
          <a:ext cx="0" cy="0"/>
          <a:chOff x="0" y="0"/>
          <a:chExt cx="0" cy="0"/>
        </a:xfrm>
      </p:grpSpPr>
      <p:sp>
        <p:nvSpPr>
          <p:cNvPr id="1037" name="Rectangle 13"/>
          <p:cNvSpPr>
            <a:spLocks noGrp="1" noChangeArrowheads="1"/>
          </p:cNvSpPr>
          <p:nvPr>
            <p:ph type="title"/>
          </p:nvPr>
        </p:nvSpPr>
        <p:spPr bwMode="auto">
          <a:xfrm>
            <a:off x="1149350" y="354013"/>
            <a:ext cx="7607300" cy="560387"/>
          </a:xfrm>
          <a:prstGeom prst="rect">
            <a:avLst/>
          </a:prstGeom>
          <a:solidFill>
            <a:srgbClr val="003399"/>
          </a:solidFill>
          <a:ln w="63500">
            <a:solidFill>
              <a:srgbClr val="54385C"/>
            </a:solidFill>
            <a:miter lim="800000"/>
            <a:headEnd/>
            <a:tailEnd/>
          </a:ln>
          <a:effectLst/>
        </p:spPr>
        <p:txBody>
          <a:bodyPr vert="horz" wrap="square" lIns="92075" tIns="46038" rIns="92075" bIns="46038" numCol="1" anchor="ctr" anchorCtr="0" compatLnSpc="1">
            <a:prstTxWarp prst="textNoShape">
              <a:avLst/>
            </a:prstTxWarp>
          </a:bodyPr>
          <a:lstStyle/>
          <a:p>
            <a:pPr lvl="0"/>
            <a:r>
              <a:rPr lang="en-US"/>
              <a:t>Click to edit Master title style</a:t>
            </a:r>
          </a:p>
        </p:txBody>
      </p:sp>
      <p:sp>
        <p:nvSpPr>
          <p:cNvPr id="1038" name="Rectangle 14"/>
          <p:cNvSpPr>
            <a:spLocks noGrp="1" noChangeArrowheads="1"/>
          </p:cNvSpPr>
          <p:nvPr>
            <p:ph type="body" idx="1"/>
          </p:nvPr>
        </p:nvSpPr>
        <p:spPr bwMode="auto">
          <a:xfrm>
            <a:off x="381000" y="1143000"/>
            <a:ext cx="8382000" cy="4800600"/>
          </a:xfrm>
          <a:prstGeom prst="rect">
            <a:avLst/>
          </a:prstGeom>
          <a:noFill/>
          <a:ln w="12700">
            <a:noFill/>
            <a:miter lim="800000"/>
            <a:headEnd/>
            <a:tailEnd/>
          </a:ln>
          <a:effectLst/>
        </p:spPr>
        <p:txBody>
          <a:bodyPr vert="horz" wrap="square" lIns="182562" tIns="46038" rIns="182562" bIns="46038"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Date Placeholder 1"/>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B8F33AA-1E75-49D5-B237-065667E08ED9}" type="datetime1">
              <a:rPr lang="en-US" smtClean="0"/>
              <a:t>4/25/22</a:t>
            </a:fld>
            <a:endParaRPr lang="en-US"/>
          </a:p>
        </p:txBody>
      </p:sp>
      <p:sp>
        <p:nvSpPr>
          <p:cNvPr id="3" name="Footer Placeholder 2"/>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4" name="Slide Number Placeholder 3"/>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80D5847-D064-449A-9DD5-EB6DB8BB846B}"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p:wipe dir="r"/>
  </p:transition>
  <p:hf hdr="0" ftr="0" dt="0"/>
  <p:txStyles>
    <p:titleStyle>
      <a:lvl1pPr algn="ctr" rtl="0" eaLnBrk="0" fontAlgn="base" hangingPunct="0">
        <a:spcBef>
          <a:spcPct val="0"/>
        </a:spcBef>
        <a:spcAft>
          <a:spcPct val="0"/>
        </a:spcAft>
        <a:defRPr sz="3000" b="1" i="1">
          <a:solidFill>
            <a:schemeClr val="tx1"/>
          </a:solidFill>
          <a:effectLst>
            <a:outerShdw blurRad="38100" dist="38100" dir="2700000" algn="tl">
              <a:srgbClr val="FFFFFF"/>
            </a:outerShdw>
          </a:effectLst>
          <a:latin typeface="+mj-lt"/>
          <a:ea typeface="+mj-ea"/>
          <a:cs typeface="+mj-cs"/>
        </a:defRPr>
      </a:lvl1pPr>
      <a:lvl2pPr algn="ctr" rtl="0" eaLnBrk="0" fontAlgn="base" hangingPunct="0">
        <a:spcBef>
          <a:spcPct val="0"/>
        </a:spcBef>
        <a:spcAft>
          <a:spcPct val="0"/>
        </a:spcAft>
        <a:defRPr sz="3000" b="1" i="1">
          <a:solidFill>
            <a:schemeClr val="tx1"/>
          </a:solidFill>
          <a:effectLst>
            <a:outerShdw blurRad="38100" dist="38100" dir="2700000" algn="tl">
              <a:srgbClr val="FFFFFF"/>
            </a:outerShdw>
          </a:effectLst>
          <a:latin typeface="Comic Sans MS" pitchFamily="66" charset="0"/>
        </a:defRPr>
      </a:lvl2pPr>
      <a:lvl3pPr algn="ctr" rtl="0" eaLnBrk="0" fontAlgn="base" hangingPunct="0">
        <a:spcBef>
          <a:spcPct val="0"/>
        </a:spcBef>
        <a:spcAft>
          <a:spcPct val="0"/>
        </a:spcAft>
        <a:defRPr sz="3000" b="1" i="1">
          <a:solidFill>
            <a:schemeClr val="tx1"/>
          </a:solidFill>
          <a:effectLst>
            <a:outerShdw blurRad="38100" dist="38100" dir="2700000" algn="tl">
              <a:srgbClr val="FFFFFF"/>
            </a:outerShdw>
          </a:effectLst>
          <a:latin typeface="Comic Sans MS" pitchFamily="66" charset="0"/>
        </a:defRPr>
      </a:lvl3pPr>
      <a:lvl4pPr algn="ctr" rtl="0" eaLnBrk="0" fontAlgn="base" hangingPunct="0">
        <a:spcBef>
          <a:spcPct val="0"/>
        </a:spcBef>
        <a:spcAft>
          <a:spcPct val="0"/>
        </a:spcAft>
        <a:defRPr sz="3000" b="1" i="1">
          <a:solidFill>
            <a:schemeClr val="tx1"/>
          </a:solidFill>
          <a:effectLst>
            <a:outerShdw blurRad="38100" dist="38100" dir="2700000" algn="tl">
              <a:srgbClr val="FFFFFF"/>
            </a:outerShdw>
          </a:effectLst>
          <a:latin typeface="Comic Sans MS" pitchFamily="66" charset="0"/>
        </a:defRPr>
      </a:lvl4pPr>
      <a:lvl5pPr algn="ctr" rtl="0" eaLnBrk="0" fontAlgn="base" hangingPunct="0">
        <a:spcBef>
          <a:spcPct val="0"/>
        </a:spcBef>
        <a:spcAft>
          <a:spcPct val="0"/>
        </a:spcAft>
        <a:defRPr sz="3000" b="1" i="1">
          <a:solidFill>
            <a:schemeClr val="tx1"/>
          </a:solidFill>
          <a:effectLst>
            <a:outerShdw blurRad="38100" dist="38100" dir="2700000" algn="tl">
              <a:srgbClr val="FFFFFF"/>
            </a:outerShdw>
          </a:effectLst>
          <a:latin typeface="Comic Sans MS" pitchFamily="66" charset="0"/>
        </a:defRPr>
      </a:lvl5pPr>
      <a:lvl6pPr marL="457200" algn="ctr" rtl="0" eaLnBrk="0" fontAlgn="base" hangingPunct="0">
        <a:spcBef>
          <a:spcPct val="0"/>
        </a:spcBef>
        <a:spcAft>
          <a:spcPct val="0"/>
        </a:spcAft>
        <a:defRPr sz="3000" b="1" i="1">
          <a:solidFill>
            <a:schemeClr val="tx1"/>
          </a:solidFill>
          <a:effectLst>
            <a:outerShdw blurRad="38100" dist="38100" dir="2700000" algn="tl">
              <a:srgbClr val="FFFFFF"/>
            </a:outerShdw>
          </a:effectLst>
          <a:latin typeface="Comic Sans MS" pitchFamily="66" charset="0"/>
        </a:defRPr>
      </a:lvl6pPr>
      <a:lvl7pPr marL="914400" algn="ctr" rtl="0" eaLnBrk="0" fontAlgn="base" hangingPunct="0">
        <a:spcBef>
          <a:spcPct val="0"/>
        </a:spcBef>
        <a:spcAft>
          <a:spcPct val="0"/>
        </a:spcAft>
        <a:defRPr sz="3000" b="1" i="1">
          <a:solidFill>
            <a:schemeClr val="tx1"/>
          </a:solidFill>
          <a:effectLst>
            <a:outerShdw blurRad="38100" dist="38100" dir="2700000" algn="tl">
              <a:srgbClr val="FFFFFF"/>
            </a:outerShdw>
          </a:effectLst>
          <a:latin typeface="Comic Sans MS" pitchFamily="66" charset="0"/>
        </a:defRPr>
      </a:lvl7pPr>
      <a:lvl8pPr marL="1371600" algn="ctr" rtl="0" eaLnBrk="0" fontAlgn="base" hangingPunct="0">
        <a:spcBef>
          <a:spcPct val="0"/>
        </a:spcBef>
        <a:spcAft>
          <a:spcPct val="0"/>
        </a:spcAft>
        <a:defRPr sz="3000" b="1" i="1">
          <a:solidFill>
            <a:schemeClr val="tx1"/>
          </a:solidFill>
          <a:effectLst>
            <a:outerShdw blurRad="38100" dist="38100" dir="2700000" algn="tl">
              <a:srgbClr val="FFFFFF"/>
            </a:outerShdw>
          </a:effectLst>
          <a:latin typeface="Comic Sans MS" pitchFamily="66" charset="0"/>
        </a:defRPr>
      </a:lvl8pPr>
      <a:lvl9pPr marL="1828800" algn="ctr" rtl="0" eaLnBrk="0" fontAlgn="base" hangingPunct="0">
        <a:spcBef>
          <a:spcPct val="0"/>
        </a:spcBef>
        <a:spcAft>
          <a:spcPct val="0"/>
        </a:spcAft>
        <a:defRPr sz="3000" b="1" i="1">
          <a:solidFill>
            <a:schemeClr val="tx1"/>
          </a:solidFill>
          <a:effectLst>
            <a:outerShdw blurRad="38100" dist="38100" dir="2700000" algn="tl">
              <a:srgbClr val="FFFFFF"/>
            </a:outerShdw>
          </a:effectLst>
          <a:latin typeface="Comic Sans MS" pitchFamily="66" charset="0"/>
        </a:defRPr>
      </a:lvl9pPr>
    </p:titleStyle>
    <p:bodyStyle>
      <a:lvl1pPr marL="342900" indent="-342900" algn="l" rtl="0" eaLnBrk="0" fontAlgn="base" hangingPunct="0">
        <a:spcBef>
          <a:spcPct val="20000"/>
        </a:spcBef>
        <a:spcAft>
          <a:spcPct val="0"/>
        </a:spcAft>
        <a:buClr>
          <a:schemeClr val="accent2"/>
        </a:buClr>
        <a:buSzPct val="75000"/>
        <a:buFont typeface="Wingdings" pitchFamily="2" charset="2"/>
        <a:buChar char="l"/>
        <a:defRPr sz="2800" b="1">
          <a:solidFill>
            <a:schemeClr val="bg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accent2"/>
        </a:buClr>
        <a:buSzPct val="75000"/>
        <a:buFont typeface="Wingdings" pitchFamily="2" charset="2"/>
        <a:buChar char="l"/>
        <a:defRPr sz="2400" b="1">
          <a:solidFill>
            <a:schemeClr val="bg2"/>
          </a:solidFill>
          <a:effectLst>
            <a:outerShdw blurRad="38100" dist="38100" dir="2700000" algn="tl">
              <a:srgbClr val="C0C0C0"/>
            </a:outerShdw>
          </a:effectLst>
          <a:latin typeface="+mn-lt"/>
        </a:defRPr>
      </a:lvl2pPr>
      <a:lvl3pPr marL="1143000" indent="-228600" algn="l" rtl="0" eaLnBrk="0" fontAlgn="base" hangingPunct="0">
        <a:spcBef>
          <a:spcPct val="20000"/>
        </a:spcBef>
        <a:spcAft>
          <a:spcPct val="0"/>
        </a:spcAft>
        <a:buClr>
          <a:schemeClr val="accent2"/>
        </a:buClr>
        <a:buSzPct val="75000"/>
        <a:buFont typeface="Wingdings" pitchFamily="2" charset="2"/>
        <a:buChar char="l"/>
        <a:defRPr sz="2000" b="1">
          <a:solidFill>
            <a:schemeClr val="bg2"/>
          </a:solidFill>
          <a:effectLst>
            <a:outerShdw blurRad="38100" dist="38100" dir="2700000" algn="tl">
              <a:srgbClr val="C0C0C0"/>
            </a:outerShdw>
          </a:effectLst>
          <a:latin typeface="+mn-lt"/>
        </a:defRPr>
      </a:lvl3pPr>
      <a:lvl4pPr marL="1600200" indent="-228600" algn="l" rtl="0" eaLnBrk="0" fontAlgn="base" hangingPunct="0">
        <a:spcBef>
          <a:spcPct val="20000"/>
        </a:spcBef>
        <a:spcAft>
          <a:spcPct val="0"/>
        </a:spcAft>
        <a:buClr>
          <a:schemeClr val="accent2"/>
        </a:buClr>
        <a:buSzPct val="75000"/>
        <a:buFont typeface="Wingdings" pitchFamily="2" charset="2"/>
        <a:buChar char="l"/>
        <a:defRPr sz="2000" b="1">
          <a:solidFill>
            <a:schemeClr val="bg2"/>
          </a:solidFill>
          <a:effectLst>
            <a:outerShdw blurRad="38100" dist="38100" dir="2700000" algn="tl">
              <a:srgbClr val="C0C0C0"/>
            </a:outerShdw>
          </a:effectLst>
          <a:latin typeface="+mn-lt"/>
        </a:defRPr>
      </a:lvl4pPr>
      <a:lvl5pPr marL="2057400" indent="-228600" algn="l" rtl="0" eaLnBrk="0" fontAlgn="base" hangingPunct="0">
        <a:spcBef>
          <a:spcPct val="20000"/>
        </a:spcBef>
        <a:spcAft>
          <a:spcPct val="0"/>
        </a:spcAft>
        <a:buClr>
          <a:schemeClr val="accent2"/>
        </a:buClr>
        <a:buSzPct val="75000"/>
        <a:buFont typeface="Wingdings" pitchFamily="2" charset="2"/>
        <a:buChar char="l"/>
        <a:defRPr sz="2000" b="1">
          <a:solidFill>
            <a:schemeClr val="bg2"/>
          </a:solidFill>
          <a:effectLst>
            <a:outerShdw blurRad="38100" dist="38100" dir="2700000" algn="tl">
              <a:srgbClr val="C0C0C0"/>
            </a:outerShdw>
          </a:effectLst>
          <a:latin typeface="+mn-lt"/>
        </a:defRPr>
      </a:lvl5pPr>
      <a:lvl6pPr marL="2514600" indent="-228600" algn="l" rtl="0" eaLnBrk="0" fontAlgn="base" hangingPunct="0">
        <a:spcBef>
          <a:spcPct val="20000"/>
        </a:spcBef>
        <a:spcAft>
          <a:spcPct val="0"/>
        </a:spcAft>
        <a:buClr>
          <a:schemeClr val="accent2"/>
        </a:buClr>
        <a:buSzPct val="75000"/>
        <a:buFont typeface="Wingdings" pitchFamily="2" charset="2"/>
        <a:buChar char="l"/>
        <a:defRPr sz="2000" b="1">
          <a:solidFill>
            <a:schemeClr val="bg2"/>
          </a:solidFill>
          <a:effectLst>
            <a:outerShdw blurRad="38100" dist="38100" dir="2700000" algn="tl">
              <a:srgbClr val="C0C0C0"/>
            </a:outerShdw>
          </a:effectLst>
          <a:latin typeface="+mn-lt"/>
        </a:defRPr>
      </a:lvl6pPr>
      <a:lvl7pPr marL="2971800" indent="-228600" algn="l" rtl="0" eaLnBrk="0" fontAlgn="base" hangingPunct="0">
        <a:spcBef>
          <a:spcPct val="20000"/>
        </a:spcBef>
        <a:spcAft>
          <a:spcPct val="0"/>
        </a:spcAft>
        <a:buClr>
          <a:schemeClr val="accent2"/>
        </a:buClr>
        <a:buSzPct val="75000"/>
        <a:buFont typeface="Wingdings" pitchFamily="2" charset="2"/>
        <a:buChar char="l"/>
        <a:defRPr sz="2000" b="1">
          <a:solidFill>
            <a:schemeClr val="bg2"/>
          </a:solidFill>
          <a:effectLst>
            <a:outerShdw blurRad="38100" dist="38100" dir="2700000" algn="tl">
              <a:srgbClr val="C0C0C0"/>
            </a:outerShdw>
          </a:effectLst>
          <a:latin typeface="+mn-lt"/>
        </a:defRPr>
      </a:lvl7pPr>
      <a:lvl8pPr marL="3429000" indent="-228600" algn="l" rtl="0" eaLnBrk="0" fontAlgn="base" hangingPunct="0">
        <a:spcBef>
          <a:spcPct val="20000"/>
        </a:spcBef>
        <a:spcAft>
          <a:spcPct val="0"/>
        </a:spcAft>
        <a:buClr>
          <a:schemeClr val="accent2"/>
        </a:buClr>
        <a:buSzPct val="75000"/>
        <a:buFont typeface="Wingdings" pitchFamily="2" charset="2"/>
        <a:buChar char="l"/>
        <a:defRPr sz="2000" b="1">
          <a:solidFill>
            <a:schemeClr val="bg2"/>
          </a:solidFill>
          <a:effectLst>
            <a:outerShdw blurRad="38100" dist="38100" dir="2700000" algn="tl">
              <a:srgbClr val="C0C0C0"/>
            </a:outerShdw>
          </a:effectLst>
          <a:latin typeface="+mn-lt"/>
        </a:defRPr>
      </a:lvl8pPr>
      <a:lvl9pPr marL="3886200" indent="-228600" algn="l" rtl="0" eaLnBrk="0" fontAlgn="base" hangingPunct="0">
        <a:spcBef>
          <a:spcPct val="20000"/>
        </a:spcBef>
        <a:spcAft>
          <a:spcPct val="0"/>
        </a:spcAft>
        <a:buClr>
          <a:schemeClr val="accent2"/>
        </a:buClr>
        <a:buSzPct val="75000"/>
        <a:buFont typeface="Wingdings" pitchFamily="2" charset="2"/>
        <a:buChar char="l"/>
        <a:defRPr sz="2000" b="1">
          <a:solidFill>
            <a:schemeClr val="bg2"/>
          </a:solidFill>
          <a:effectLst>
            <a:outerShdw blurRad="38100" dist="38100" dir="2700000" algn="tl">
              <a:srgbClr val="C0C0C0"/>
            </a:outerShdw>
          </a:effectLst>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7" name="Rectangle 13"/>
          <p:cNvSpPr>
            <a:spLocks noGrp="1" noChangeArrowheads="1"/>
          </p:cNvSpPr>
          <p:nvPr>
            <p:ph type="title"/>
          </p:nvPr>
        </p:nvSpPr>
        <p:spPr bwMode="auto">
          <a:xfrm>
            <a:off x="1149350" y="354013"/>
            <a:ext cx="7607300" cy="560387"/>
          </a:xfrm>
          <a:prstGeom prst="rect">
            <a:avLst/>
          </a:prstGeom>
          <a:solidFill>
            <a:srgbClr val="003399"/>
          </a:solidFill>
          <a:ln w="63500">
            <a:solidFill>
              <a:srgbClr val="54385C"/>
            </a:solidFill>
            <a:miter lim="800000"/>
            <a:headEnd/>
            <a:tailEnd/>
          </a:ln>
          <a:effectLst/>
        </p:spPr>
        <p:txBody>
          <a:bodyPr vert="horz" wrap="square" lIns="92075" tIns="46038" rIns="92075" bIns="46038" numCol="1" anchor="ctr" anchorCtr="0" compatLnSpc="1">
            <a:prstTxWarp prst="textNoShape">
              <a:avLst/>
            </a:prstTxWarp>
          </a:bodyPr>
          <a:lstStyle/>
          <a:p>
            <a:pPr lvl="0"/>
            <a:r>
              <a:rPr lang="en-US"/>
              <a:t>Click to edit Master title style</a:t>
            </a:r>
          </a:p>
        </p:txBody>
      </p:sp>
      <p:sp>
        <p:nvSpPr>
          <p:cNvPr id="1038" name="Rectangle 14"/>
          <p:cNvSpPr>
            <a:spLocks noGrp="1" noChangeArrowheads="1"/>
          </p:cNvSpPr>
          <p:nvPr>
            <p:ph type="body" idx="1"/>
          </p:nvPr>
        </p:nvSpPr>
        <p:spPr bwMode="auto">
          <a:xfrm>
            <a:off x="381000" y="1143000"/>
            <a:ext cx="8382000" cy="4800600"/>
          </a:xfrm>
          <a:prstGeom prst="rect">
            <a:avLst/>
          </a:prstGeom>
          <a:noFill/>
          <a:ln w="12700">
            <a:noFill/>
            <a:miter lim="800000"/>
            <a:headEnd/>
            <a:tailEnd/>
          </a:ln>
          <a:effectLst/>
        </p:spPr>
        <p:txBody>
          <a:bodyPr vert="horz" wrap="square" lIns="182562" tIns="46038" rIns="182562" bIns="46038"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Date Placeholder 1"/>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34243F4-823A-4E67-8DD5-182D031697CD}" type="datetime1">
              <a:rPr lang="en-US" smtClean="0"/>
              <a:t>4/25/22</a:t>
            </a:fld>
            <a:endParaRPr lang="en-US"/>
          </a:p>
        </p:txBody>
      </p:sp>
      <p:sp>
        <p:nvSpPr>
          <p:cNvPr id="3" name="Footer Placeholder 2"/>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4" name="Slide Number Placeholder 3"/>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127233D-E477-41C3-A055-3D1B1EEA723B}" type="slidenum">
              <a:rPr lang="en-US" smtClean="0"/>
              <a:t>‹#›</a:t>
            </a:fld>
            <a:endParaRPr lang="en-US"/>
          </a:p>
        </p:txBody>
      </p:sp>
    </p:spTree>
    <p:extLst>
      <p:ext uri="{BB962C8B-B14F-4D97-AF65-F5344CB8AC3E}">
        <p14:creationId xmlns:p14="http://schemas.microsoft.com/office/powerpoint/2010/main" val="4042300850"/>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 id="2147483700" r:id="rId12"/>
    <p:sldLayoutId id="2147483701" r:id="rId13"/>
  </p:sldLayoutIdLst>
  <p:transition>
    <p:wipe dir="r"/>
  </p:transition>
  <p:hf hdr="0" ftr="0" dt="0"/>
  <p:txStyles>
    <p:titleStyle>
      <a:lvl1pPr algn="ctr" rtl="0" eaLnBrk="0" fontAlgn="base" hangingPunct="0">
        <a:spcBef>
          <a:spcPct val="0"/>
        </a:spcBef>
        <a:spcAft>
          <a:spcPct val="0"/>
        </a:spcAft>
        <a:defRPr sz="3000" b="1" i="1">
          <a:solidFill>
            <a:schemeClr val="tx1"/>
          </a:solidFill>
          <a:effectLst>
            <a:outerShdw blurRad="38100" dist="38100" dir="2700000" algn="tl">
              <a:srgbClr val="FFFFFF"/>
            </a:outerShdw>
          </a:effectLst>
          <a:latin typeface="+mj-lt"/>
          <a:ea typeface="+mj-ea"/>
          <a:cs typeface="+mj-cs"/>
        </a:defRPr>
      </a:lvl1pPr>
      <a:lvl2pPr algn="ctr" rtl="0" eaLnBrk="0" fontAlgn="base" hangingPunct="0">
        <a:spcBef>
          <a:spcPct val="0"/>
        </a:spcBef>
        <a:spcAft>
          <a:spcPct val="0"/>
        </a:spcAft>
        <a:defRPr sz="3000" b="1" i="1">
          <a:solidFill>
            <a:schemeClr val="tx1"/>
          </a:solidFill>
          <a:effectLst>
            <a:outerShdw blurRad="38100" dist="38100" dir="2700000" algn="tl">
              <a:srgbClr val="FFFFFF"/>
            </a:outerShdw>
          </a:effectLst>
          <a:latin typeface="Comic Sans MS" pitchFamily="66" charset="0"/>
        </a:defRPr>
      </a:lvl2pPr>
      <a:lvl3pPr algn="ctr" rtl="0" eaLnBrk="0" fontAlgn="base" hangingPunct="0">
        <a:spcBef>
          <a:spcPct val="0"/>
        </a:spcBef>
        <a:spcAft>
          <a:spcPct val="0"/>
        </a:spcAft>
        <a:defRPr sz="3000" b="1" i="1">
          <a:solidFill>
            <a:schemeClr val="tx1"/>
          </a:solidFill>
          <a:effectLst>
            <a:outerShdw blurRad="38100" dist="38100" dir="2700000" algn="tl">
              <a:srgbClr val="FFFFFF"/>
            </a:outerShdw>
          </a:effectLst>
          <a:latin typeface="Comic Sans MS" pitchFamily="66" charset="0"/>
        </a:defRPr>
      </a:lvl3pPr>
      <a:lvl4pPr algn="ctr" rtl="0" eaLnBrk="0" fontAlgn="base" hangingPunct="0">
        <a:spcBef>
          <a:spcPct val="0"/>
        </a:spcBef>
        <a:spcAft>
          <a:spcPct val="0"/>
        </a:spcAft>
        <a:defRPr sz="3000" b="1" i="1">
          <a:solidFill>
            <a:schemeClr val="tx1"/>
          </a:solidFill>
          <a:effectLst>
            <a:outerShdw blurRad="38100" dist="38100" dir="2700000" algn="tl">
              <a:srgbClr val="FFFFFF"/>
            </a:outerShdw>
          </a:effectLst>
          <a:latin typeface="Comic Sans MS" pitchFamily="66" charset="0"/>
        </a:defRPr>
      </a:lvl4pPr>
      <a:lvl5pPr algn="ctr" rtl="0" eaLnBrk="0" fontAlgn="base" hangingPunct="0">
        <a:spcBef>
          <a:spcPct val="0"/>
        </a:spcBef>
        <a:spcAft>
          <a:spcPct val="0"/>
        </a:spcAft>
        <a:defRPr sz="3000" b="1" i="1">
          <a:solidFill>
            <a:schemeClr val="tx1"/>
          </a:solidFill>
          <a:effectLst>
            <a:outerShdw blurRad="38100" dist="38100" dir="2700000" algn="tl">
              <a:srgbClr val="FFFFFF"/>
            </a:outerShdw>
          </a:effectLst>
          <a:latin typeface="Comic Sans MS" pitchFamily="66" charset="0"/>
        </a:defRPr>
      </a:lvl5pPr>
      <a:lvl6pPr marL="457200" algn="ctr" rtl="0" eaLnBrk="0" fontAlgn="base" hangingPunct="0">
        <a:spcBef>
          <a:spcPct val="0"/>
        </a:spcBef>
        <a:spcAft>
          <a:spcPct val="0"/>
        </a:spcAft>
        <a:defRPr sz="3000" b="1" i="1">
          <a:solidFill>
            <a:schemeClr val="tx1"/>
          </a:solidFill>
          <a:effectLst>
            <a:outerShdw blurRad="38100" dist="38100" dir="2700000" algn="tl">
              <a:srgbClr val="FFFFFF"/>
            </a:outerShdw>
          </a:effectLst>
          <a:latin typeface="Comic Sans MS" pitchFamily="66" charset="0"/>
        </a:defRPr>
      </a:lvl6pPr>
      <a:lvl7pPr marL="914400" algn="ctr" rtl="0" eaLnBrk="0" fontAlgn="base" hangingPunct="0">
        <a:spcBef>
          <a:spcPct val="0"/>
        </a:spcBef>
        <a:spcAft>
          <a:spcPct val="0"/>
        </a:spcAft>
        <a:defRPr sz="3000" b="1" i="1">
          <a:solidFill>
            <a:schemeClr val="tx1"/>
          </a:solidFill>
          <a:effectLst>
            <a:outerShdw blurRad="38100" dist="38100" dir="2700000" algn="tl">
              <a:srgbClr val="FFFFFF"/>
            </a:outerShdw>
          </a:effectLst>
          <a:latin typeface="Comic Sans MS" pitchFamily="66" charset="0"/>
        </a:defRPr>
      </a:lvl7pPr>
      <a:lvl8pPr marL="1371600" algn="ctr" rtl="0" eaLnBrk="0" fontAlgn="base" hangingPunct="0">
        <a:spcBef>
          <a:spcPct val="0"/>
        </a:spcBef>
        <a:spcAft>
          <a:spcPct val="0"/>
        </a:spcAft>
        <a:defRPr sz="3000" b="1" i="1">
          <a:solidFill>
            <a:schemeClr val="tx1"/>
          </a:solidFill>
          <a:effectLst>
            <a:outerShdw blurRad="38100" dist="38100" dir="2700000" algn="tl">
              <a:srgbClr val="FFFFFF"/>
            </a:outerShdw>
          </a:effectLst>
          <a:latin typeface="Comic Sans MS" pitchFamily="66" charset="0"/>
        </a:defRPr>
      </a:lvl8pPr>
      <a:lvl9pPr marL="1828800" algn="ctr" rtl="0" eaLnBrk="0" fontAlgn="base" hangingPunct="0">
        <a:spcBef>
          <a:spcPct val="0"/>
        </a:spcBef>
        <a:spcAft>
          <a:spcPct val="0"/>
        </a:spcAft>
        <a:defRPr sz="3000" b="1" i="1">
          <a:solidFill>
            <a:schemeClr val="tx1"/>
          </a:solidFill>
          <a:effectLst>
            <a:outerShdw blurRad="38100" dist="38100" dir="2700000" algn="tl">
              <a:srgbClr val="FFFFFF"/>
            </a:outerShdw>
          </a:effectLst>
          <a:latin typeface="Comic Sans MS" pitchFamily="66" charset="0"/>
        </a:defRPr>
      </a:lvl9pPr>
    </p:titleStyle>
    <p:bodyStyle>
      <a:lvl1pPr marL="342900" indent="-342900" algn="l" rtl="0" eaLnBrk="0" fontAlgn="base" hangingPunct="0">
        <a:spcBef>
          <a:spcPct val="20000"/>
        </a:spcBef>
        <a:spcAft>
          <a:spcPct val="0"/>
        </a:spcAft>
        <a:buClr>
          <a:schemeClr val="accent2"/>
        </a:buClr>
        <a:buSzPct val="75000"/>
        <a:buFont typeface="Wingdings" pitchFamily="2" charset="2"/>
        <a:buChar char="l"/>
        <a:defRPr sz="2800" b="1">
          <a:solidFill>
            <a:schemeClr val="bg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accent2"/>
        </a:buClr>
        <a:buSzPct val="75000"/>
        <a:buFont typeface="Wingdings" pitchFamily="2" charset="2"/>
        <a:buChar char="l"/>
        <a:defRPr sz="2400" b="1">
          <a:solidFill>
            <a:schemeClr val="bg2"/>
          </a:solidFill>
          <a:effectLst>
            <a:outerShdw blurRad="38100" dist="38100" dir="2700000" algn="tl">
              <a:srgbClr val="C0C0C0"/>
            </a:outerShdw>
          </a:effectLst>
          <a:latin typeface="+mn-lt"/>
        </a:defRPr>
      </a:lvl2pPr>
      <a:lvl3pPr marL="1143000" indent="-228600" algn="l" rtl="0" eaLnBrk="0" fontAlgn="base" hangingPunct="0">
        <a:spcBef>
          <a:spcPct val="20000"/>
        </a:spcBef>
        <a:spcAft>
          <a:spcPct val="0"/>
        </a:spcAft>
        <a:buClr>
          <a:schemeClr val="accent2"/>
        </a:buClr>
        <a:buSzPct val="75000"/>
        <a:buFont typeface="Wingdings" pitchFamily="2" charset="2"/>
        <a:buChar char="l"/>
        <a:defRPr sz="2000" b="1">
          <a:solidFill>
            <a:schemeClr val="bg2"/>
          </a:solidFill>
          <a:effectLst>
            <a:outerShdw blurRad="38100" dist="38100" dir="2700000" algn="tl">
              <a:srgbClr val="C0C0C0"/>
            </a:outerShdw>
          </a:effectLst>
          <a:latin typeface="+mn-lt"/>
        </a:defRPr>
      </a:lvl3pPr>
      <a:lvl4pPr marL="1600200" indent="-228600" algn="l" rtl="0" eaLnBrk="0" fontAlgn="base" hangingPunct="0">
        <a:spcBef>
          <a:spcPct val="20000"/>
        </a:spcBef>
        <a:spcAft>
          <a:spcPct val="0"/>
        </a:spcAft>
        <a:buClr>
          <a:schemeClr val="accent2"/>
        </a:buClr>
        <a:buSzPct val="75000"/>
        <a:buFont typeface="Wingdings" pitchFamily="2" charset="2"/>
        <a:buChar char="l"/>
        <a:defRPr sz="2000" b="1">
          <a:solidFill>
            <a:schemeClr val="bg2"/>
          </a:solidFill>
          <a:effectLst>
            <a:outerShdw blurRad="38100" dist="38100" dir="2700000" algn="tl">
              <a:srgbClr val="C0C0C0"/>
            </a:outerShdw>
          </a:effectLst>
          <a:latin typeface="+mn-lt"/>
        </a:defRPr>
      </a:lvl4pPr>
      <a:lvl5pPr marL="2057400" indent="-228600" algn="l" rtl="0" eaLnBrk="0" fontAlgn="base" hangingPunct="0">
        <a:spcBef>
          <a:spcPct val="20000"/>
        </a:spcBef>
        <a:spcAft>
          <a:spcPct val="0"/>
        </a:spcAft>
        <a:buClr>
          <a:schemeClr val="accent2"/>
        </a:buClr>
        <a:buSzPct val="75000"/>
        <a:buFont typeface="Wingdings" pitchFamily="2" charset="2"/>
        <a:buChar char="l"/>
        <a:defRPr sz="2000" b="1">
          <a:solidFill>
            <a:schemeClr val="bg2"/>
          </a:solidFill>
          <a:effectLst>
            <a:outerShdw blurRad="38100" dist="38100" dir="2700000" algn="tl">
              <a:srgbClr val="C0C0C0"/>
            </a:outerShdw>
          </a:effectLst>
          <a:latin typeface="+mn-lt"/>
        </a:defRPr>
      </a:lvl5pPr>
      <a:lvl6pPr marL="2514600" indent="-228600" algn="l" rtl="0" eaLnBrk="0" fontAlgn="base" hangingPunct="0">
        <a:spcBef>
          <a:spcPct val="20000"/>
        </a:spcBef>
        <a:spcAft>
          <a:spcPct val="0"/>
        </a:spcAft>
        <a:buClr>
          <a:schemeClr val="accent2"/>
        </a:buClr>
        <a:buSzPct val="75000"/>
        <a:buFont typeface="Wingdings" pitchFamily="2" charset="2"/>
        <a:buChar char="l"/>
        <a:defRPr sz="2000" b="1">
          <a:solidFill>
            <a:schemeClr val="bg2"/>
          </a:solidFill>
          <a:effectLst>
            <a:outerShdw blurRad="38100" dist="38100" dir="2700000" algn="tl">
              <a:srgbClr val="C0C0C0"/>
            </a:outerShdw>
          </a:effectLst>
          <a:latin typeface="+mn-lt"/>
        </a:defRPr>
      </a:lvl6pPr>
      <a:lvl7pPr marL="2971800" indent="-228600" algn="l" rtl="0" eaLnBrk="0" fontAlgn="base" hangingPunct="0">
        <a:spcBef>
          <a:spcPct val="20000"/>
        </a:spcBef>
        <a:spcAft>
          <a:spcPct val="0"/>
        </a:spcAft>
        <a:buClr>
          <a:schemeClr val="accent2"/>
        </a:buClr>
        <a:buSzPct val="75000"/>
        <a:buFont typeface="Wingdings" pitchFamily="2" charset="2"/>
        <a:buChar char="l"/>
        <a:defRPr sz="2000" b="1">
          <a:solidFill>
            <a:schemeClr val="bg2"/>
          </a:solidFill>
          <a:effectLst>
            <a:outerShdw blurRad="38100" dist="38100" dir="2700000" algn="tl">
              <a:srgbClr val="C0C0C0"/>
            </a:outerShdw>
          </a:effectLst>
          <a:latin typeface="+mn-lt"/>
        </a:defRPr>
      </a:lvl7pPr>
      <a:lvl8pPr marL="3429000" indent="-228600" algn="l" rtl="0" eaLnBrk="0" fontAlgn="base" hangingPunct="0">
        <a:spcBef>
          <a:spcPct val="20000"/>
        </a:spcBef>
        <a:spcAft>
          <a:spcPct val="0"/>
        </a:spcAft>
        <a:buClr>
          <a:schemeClr val="accent2"/>
        </a:buClr>
        <a:buSzPct val="75000"/>
        <a:buFont typeface="Wingdings" pitchFamily="2" charset="2"/>
        <a:buChar char="l"/>
        <a:defRPr sz="2000" b="1">
          <a:solidFill>
            <a:schemeClr val="bg2"/>
          </a:solidFill>
          <a:effectLst>
            <a:outerShdw blurRad="38100" dist="38100" dir="2700000" algn="tl">
              <a:srgbClr val="C0C0C0"/>
            </a:outerShdw>
          </a:effectLst>
          <a:latin typeface="+mn-lt"/>
        </a:defRPr>
      </a:lvl8pPr>
      <a:lvl9pPr marL="3886200" indent="-228600" algn="l" rtl="0" eaLnBrk="0" fontAlgn="base" hangingPunct="0">
        <a:spcBef>
          <a:spcPct val="20000"/>
        </a:spcBef>
        <a:spcAft>
          <a:spcPct val="0"/>
        </a:spcAft>
        <a:buClr>
          <a:schemeClr val="accent2"/>
        </a:buClr>
        <a:buSzPct val="75000"/>
        <a:buFont typeface="Wingdings" pitchFamily="2" charset="2"/>
        <a:buChar char="l"/>
        <a:defRPr sz="2000" b="1">
          <a:solidFill>
            <a:schemeClr val="bg2"/>
          </a:solidFill>
          <a:effectLst>
            <a:outerShdw blurRad="38100" dist="38100" dir="2700000" algn="tl">
              <a:srgbClr val="C0C0C0"/>
            </a:outerShdw>
          </a:effectLst>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microsoft.com/office/2007/relationships/hdphoto" Target="../media/hdphoto1.wdp"/></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microsoft.com/office/2007/relationships/hdphoto" Target="../media/hdphoto3.wdp"/><Relationship Id="rId5" Type="http://schemas.openxmlformats.org/officeDocument/2006/relationships/image" Target="../media/image3.png"/><Relationship Id="rId4" Type="http://schemas.microsoft.com/office/2007/relationships/hdphoto" Target="../media/hdphoto2.wdp"/></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microsoft.com/office/2007/relationships/hdphoto" Target="../media/hdphoto4.wdp"/></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microsoft.com/office/2007/relationships/hdphoto" Target="../media/hdphoto6.wdp"/></Relationships>
</file>

<file path=ppt/slides/_rels/slide5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8.xml"/><Relationship Id="rId1" Type="http://schemas.openxmlformats.org/officeDocument/2006/relationships/slideLayout" Target="../slideLayouts/slideLayout25.xml"/><Relationship Id="rId4" Type="http://schemas.microsoft.com/office/2007/relationships/hdphoto" Target="../media/hdphoto7.wdp"/></Relationships>
</file>

<file path=ppt/slides/_rels/slide7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9.xml"/><Relationship Id="rId1" Type="http://schemas.openxmlformats.org/officeDocument/2006/relationships/slideLayout" Target="../slideLayouts/slideLayout25.xml"/><Relationship Id="rId4" Type="http://schemas.microsoft.com/office/2007/relationships/hdphoto" Target="../media/hdphoto8.wdp"/></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1.xml"/><Relationship Id="rId1" Type="http://schemas.openxmlformats.org/officeDocument/2006/relationships/slideLayout" Target="../slideLayouts/slideLayout25.xml"/></Relationships>
</file>

<file path=ppt/slides/_rels/slide7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2.xml"/><Relationship Id="rId1" Type="http://schemas.openxmlformats.org/officeDocument/2006/relationships/slideLayout" Target="../slideLayouts/slideLayout25.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4.xml"/><Relationship Id="rId1" Type="http://schemas.openxmlformats.org/officeDocument/2006/relationships/slideLayout" Target="../slideLayouts/slideLayout25.xml"/></Relationships>
</file>

<file path=ppt/slides/_rels/slide81.xml.rels><?xml version="1.0" encoding="UTF-8" standalone="yes"?>
<Relationships xmlns="http://schemas.openxmlformats.org/package/2006/relationships"><Relationship Id="rId3" Type="http://schemas.openxmlformats.org/officeDocument/2006/relationships/notesSlide" Target="../notesSlides/notesSlide75.xml"/><Relationship Id="rId2" Type="http://schemas.openxmlformats.org/officeDocument/2006/relationships/slideLayout" Target="../slideLayouts/slideLayout25.xml"/><Relationship Id="rId1" Type="http://schemas.openxmlformats.org/officeDocument/2006/relationships/vmlDrawing" Target="../drawings/vmlDrawing1.vml"/><Relationship Id="rId5" Type="http://schemas.openxmlformats.org/officeDocument/2006/relationships/image" Target="../media/image27.wmf"/><Relationship Id="rId4" Type="http://schemas.openxmlformats.org/officeDocument/2006/relationships/oleObject" Target="../embeddings/oleObject1.bin"/></Relationships>
</file>

<file path=ppt/slides/_rels/slide82.xml.rels><?xml version="1.0" encoding="UTF-8" standalone="yes"?>
<Relationships xmlns="http://schemas.openxmlformats.org/package/2006/relationships"><Relationship Id="rId3" Type="http://schemas.openxmlformats.org/officeDocument/2006/relationships/notesSlide" Target="../notesSlides/notesSlide76.xml"/><Relationship Id="rId2" Type="http://schemas.openxmlformats.org/officeDocument/2006/relationships/slideLayout" Target="../slideLayouts/slideLayout25.xml"/><Relationship Id="rId1" Type="http://schemas.openxmlformats.org/officeDocument/2006/relationships/vmlDrawing" Target="../drawings/vmlDrawing2.vml"/><Relationship Id="rId5" Type="http://schemas.openxmlformats.org/officeDocument/2006/relationships/image" Target="../media/image28.wmf"/><Relationship Id="rId4" Type="http://schemas.openxmlformats.org/officeDocument/2006/relationships/oleObject" Target="../embeddings/oleObject2.bin"/></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ext Box 3"/>
          <p:cNvSpPr txBox="1">
            <a:spLocks noChangeArrowheads="1"/>
          </p:cNvSpPr>
          <p:nvPr/>
        </p:nvSpPr>
        <p:spPr bwMode="auto">
          <a:xfrm>
            <a:off x="533400" y="1479550"/>
            <a:ext cx="7772400" cy="220515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38100" cap="sq" algn="ctr">
                <a:solidFill>
                  <a:srgbClr val="000000"/>
                </a:solidFill>
                <a:miter lim="800000"/>
                <a:headEnd type="none" w="sm" len="sm"/>
                <a:tailEnd type="none" w="sm" len="sm"/>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a:spAutoFit/>
          </a:bodyPr>
          <a:lstStyle>
            <a:lvl1pPr algn="l">
              <a:spcBef>
                <a:spcPct val="20000"/>
              </a:spcBef>
              <a:buClr>
                <a:schemeClr val="accent2"/>
              </a:buClr>
              <a:buSzPct val="75000"/>
              <a:buFont typeface="Wingdings" pitchFamily="2" charset="2"/>
              <a:buChar char="l"/>
              <a:defRPr sz="2800" b="1">
                <a:solidFill>
                  <a:schemeClr val="bg2"/>
                </a:solidFill>
                <a:latin typeface="Arial" charset="0"/>
              </a:defRPr>
            </a:lvl1pPr>
            <a:lvl2pPr marL="685800" indent="-457200" algn="l">
              <a:spcBef>
                <a:spcPct val="20000"/>
              </a:spcBef>
              <a:buClr>
                <a:schemeClr val="accent2"/>
              </a:buClr>
              <a:buSzPct val="75000"/>
              <a:buFont typeface="Wingdings" pitchFamily="2" charset="2"/>
              <a:buChar char="l"/>
              <a:defRPr sz="2400" b="1">
                <a:solidFill>
                  <a:schemeClr val="bg2"/>
                </a:solidFill>
                <a:latin typeface="Arial" charset="0"/>
              </a:defRPr>
            </a:lvl2pPr>
            <a:lvl3pPr marL="1143000" indent="-228600" algn="l">
              <a:spcBef>
                <a:spcPct val="20000"/>
              </a:spcBef>
              <a:buClr>
                <a:schemeClr val="accent2"/>
              </a:buClr>
              <a:buSzPct val="75000"/>
              <a:buFont typeface="Wingdings" pitchFamily="2" charset="2"/>
              <a:buChar char="l"/>
              <a:defRPr sz="2000" b="1">
                <a:solidFill>
                  <a:schemeClr val="bg2"/>
                </a:solidFill>
                <a:latin typeface="Arial" charset="0"/>
              </a:defRPr>
            </a:lvl3pPr>
            <a:lvl4pPr marL="1600200" indent="-228600" algn="l">
              <a:spcBef>
                <a:spcPct val="20000"/>
              </a:spcBef>
              <a:buClr>
                <a:schemeClr val="accent2"/>
              </a:buClr>
              <a:buSzPct val="75000"/>
              <a:buFont typeface="Wingdings" pitchFamily="2" charset="2"/>
              <a:buChar char="l"/>
              <a:defRPr sz="2000" b="1">
                <a:solidFill>
                  <a:schemeClr val="bg2"/>
                </a:solidFill>
                <a:latin typeface="Arial" charset="0"/>
              </a:defRPr>
            </a:lvl4pPr>
            <a:lvl5pPr marL="2057400" indent="-228600" algn="l">
              <a:spcBef>
                <a:spcPct val="20000"/>
              </a:spcBef>
              <a:buClr>
                <a:schemeClr val="accent2"/>
              </a:buClr>
              <a:buSzPct val="75000"/>
              <a:buFont typeface="Wingdings" pitchFamily="2" charset="2"/>
              <a:buChar char="l"/>
              <a:defRPr sz="2000" b="1">
                <a:solidFill>
                  <a:schemeClr val="bg2"/>
                </a:solidFill>
                <a:latin typeface="Arial" charset="0"/>
              </a:defRPr>
            </a:lvl5pPr>
            <a:lvl6pPr marL="25146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6pPr>
            <a:lvl7pPr marL="29718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7pPr>
            <a:lvl8pPr marL="34290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8pPr>
            <a:lvl9pPr marL="38862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9pPr>
          </a:lstStyle>
          <a:p>
            <a:pPr>
              <a:lnSpc>
                <a:spcPct val="125000"/>
              </a:lnSpc>
              <a:spcBef>
                <a:spcPts val="1200"/>
              </a:spcBef>
              <a:buClr>
                <a:srgbClr val="800000"/>
              </a:buClr>
              <a:buSzPct val="80000"/>
              <a:buFont typeface="Wingdings" pitchFamily="2" charset="2"/>
              <a:buNone/>
            </a:pPr>
            <a:r>
              <a:rPr lang="en-US" altLang="en-US" sz="2200" dirty="0">
                <a:latin typeface="Liberation Sans" panose="020B0604020202020204" pitchFamily="34" charset="0"/>
              </a:rPr>
              <a:t>L.O. 11-1: </a:t>
            </a:r>
            <a:r>
              <a:rPr lang="en-US" altLang="en-US" sz="2200" b="0" dirty="0">
                <a:latin typeface="Liberation Sans" panose="020B0604020202020204" pitchFamily="34" charset="0"/>
              </a:rPr>
              <a:t>Corporate form of organization</a:t>
            </a:r>
            <a:endParaRPr lang="en-US" altLang="en-US" sz="2200" dirty="0">
              <a:latin typeface="Liberation Sans" panose="020B0604020202020204" pitchFamily="34" charset="0"/>
            </a:endParaRPr>
          </a:p>
          <a:p>
            <a:pPr>
              <a:lnSpc>
                <a:spcPct val="125000"/>
              </a:lnSpc>
              <a:spcBef>
                <a:spcPts val="1200"/>
              </a:spcBef>
              <a:buClr>
                <a:srgbClr val="800000"/>
              </a:buClr>
              <a:buSzPct val="80000"/>
              <a:buFont typeface="Wingdings" pitchFamily="2" charset="2"/>
              <a:buNone/>
            </a:pPr>
            <a:r>
              <a:rPr lang="en-US" altLang="en-US" sz="2200" dirty="0">
                <a:latin typeface="Liberation Sans" panose="020B0604020202020204" pitchFamily="34" charset="0"/>
              </a:rPr>
              <a:t>L.O. 11-2: </a:t>
            </a:r>
            <a:r>
              <a:rPr lang="en-US" altLang="en-US" sz="2200" b="0" dirty="0">
                <a:solidFill>
                  <a:srgbClr val="000000"/>
                </a:solidFill>
                <a:latin typeface="Liberation Sans" panose="020B0604020202020204" pitchFamily="34" charset="0"/>
              </a:rPr>
              <a:t>Accounting for stock issuances</a:t>
            </a:r>
            <a:endParaRPr lang="en-US" altLang="en-US" sz="2200" dirty="0">
              <a:latin typeface="Liberation Sans" panose="020B0604020202020204" pitchFamily="34" charset="0"/>
            </a:endParaRPr>
          </a:p>
          <a:p>
            <a:pPr>
              <a:lnSpc>
                <a:spcPct val="125000"/>
              </a:lnSpc>
              <a:spcBef>
                <a:spcPts val="1200"/>
              </a:spcBef>
              <a:buClr>
                <a:srgbClr val="800000"/>
              </a:buClr>
              <a:buSzPct val="80000"/>
              <a:buFont typeface="Wingdings" pitchFamily="2" charset="2"/>
              <a:buNone/>
            </a:pPr>
            <a:r>
              <a:rPr lang="en-US" altLang="en-US" sz="2200" dirty="0">
                <a:latin typeface="Liberation Sans" panose="020B0604020202020204" pitchFamily="34" charset="0"/>
              </a:rPr>
              <a:t>L.O. 11-3: </a:t>
            </a:r>
            <a:r>
              <a:rPr lang="en-US" altLang="en-US" sz="2200" b="0" dirty="0">
                <a:solidFill>
                  <a:srgbClr val="000000"/>
                </a:solidFill>
                <a:latin typeface="Liberation Sans" panose="020B0604020202020204" pitchFamily="34" charset="0"/>
              </a:rPr>
              <a:t>Dividends and stock splits</a:t>
            </a:r>
          </a:p>
          <a:p>
            <a:pPr>
              <a:lnSpc>
                <a:spcPct val="125000"/>
              </a:lnSpc>
              <a:spcBef>
                <a:spcPts val="1200"/>
              </a:spcBef>
              <a:buClr>
                <a:srgbClr val="800000"/>
              </a:buClr>
              <a:buSzPct val="80000"/>
              <a:buNone/>
            </a:pPr>
            <a:r>
              <a:rPr lang="en-US" altLang="en-US" sz="2200" dirty="0">
                <a:latin typeface="Liberation Sans" panose="020B0604020202020204" pitchFamily="34" charset="0"/>
              </a:rPr>
              <a:t>L.O. 11-4: </a:t>
            </a:r>
            <a:r>
              <a:rPr lang="en-US" altLang="en-US" sz="2200" b="0" dirty="0">
                <a:solidFill>
                  <a:srgbClr val="000000"/>
                </a:solidFill>
                <a:latin typeface="Liberation Sans" panose="020B0604020202020204" pitchFamily="34" charset="0"/>
              </a:rPr>
              <a:t>Reporting and analyzing stockholders’ equity</a:t>
            </a:r>
          </a:p>
        </p:txBody>
      </p:sp>
      <p:sp>
        <p:nvSpPr>
          <p:cNvPr id="6" name="Rectangle 5"/>
          <p:cNvSpPr>
            <a:spLocks noChangeArrowheads="1"/>
          </p:cNvSpPr>
          <p:nvPr/>
        </p:nvSpPr>
        <p:spPr bwMode="auto">
          <a:xfrm>
            <a:off x="290286" y="405765"/>
            <a:ext cx="2249714" cy="677228"/>
          </a:xfrm>
          <a:prstGeom prst="rect">
            <a:avLst/>
          </a:prstGeom>
          <a:solidFill>
            <a:schemeClr val="bg1">
              <a:lumMod val="85000"/>
            </a:schemeClr>
          </a:solidFill>
          <a:ln>
            <a:noFill/>
          </a:ln>
          <a:effectLst/>
        </p:spPr>
        <p:txBody>
          <a:bodyPr wrap="none" lIns="86493" tIns="43247" rIns="86493" bIns="43247" anchor="ctr"/>
          <a:lstStyle/>
          <a:p>
            <a:pPr algn="l"/>
            <a:r>
              <a:rPr lang="en-US" altLang="en-US" b="1" dirty="0">
                <a:latin typeface="Liberation Sans" panose="020B0604020202020204" pitchFamily="34" charset="0"/>
              </a:rPr>
              <a:t>Lecture</a:t>
            </a:r>
          </a:p>
        </p:txBody>
      </p:sp>
      <p:sp>
        <p:nvSpPr>
          <p:cNvPr id="7" name="Rectangle 5"/>
          <p:cNvSpPr>
            <a:spLocks noChangeArrowheads="1"/>
          </p:cNvSpPr>
          <p:nvPr/>
        </p:nvSpPr>
        <p:spPr bwMode="auto">
          <a:xfrm>
            <a:off x="2540000" y="274320"/>
            <a:ext cx="6241143" cy="928688"/>
          </a:xfrm>
          <a:prstGeom prst="rect">
            <a:avLst/>
          </a:prstGeom>
          <a:solidFill>
            <a:srgbClr val="045072"/>
          </a:solidFill>
          <a:ln>
            <a:noFill/>
          </a:ln>
          <a:effectLst/>
        </p:spPr>
        <p:txBody>
          <a:bodyPr wrap="square" lIns="86493" tIns="34597" rIns="86493" bIns="43247" anchor="ctr"/>
          <a:lstStyle/>
          <a:p>
            <a:pPr marL="111120" algn="l"/>
            <a:r>
              <a:rPr lang="en-US" sz="3200" b="1" dirty="0">
                <a:solidFill>
                  <a:schemeClr val="bg1"/>
                </a:solidFill>
                <a:latin typeface="Liberation Sans" panose="020B0604020202020204" pitchFamily="34" charset="0"/>
              </a:rPr>
              <a:t>Equity Financing</a:t>
            </a:r>
          </a:p>
        </p:txBody>
      </p:sp>
      <p:sp>
        <p:nvSpPr>
          <p:cNvPr id="8" name="Oval 7"/>
          <p:cNvSpPr/>
          <p:nvPr/>
        </p:nvSpPr>
        <p:spPr bwMode="auto">
          <a:xfrm>
            <a:off x="1676400" y="429577"/>
            <a:ext cx="723900" cy="653416"/>
          </a:xfrm>
          <a:prstGeom prst="ellipse">
            <a:avLst/>
          </a:prstGeom>
          <a:solidFill>
            <a:srgbClr val="A50021"/>
          </a:solidFill>
          <a:ln w="12700" cap="flat" cmpd="sng" algn="ctr">
            <a:noFill/>
            <a:prstDash val="solid"/>
            <a:round/>
            <a:headEnd type="none" w="med" len="med"/>
            <a:tailEnd type="none" w="med" len="med"/>
          </a:ln>
          <a:effectLst/>
        </p:spPr>
        <p:txBody>
          <a:bodyPr rot="0" spcFirstLastPara="0" vertOverflow="overflow" horzOverflow="overflow" vert="horz" wrap="square" lIns="86493" tIns="0" rIns="86493" bIns="43247" numCol="1" spcCol="0" rtlCol="0" fromWordArt="0" anchor="ctr" anchorCtr="0" forceAA="0" compatLnSpc="1">
            <a:prstTxWarp prst="textNoShape">
              <a:avLst/>
            </a:prstTxWarp>
            <a:noAutofit/>
          </a:bodyPr>
          <a:lstStyle/>
          <a:p>
            <a:pPr algn="ctr"/>
            <a:r>
              <a:rPr lang="en-US" sz="2200" b="1" dirty="0">
                <a:solidFill>
                  <a:schemeClr val="bg1"/>
                </a:solidFill>
                <a:latin typeface="Liberation Sans" panose="020B0604020202020204" pitchFamily="34" charset="0"/>
              </a:rPr>
              <a:t>12</a:t>
            </a:r>
          </a:p>
        </p:txBody>
      </p:sp>
      <p:sp>
        <p:nvSpPr>
          <p:cNvPr id="2" name="Slide Number Placeholder 1"/>
          <p:cNvSpPr>
            <a:spLocks noGrp="1"/>
          </p:cNvSpPr>
          <p:nvPr>
            <p:ph type="sldNum" sz="quarter" idx="12"/>
          </p:nvPr>
        </p:nvSpPr>
        <p:spPr/>
        <p:txBody>
          <a:bodyPr/>
          <a:lstStyle/>
          <a:p>
            <a:fld id="{980D5847-D064-449A-9DD5-EB6DB8BB846B}" type="slidenum">
              <a:rPr lang="en-US" smtClean="0"/>
              <a:t>1</a:t>
            </a:fld>
            <a:endParaRPr lang="en-US"/>
          </a:p>
        </p:txBody>
      </p:sp>
    </p:spTree>
    <p:extLst>
      <p:ext uri="{BB962C8B-B14F-4D97-AF65-F5344CB8AC3E}">
        <p14:creationId xmlns:p14="http://schemas.microsoft.com/office/powerpoint/2010/main" val="966058602"/>
      </p:ext>
    </p:extLst>
  </p:cSld>
  <p:clrMapOvr>
    <a:masterClrMapping/>
  </p:clrMapOvr>
  <p:transition>
    <p:wipe dir="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6"/>
          <p:cNvSpPr>
            <a:spLocks noChangeArrowheads="1"/>
          </p:cNvSpPr>
          <p:nvPr/>
        </p:nvSpPr>
        <p:spPr bwMode="auto">
          <a:xfrm>
            <a:off x="6019800" y="3340100"/>
            <a:ext cx="2819400" cy="2465388"/>
          </a:xfrm>
          <a:prstGeom prst="rect">
            <a:avLst/>
          </a:prstGeom>
          <a:solidFill>
            <a:srgbClr val="FFFF99"/>
          </a:solidFill>
          <a:ln w="28575" cap="sq">
            <a:solidFill>
              <a:schemeClr val="tx1"/>
            </a:solidFill>
            <a:miter lim="800000"/>
            <a:headEnd type="none" w="sm" len="sm"/>
            <a:tailEnd type="none" w="sm" len="sm"/>
          </a:ln>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lgn="l">
              <a:spcBef>
                <a:spcPct val="50000"/>
              </a:spcBef>
            </a:pPr>
            <a:r>
              <a:rPr lang="en-US" altLang="en-US" sz="2200" dirty="0">
                <a:latin typeface="Liberation Sans" panose="020B0604020202020204" pitchFamily="34" charset="0"/>
              </a:rPr>
              <a:t>Continuance as a going concern is not affected by the withdrawal, death, or incapacity of a stockholder, employee, or officer.</a:t>
            </a:r>
          </a:p>
        </p:txBody>
      </p:sp>
      <p:sp>
        <p:nvSpPr>
          <p:cNvPr id="11267" name="Line 7"/>
          <p:cNvSpPr>
            <a:spLocks noChangeShapeType="1"/>
          </p:cNvSpPr>
          <p:nvPr/>
        </p:nvSpPr>
        <p:spPr bwMode="auto">
          <a:xfrm>
            <a:off x="3581400" y="4495800"/>
            <a:ext cx="2133600" cy="0"/>
          </a:xfrm>
          <a:prstGeom prst="line">
            <a:avLst/>
          </a:prstGeom>
          <a:noFill/>
          <a:ln w="28575" cap="sq">
            <a:solidFill>
              <a:srgbClr val="800000"/>
            </a:solidFill>
            <a:round/>
            <a:headEnd type="none" w="sm" len="sm"/>
            <a:tailEnd type="triangle" w="sm" len="sm"/>
          </a:ln>
          <a:extLst>
            <a:ext uri="{909E8E84-426E-40dd-AFC4-6F175D3DCCD1}">
              <a14:hiddenFill xmlns="" xmlns:a14="http://schemas.microsoft.com/office/drawing/2010/main">
                <a:noFill/>
              </a14:hiddenFill>
            </a:ext>
          </a:extLst>
        </p:spPr>
        <p:txBody>
          <a:bodyPr/>
          <a:lstStyle/>
          <a:p>
            <a:endParaRPr lang="en-US" dirty="0">
              <a:latin typeface="Liberation Sans" panose="020B0604020202020204" pitchFamily="34" charset="0"/>
            </a:endParaRPr>
          </a:p>
        </p:txBody>
      </p:sp>
      <p:sp>
        <p:nvSpPr>
          <p:cNvPr id="11268" name="Rectangle 3"/>
          <p:cNvSpPr>
            <a:spLocks noChangeArrowheads="1"/>
          </p:cNvSpPr>
          <p:nvPr/>
        </p:nvSpPr>
        <p:spPr bwMode="auto">
          <a:xfrm>
            <a:off x="533400" y="1219200"/>
            <a:ext cx="8229600" cy="990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lIns="182562" tIns="46038" rIns="182562" bIns="46038"/>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lgn="l">
              <a:lnSpc>
                <a:spcPct val="120000"/>
              </a:lnSpc>
              <a:spcBef>
                <a:spcPct val="20000"/>
              </a:spcBef>
              <a:buClr>
                <a:schemeClr val="tx1"/>
              </a:buClr>
              <a:buFont typeface="Wingdings" pitchFamily="2" charset="2"/>
              <a:buNone/>
            </a:pPr>
            <a:r>
              <a:rPr lang="en-US" altLang="en-US" sz="2300" dirty="0">
                <a:latin typeface="Liberation Sans" panose="020B0604020202020204" pitchFamily="34" charset="0"/>
              </a:rPr>
              <a:t>Characteristics that distinguish corporations from proprietorships and partnerships.</a:t>
            </a:r>
          </a:p>
        </p:txBody>
      </p:sp>
      <p:sp>
        <p:nvSpPr>
          <p:cNvPr id="11269" name="Rectangle 7"/>
          <p:cNvSpPr>
            <a:spLocks noChangeArrowheads="1"/>
          </p:cNvSpPr>
          <p:nvPr/>
        </p:nvSpPr>
        <p:spPr bwMode="auto">
          <a:xfrm>
            <a:off x="609600" y="304800"/>
            <a:ext cx="7620000" cy="560388"/>
          </a:xfrm>
          <a:prstGeom prst="rect">
            <a:avLst/>
          </a:prstGeom>
          <a:noFill/>
          <a:ln>
            <a:noFill/>
          </a:ln>
          <a:effectLst/>
          <a:extLst>
            <a:ext uri="{909E8E84-426E-40dd-AFC4-6F175D3DCCD1}">
              <a14:hiddenFill xmlns="" xmlns:a14="http://schemas.microsoft.com/office/drawing/2010/main">
                <a:solidFill>
                  <a:srgbClr val="990000"/>
                </a:solidFill>
              </a14:hiddenFill>
            </a:ext>
            <a:ext uri="{91240B29-F687-4f45-9708-019B960494DF}">
              <a14:hiddenLine xmlns="" xmlns:a14="http://schemas.microsoft.com/office/drawing/2010/main" w="12700" algn="ctr">
                <a:solidFill>
                  <a:schemeClr val="tx1"/>
                </a:solidFill>
                <a:miter lim="800000"/>
                <a:headEnd/>
                <a:tailEnd/>
              </a14:hiddenLine>
            </a:ext>
            <a:ext uri="{AF507438-7753-43e0-B8FC-AC1667EBCBE1}">
              <a14:hiddenEffects xmlns="" xmlns:a14="http://schemas.microsoft.com/office/drawing/2010/main">
                <a:effectLst>
                  <a:outerShdw dist="107763" dir="2700000" algn="ctr" rotWithShape="0">
                    <a:schemeClr val="bg2"/>
                  </a:outerShdw>
                </a:effectLst>
              </a14:hiddenEffects>
            </a:ext>
          </a:extLst>
        </p:spPr>
        <p:txBody>
          <a:bodyPr lIns="90488" tIns="44450" rIns="90488" bIns="44450"/>
          <a:lstStyle/>
          <a:p>
            <a:pPr algn="l"/>
            <a:r>
              <a:rPr lang="en-US" altLang="en-US" sz="3200" b="1" dirty="0">
                <a:solidFill>
                  <a:schemeClr val="tx2">
                    <a:lumMod val="75000"/>
                  </a:schemeClr>
                </a:solidFill>
                <a:latin typeface="Liberation Sans" panose="020B0604020202020204" pitchFamily="34" charset="0"/>
              </a:rPr>
              <a:t>Characteristics of a Corporation</a:t>
            </a:r>
          </a:p>
        </p:txBody>
      </p:sp>
      <p:sp>
        <p:nvSpPr>
          <p:cNvPr id="11270" name="Line 11"/>
          <p:cNvSpPr>
            <a:spLocks noChangeShapeType="1"/>
          </p:cNvSpPr>
          <p:nvPr/>
        </p:nvSpPr>
        <p:spPr bwMode="auto">
          <a:xfrm>
            <a:off x="304800" y="990600"/>
            <a:ext cx="8534400" cy="0"/>
          </a:xfrm>
          <a:prstGeom prst="line">
            <a:avLst/>
          </a:prstGeom>
          <a:noFill/>
          <a:ln w="57150" cap="sq">
            <a:solidFill>
              <a:schemeClr val="tx1"/>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latin typeface="Liberation Sans" panose="020B0604020202020204" pitchFamily="34" charset="0"/>
            </a:endParaRPr>
          </a:p>
        </p:txBody>
      </p:sp>
      <p:sp>
        <p:nvSpPr>
          <p:cNvPr id="11271" name="Text Box 2"/>
          <p:cNvSpPr txBox="1">
            <a:spLocks noChangeArrowheads="1"/>
          </p:cNvSpPr>
          <p:nvPr/>
        </p:nvSpPr>
        <p:spPr bwMode="auto">
          <a:xfrm>
            <a:off x="838200" y="2286000"/>
            <a:ext cx="4953000" cy="390106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28575" cap="sq">
                <a:solidFill>
                  <a:srgbClr val="000000"/>
                </a:solidFill>
                <a:miter lim="800000"/>
                <a:headEnd type="none" w="sm" len="sm"/>
                <a:tailEnd type="none" w="sm" len="sm"/>
              </a14:hiddenLine>
            </a:ext>
          </a:extLst>
        </p:spPr>
        <p:txBody>
          <a:bodyPr>
            <a:spAutoFit/>
          </a:bodyPr>
          <a:lstStyle>
            <a:lvl1pPr marL="457200" indent="-457200">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lgn="l">
              <a:lnSpc>
                <a:spcPct val="110000"/>
              </a:lnSpc>
              <a:spcBef>
                <a:spcPct val="35000"/>
              </a:spcBef>
              <a:buClr>
                <a:srgbClr val="800000"/>
              </a:buClr>
              <a:buSzPct val="80000"/>
              <a:buFont typeface="Wingdings" pitchFamily="2" charset="2"/>
              <a:buChar char="u"/>
            </a:pPr>
            <a:r>
              <a:rPr lang="en-US" altLang="en-US" sz="2200" dirty="0">
                <a:solidFill>
                  <a:srgbClr val="000000"/>
                </a:solidFill>
                <a:latin typeface="Liberation Sans" panose="020B0604020202020204" pitchFamily="34" charset="0"/>
              </a:rPr>
              <a:t>Separate Legal Existence</a:t>
            </a:r>
          </a:p>
          <a:p>
            <a:pPr algn="l">
              <a:lnSpc>
                <a:spcPct val="110000"/>
              </a:lnSpc>
              <a:spcBef>
                <a:spcPct val="35000"/>
              </a:spcBef>
              <a:buClr>
                <a:srgbClr val="800000"/>
              </a:buClr>
              <a:buSzPct val="80000"/>
              <a:buFont typeface="Wingdings" pitchFamily="2" charset="2"/>
              <a:buChar char="u"/>
            </a:pPr>
            <a:r>
              <a:rPr lang="en-US" altLang="en-US" sz="2200" dirty="0">
                <a:solidFill>
                  <a:srgbClr val="000000"/>
                </a:solidFill>
                <a:latin typeface="Liberation Sans" panose="020B0604020202020204" pitchFamily="34" charset="0"/>
              </a:rPr>
              <a:t>Limited Liability of Stockholders</a:t>
            </a:r>
          </a:p>
          <a:p>
            <a:pPr algn="l">
              <a:lnSpc>
                <a:spcPct val="110000"/>
              </a:lnSpc>
              <a:spcBef>
                <a:spcPct val="35000"/>
              </a:spcBef>
              <a:buClr>
                <a:srgbClr val="800000"/>
              </a:buClr>
              <a:buSzPct val="80000"/>
              <a:buFont typeface="Wingdings" pitchFamily="2" charset="2"/>
              <a:buChar char="u"/>
            </a:pPr>
            <a:r>
              <a:rPr lang="en-US" altLang="en-US" sz="2200" dirty="0">
                <a:solidFill>
                  <a:srgbClr val="000000"/>
                </a:solidFill>
                <a:latin typeface="Liberation Sans" panose="020B0604020202020204" pitchFamily="34" charset="0"/>
              </a:rPr>
              <a:t>Transferable Ownership Rights</a:t>
            </a:r>
          </a:p>
          <a:p>
            <a:pPr algn="l">
              <a:lnSpc>
                <a:spcPct val="110000"/>
              </a:lnSpc>
              <a:spcBef>
                <a:spcPct val="35000"/>
              </a:spcBef>
              <a:buClr>
                <a:srgbClr val="800000"/>
              </a:buClr>
              <a:buSzPct val="80000"/>
              <a:buFont typeface="Wingdings" pitchFamily="2" charset="2"/>
              <a:buChar char="u"/>
            </a:pPr>
            <a:r>
              <a:rPr lang="en-US" altLang="en-US" sz="2200" dirty="0">
                <a:solidFill>
                  <a:srgbClr val="000000"/>
                </a:solidFill>
                <a:latin typeface="Liberation Sans" panose="020B0604020202020204" pitchFamily="34" charset="0"/>
              </a:rPr>
              <a:t>Ability to Acquire Capital</a:t>
            </a:r>
          </a:p>
          <a:p>
            <a:pPr algn="l">
              <a:lnSpc>
                <a:spcPct val="110000"/>
              </a:lnSpc>
              <a:spcBef>
                <a:spcPct val="35000"/>
              </a:spcBef>
              <a:buClr>
                <a:srgbClr val="800000"/>
              </a:buClr>
              <a:buSzPct val="80000"/>
              <a:buFont typeface="Wingdings" pitchFamily="2" charset="2"/>
              <a:buChar char="u"/>
            </a:pPr>
            <a:r>
              <a:rPr lang="en-US" altLang="en-US" sz="2200" dirty="0">
                <a:solidFill>
                  <a:srgbClr val="000000"/>
                </a:solidFill>
                <a:latin typeface="Liberation Sans" panose="020B0604020202020204" pitchFamily="34" charset="0"/>
              </a:rPr>
              <a:t>Continuous Life</a:t>
            </a:r>
          </a:p>
          <a:p>
            <a:pPr algn="l">
              <a:lnSpc>
                <a:spcPct val="110000"/>
              </a:lnSpc>
              <a:spcBef>
                <a:spcPct val="35000"/>
              </a:spcBef>
              <a:buClr>
                <a:srgbClr val="800000"/>
              </a:buClr>
              <a:buSzPct val="80000"/>
              <a:buFont typeface="Wingdings" pitchFamily="2" charset="2"/>
              <a:buChar char="u"/>
            </a:pPr>
            <a:r>
              <a:rPr lang="en-US" altLang="en-US" sz="2200" dirty="0">
                <a:solidFill>
                  <a:srgbClr val="000000"/>
                </a:solidFill>
                <a:latin typeface="Liberation Sans" panose="020B0604020202020204" pitchFamily="34" charset="0"/>
              </a:rPr>
              <a:t>Corporate Management</a:t>
            </a:r>
          </a:p>
          <a:p>
            <a:pPr algn="l">
              <a:lnSpc>
                <a:spcPct val="110000"/>
              </a:lnSpc>
              <a:spcBef>
                <a:spcPct val="35000"/>
              </a:spcBef>
              <a:buClr>
                <a:srgbClr val="800000"/>
              </a:buClr>
              <a:buSzPct val="80000"/>
              <a:buFont typeface="Wingdings" pitchFamily="2" charset="2"/>
              <a:buChar char="u"/>
            </a:pPr>
            <a:r>
              <a:rPr lang="en-US" altLang="en-US" sz="2200" dirty="0">
                <a:solidFill>
                  <a:srgbClr val="000000"/>
                </a:solidFill>
                <a:latin typeface="Liberation Sans" panose="020B0604020202020204" pitchFamily="34" charset="0"/>
              </a:rPr>
              <a:t>Government Regulations</a:t>
            </a:r>
          </a:p>
          <a:p>
            <a:pPr algn="l">
              <a:lnSpc>
                <a:spcPct val="110000"/>
              </a:lnSpc>
              <a:spcBef>
                <a:spcPct val="35000"/>
              </a:spcBef>
              <a:buClr>
                <a:srgbClr val="800000"/>
              </a:buClr>
              <a:buSzPct val="80000"/>
              <a:buFont typeface="Wingdings" pitchFamily="2" charset="2"/>
              <a:buChar char="u"/>
            </a:pPr>
            <a:r>
              <a:rPr lang="en-US" altLang="en-US" sz="2200" dirty="0">
                <a:solidFill>
                  <a:srgbClr val="000000"/>
                </a:solidFill>
                <a:latin typeface="Liberation Sans" panose="020B0604020202020204" pitchFamily="34" charset="0"/>
              </a:rPr>
              <a:t>Additional Taxes</a:t>
            </a:r>
          </a:p>
        </p:txBody>
      </p:sp>
      <p:sp>
        <p:nvSpPr>
          <p:cNvPr id="2" name="Slide Number Placeholder 1"/>
          <p:cNvSpPr>
            <a:spLocks noGrp="1"/>
          </p:cNvSpPr>
          <p:nvPr>
            <p:ph type="sldNum" sz="quarter" idx="12"/>
          </p:nvPr>
        </p:nvSpPr>
        <p:spPr/>
        <p:txBody>
          <a:bodyPr/>
          <a:lstStyle/>
          <a:p>
            <a:fld id="{980D5847-D064-449A-9DD5-EB6DB8BB846B}" type="slidenum">
              <a:rPr lang="en-US" smtClean="0"/>
              <a:t>10</a:t>
            </a:fld>
            <a:endParaRPr lang="en-US"/>
          </a:p>
        </p:txBody>
      </p:sp>
    </p:spTree>
    <p:extLst>
      <p:ext uri="{BB962C8B-B14F-4D97-AF65-F5344CB8AC3E}">
        <p14:creationId xmlns:p14="http://schemas.microsoft.com/office/powerpoint/2010/main" val="139382654"/>
      </p:ext>
    </p:extLst>
  </p:cSld>
  <p:clrMapOvr>
    <a:masterClrMapping/>
  </p:clrMapOvr>
  <p:transition>
    <p:wipe dir="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6"/>
          <p:cNvSpPr>
            <a:spLocks noChangeArrowheads="1"/>
          </p:cNvSpPr>
          <p:nvPr/>
        </p:nvSpPr>
        <p:spPr bwMode="auto">
          <a:xfrm>
            <a:off x="6019800" y="3709987"/>
            <a:ext cx="2819400" cy="2462213"/>
          </a:xfrm>
          <a:prstGeom prst="rect">
            <a:avLst/>
          </a:prstGeom>
          <a:solidFill>
            <a:srgbClr val="FFFF99"/>
          </a:solidFill>
          <a:ln w="28575" cap="sq">
            <a:solidFill>
              <a:schemeClr val="tx1"/>
            </a:solidFill>
            <a:miter lim="800000"/>
            <a:headEnd type="none" w="sm" len="sm"/>
            <a:tailEnd type="none" w="sm" len="sm"/>
          </a:ln>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lgn="l">
              <a:spcBef>
                <a:spcPct val="50000"/>
              </a:spcBef>
            </a:pPr>
            <a:r>
              <a:rPr lang="en-US" altLang="en-US" sz="2200" dirty="0">
                <a:latin typeface="Liberation Sans" panose="020B0604020202020204" pitchFamily="34" charset="0"/>
              </a:rPr>
              <a:t>Separation of ownership and management often reduces an owner’s ability to actively manage the company.</a:t>
            </a:r>
          </a:p>
        </p:txBody>
      </p:sp>
      <p:sp>
        <p:nvSpPr>
          <p:cNvPr id="12291" name="Line 7"/>
          <p:cNvSpPr>
            <a:spLocks noChangeShapeType="1"/>
          </p:cNvSpPr>
          <p:nvPr/>
        </p:nvSpPr>
        <p:spPr bwMode="auto">
          <a:xfrm>
            <a:off x="4419600" y="4953000"/>
            <a:ext cx="1371600" cy="0"/>
          </a:xfrm>
          <a:prstGeom prst="line">
            <a:avLst/>
          </a:prstGeom>
          <a:noFill/>
          <a:ln w="28575" cap="sq">
            <a:solidFill>
              <a:srgbClr val="800000"/>
            </a:solidFill>
            <a:round/>
            <a:headEnd type="none" w="sm" len="sm"/>
            <a:tailEnd type="triangle" w="sm" len="sm"/>
          </a:ln>
          <a:extLst>
            <a:ext uri="{909E8E84-426E-40dd-AFC4-6F175D3DCCD1}">
              <a14:hiddenFill xmlns="" xmlns:a14="http://schemas.microsoft.com/office/drawing/2010/main">
                <a:noFill/>
              </a14:hiddenFill>
            </a:ext>
          </a:extLst>
        </p:spPr>
        <p:txBody>
          <a:bodyPr/>
          <a:lstStyle/>
          <a:p>
            <a:endParaRPr lang="en-US" dirty="0">
              <a:latin typeface="Liberation Sans" panose="020B0604020202020204" pitchFamily="34" charset="0"/>
            </a:endParaRPr>
          </a:p>
        </p:txBody>
      </p:sp>
      <p:sp>
        <p:nvSpPr>
          <p:cNvPr id="12292" name="Rectangle 3"/>
          <p:cNvSpPr>
            <a:spLocks noChangeArrowheads="1"/>
          </p:cNvSpPr>
          <p:nvPr/>
        </p:nvSpPr>
        <p:spPr bwMode="auto">
          <a:xfrm>
            <a:off x="533400" y="1219200"/>
            <a:ext cx="8305800" cy="990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lIns="182562" tIns="46038" rIns="182562" bIns="46038"/>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lgn="l">
              <a:lnSpc>
                <a:spcPct val="120000"/>
              </a:lnSpc>
              <a:spcBef>
                <a:spcPct val="20000"/>
              </a:spcBef>
              <a:buClr>
                <a:schemeClr val="tx1"/>
              </a:buClr>
              <a:buFont typeface="Wingdings" pitchFamily="2" charset="2"/>
              <a:buNone/>
            </a:pPr>
            <a:r>
              <a:rPr lang="en-US" altLang="en-US" sz="2300" dirty="0">
                <a:latin typeface="Liberation Sans" panose="020B0604020202020204" pitchFamily="34" charset="0"/>
              </a:rPr>
              <a:t>Characteristics that distinguish corporations from proprietorships and partnerships.</a:t>
            </a:r>
          </a:p>
        </p:txBody>
      </p:sp>
      <p:sp>
        <p:nvSpPr>
          <p:cNvPr id="12293" name="Rectangle 7"/>
          <p:cNvSpPr>
            <a:spLocks noChangeArrowheads="1"/>
          </p:cNvSpPr>
          <p:nvPr/>
        </p:nvSpPr>
        <p:spPr bwMode="auto">
          <a:xfrm>
            <a:off x="609600" y="304800"/>
            <a:ext cx="7620000" cy="560388"/>
          </a:xfrm>
          <a:prstGeom prst="rect">
            <a:avLst/>
          </a:prstGeom>
          <a:noFill/>
          <a:ln>
            <a:noFill/>
          </a:ln>
          <a:effectLst/>
          <a:extLst>
            <a:ext uri="{909E8E84-426E-40dd-AFC4-6F175D3DCCD1}">
              <a14:hiddenFill xmlns="" xmlns:a14="http://schemas.microsoft.com/office/drawing/2010/main">
                <a:solidFill>
                  <a:srgbClr val="990000"/>
                </a:solidFill>
              </a14:hiddenFill>
            </a:ext>
            <a:ext uri="{91240B29-F687-4f45-9708-019B960494DF}">
              <a14:hiddenLine xmlns="" xmlns:a14="http://schemas.microsoft.com/office/drawing/2010/main" w="12700" algn="ctr">
                <a:solidFill>
                  <a:schemeClr val="tx1"/>
                </a:solidFill>
                <a:miter lim="800000"/>
                <a:headEnd/>
                <a:tailEnd/>
              </a14:hiddenLine>
            </a:ext>
            <a:ext uri="{AF507438-7753-43e0-B8FC-AC1667EBCBE1}">
              <a14:hiddenEffects xmlns="" xmlns:a14="http://schemas.microsoft.com/office/drawing/2010/main">
                <a:effectLst>
                  <a:outerShdw dist="107763" dir="2700000" algn="ctr" rotWithShape="0">
                    <a:schemeClr val="bg2"/>
                  </a:outerShdw>
                </a:effectLst>
              </a14:hiddenEffects>
            </a:ext>
          </a:extLst>
        </p:spPr>
        <p:txBody>
          <a:bodyPr lIns="90488" tIns="44450" rIns="90488" bIns="44450"/>
          <a:lstStyle/>
          <a:p>
            <a:pPr algn="l"/>
            <a:r>
              <a:rPr lang="en-US" altLang="en-US" sz="3200" b="1" dirty="0">
                <a:solidFill>
                  <a:schemeClr val="tx2">
                    <a:lumMod val="75000"/>
                  </a:schemeClr>
                </a:solidFill>
                <a:latin typeface="Liberation Sans" panose="020B0604020202020204" pitchFamily="34" charset="0"/>
              </a:rPr>
              <a:t>Characteristics of a Corporation</a:t>
            </a:r>
          </a:p>
        </p:txBody>
      </p:sp>
      <p:sp>
        <p:nvSpPr>
          <p:cNvPr id="12294" name="Line 12"/>
          <p:cNvSpPr>
            <a:spLocks noChangeShapeType="1"/>
          </p:cNvSpPr>
          <p:nvPr/>
        </p:nvSpPr>
        <p:spPr bwMode="auto">
          <a:xfrm>
            <a:off x="304800" y="990600"/>
            <a:ext cx="8534400" cy="0"/>
          </a:xfrm>
          <a:prstGeom prst="line">
            <a:avLst/>
          </a:prstGeom>
          <a:noFill/>
          <a:ln w="57150" cap="sq">
            <a:solidFill>
              <a:schemeClr val="tx1"/>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latin typeface="Liberation Sans" panose="020B0604020202020204" pitchFamily="34" charset="0"/>
            </a:endParaRPr>
          </a:p>
        </p:txBody>
      </p:sp>
      <p:sp>
        <p:nvSpPr>
          <p:cNvPr id="12295" name="Text Box 2"/>
          <p:cNvSpPr txBox="1">
            <a:spLocks noChangeArrowheads="1"/>
          </p:cNvSpPr>
          <p:nvPr/>
        </p:nvSpPr>
        <p:spPr bwMode="auto">
          <a:xfrm>
            <a:off x="838200" y="2286000"/>
            <a:ext cx="4953000" cy="390106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28575" cap="sq">
                <a:solidFill>
                  <a:srgbClr val="000000"/>
                </a:solidFill>
                <a:miter lim="800000"/>
                <a:headEnd type="none" w="sm" len="sm"/>
                <a:tailEnd type="none" w="sm" len="sm"/>
              </a14:hiddenLine>
            </a:ext>
          </a:extLst>
        </p:spPr>
        <p:txBody>
          <a:bodyPr>
            <a:spAutoFit/>
          </a:bodyPr>
          <a:lstStyle>
            <a:lvl1pPr marL="457200" indent="-457200">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lgn="l">
              <a:lnSpc>
                <a:spcPct val="110000"/>
              </a:lnSpc>
              <a:spcBef>
                <a:spcPct val="35000"/>
              </a:spcBef>
              <a:buClr>
                <a:srgbClr val="800000"/>
              </a:buClr>
              <a:buSzPct val="80000"/>
              <a:buFont typeface="Wingdings" pitchFamily="2" charset="2"/>
              <a:buChar char="u"/>
            </a:pPr>
            <a:r>
              <a:rPr lang="en-US" altLang="en-US" sz="2200" dirty="0">
                <a:solidFill>
                  <a:srgbClr val="000000"/>
                </a:solidFill>
                <a:latin typeface="Liberation Sans" panose="020B0604020202020204" pitchFamily="34" charset="0"/>
              </a:rPr>
              <a:t>Separate Legal Existence</a:t>
            </a:r>
          </a:p>
          <a:p>
            <a:pPr algn="l">
              <a:lnSpc>
                <a:spcPct val="110000"/>
              </a:lnSpc>
              <a:spcBef>
                <a:spcPct val="35000"/>
              </a:spcBef>
              <a:buClr>
                <a:srgbClr val="800000"/>
              </a:buClr>
              <a:buSzPct val="80000"/>
              <a:buFont typeface="Wingdings" pitchFamily="2" charset="2"/>
              <a:buChar char="u"/>
            </a:pPr>
            <a:r>
              <a:rPr lang="en-US" altLang="en-US" sz="2200" dirty="0">
                <a:solidFill>
                  <a:srgbClr val="000000"/>
                </a:solidFill>
                <a:latin typeface="Liberation Sans" panose="020B0604020202020204" pitchFamily="34" charset="0"/>
              </a:rPr>
              <a:t>Limited Liability of Stockholders</a:t>
            </a:r>
          </a:p>
          <a:p>
            <a:pPr algn="l">
              <a:lnSpc>
                <a:spcPct val="110000"/>
              </a:lnSpc>
              <a:spcBef>
                <a:spcPct val="35000"/>
              </a:spcBef>
              <a:buClr>
                <a:srgbClr val="800000"/>
              </a:buClr>
              <a:buSzPct val="80000"/>
              <a:buFont typeface="Wingdings" pitchFamily="2" charset="2"/>
              <a:buChar char="u"/>
            </a:pPr>
            <a:r>
              <a:rPr lang="en-US" altLang="en-US" sz="2200" dirty="0">
                <a:solidFill>
                  <a:srgbClr val="000000"/>
                </a:solidFill>
                <a:latin typeface="Liberation Sans" panose="020B0604020202020204" pitchFamily="34" charset="0"/>
              </a:rPr>
              <a:t>Transferable Ownership Rights</a:t>
            </a:r>
          </a:p>
          <a:p>
            <a:pPr algn="l">
              <a:lnSpc>
                <a:spcPct val="110000"/>
              </a:lnSpc>
              <a:spcBef>
                <a:spcPct val="35000"/>
              </a:spcBef>
              <a:buClr>
                <a:srgbClr val="800000"/>
              </a:buClr>
              <a:buSzPct val="80000"/>
              <a:buFont typeface="Wingdings" pitchFamily="2" charset="2"/>
              <a:buChar char="u"/>
            </a:pPr>
            <a:r>
              <a:rPr lang="en-US" altLang="en-US" sz="2200" dirty="0">
                <a:solidFill>
                  <a:srgbClr val="000000"/>
                </a:solidFill>
                <a:latin typeface="Liberation Sans" panose="020B0604020202020204" pitchFamily="34" charset="0"/>
              </a:rPr>
              <a:t>Ability to Acquire Capital</a:t>
            </a:r>
          </a:p>
          <a:p>
            <a:pPr algn="l">
              <a:lnSpc>
                <a:spcPct val="110000"/>
              </a:lnSpc>
              <a:spcBef>
                <a:spcPct val="35000"/>
              </a:spcBef>
              <a:buClr>
                <a:srgbClr val="800000"/>
              </a:buClr>
              <a:buSzPct val="80000"/>
              <a:buFont typeface="Wingdings" pitchFamily="2" charset="2"/>
              <a:buChar char="u"/>
            </a:pPr>
            <a:r>
              <a:rPr lang="en-US" altLang="en-US" sz="2200" dirty="0">
                <a:solidFill>
                  <a:srgbClr val="000000"/>
                </a:solidFill>
                <a:latin typeface="Liberation Sans" panose="020B0604020202020204" pitchFamily="34" charset="0"/>
              </a:rPr>
              <a:t>Continuous Life</a:t>
            </a:r>
          </a:p>
          <a:p>
            <a:pPr algn="l">
              <a:lnSpc>
                <a:spcPct val="110000"/>
              </a:lnSpc>
              <a:spcBef>
                <a:spcPct val="35000"/>
              </a:spcBef>
              <a:buClr>
                <a:srgbClr val="800000"/>
              </a:buClr>
              <a:buSzPct val="80000"/>
              <a:buFont typeface="Wingdings" pitchFamily="2" charset="2"/>
              <a:buChar char="u"/>
            </a:pPr>
            <a:r>
              <a:rPr lang="en-US" altLang="en-US" sz="2200" dirty="0">
                <a:solidFill>
                  <a:srgbClr val="000000"/>
                </a:solidFill>
                <a:latin typeface="Liberation Sans" panose="020B0604020202020204" pitchFamily="34" charset="0"/>
              </a:rPr>
              <a:t>Corporate Management</a:t>
            </a:r>
          </a:p>
          <a:p>
            <a:pPr algn="l">
              <a:lnSpc>
                <a:spcPct val="110000"/>
              </a:lnSpc>
              <a:spcBef>
                <a:spcPct val="35000"/>
              </a:spcBef>
              <a:buClr>
                <a:srgbClr val="800000"/>
              </a:buClr>
              <a:buSzPct val="80000"/>
              <a:buFont typeface="Wingdings" pitchFamily="2" charset="2"/>
              <a:buChar char="u"/>
            </a:pPr>
            <a:r>
              <a:rPr lang="en-US" altLang="en-US" sz="2200" dirty="0">
                <a:solidFill>
                  <a:srgbClr val="000000"/>
                </a:solidFill>
                <a:latin typeface="Liberation Sans" panose="020B0604020202020204" pitchFamily="34" charset="0"/>
              </a:rPr>
              <a:t>Government Regulations</a:t>
            </a:r>
          </a:p>
          <a:p>
            <a:pPr algn="l">
              <a:lnSpc>
                <a:spcPct val="110000"/>
              </a:lnSpc>
              <a:spcBef>
                <a:spcPct val="35000"/>
              </a:spcBef>
              <a:buClr>
                <a:srgbClr val="800000"/>
              </a:buClr>
              <a:buSzPct val="80000"/>
              <a:buFont typeface="Wingdings" pitchFamily="2" charset="2"/>
              <a:buChar char="u"/>
            </a:pPr>
            <a:r>
              <a:rPr lang="en-US" altLang="en-US" sz="2200" dirty="0">
                <a:solidFill>
                  <a:srgbClr val="000000"/>
                </a:solidFill>
                <a:latin typeface="Liberation Sans" panose="020B0604020202020204" pitchFamily="34" charset="0"/>
              </a:rPr>
              <a:t>Additional Taxes</a:t>
            </a:r>
          </a:p>
        </p:txBody>
      </p:sp>
      <p:sp>
        <p:nvSpPr>
          <p:cNvPr id="2" name="Slide Number Placeholder 1"/>
          <p:cNvSpPr>
            <a:spLocks noGrp="1"/>
          </p:cNvSpPr>
          <p:nvPr>
            <p:ph type="sldNum" sz="quarter" idx="12"/>
          </p:nvPr>
        </p:nvSpPr>
        <p:spPr/>
        <p:txBody>
          <a:bodyPr/>
          <a:lstStyle/>
          <a:p>
            <a:fld id="{980D5847-D064-449A-9DD5-EB6DB8BB846B}" type="slidenum">
              <a:rPr lang="en-US" smtClean="0"/>
              <a:t>11</a:t>
            </a:fld>
            <a:endParaRPr lang="en-US"/>
          </a:p>
        </p:txBody>
      </p:sp>
    </p:spTree>
    <p:extLst>
      <p:ext uri="{BB962C8B-B14F-4D97-AF65-F5344CB8AC3E}">
        <p14:creationId xmlns:p14="http://schemas.microsoft.com/office/powerpoint/2010/main" val="244516355"/>
      </p:ext>
    </p:extLst>
  </p:cSld>
  <p:clrMapOvr>
    <a:masterClrMapping/>
  </p:clrMapOvr>
  <p:transition>
    <p:wipe dir="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ext Box 2"/>
          <p:cNvSpPr txBox="1">
            <a:spLocks noChangeArrowheads="1"/>
          </p:cNvSpPr>
          <p:nvPr/>
        </p:nvSpPr>
        <p:spPr bwMode="auto">
          <a:xfrm>
            <a:off x="838200" y="2286000"/>
            <a:ext cx="4953000" cy="390106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28575" cap="sq">
                <a:solidFill>
                  <a:srgbClr val="000000"/>
                </a:solidFill>
                <a:miter lim="800000"/>
                <a:headEnd type="none" w="sm" len="sm"/>
                <a:tailEnd type="none" w="sm" len="sm"/>
              </a14:hiddenLine>
            </a:ext>
          </a:extLst>
        </p:spPr>
        <p:txBody>
          <a:bodyPr>
            <a:spAutoFit/>
          </a:bodyPr>
          <a:lstStyle>
            <a:lvl1pPr marL="457200" indent="-457200">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lgn="l">
              <a:lnSpc>
                <a:spcPct val="110000"/>
              </a:lnSpc>
              <a:spcBef>
                <a:spcPct val="35000"/>
              </a:spcBef>
              <a:buClr>
                <a:srgbClr val="800000"/>
              </a:buClr>
              <a:buSzPct val="80000"/>
              <a:buFont typeface="Wingdings" pitchFamily="2" charset="2"/>
              <a:buChar char="u"/>
            </a:pPr>
            <a:r>
              <a:rPr lang="en-US" altLang="en-US" sz="2200" dirty="0">
                <a:solidFill>
                  <a:srgbClr val="000000"/>
                </a:solidFill>
                <a:latin typeface="Liberation Sans" panose="020B0604020202020204" pitchFamily="34" charset="0"/>
              </a:rPr>
              <a:t>Separate Legal Existence</a:t>
            </a:r>
          </a:p>
          <a:p>
            <a:pPr algn="l">
              <a:lnSpc>
                <a:spcPct val="110000"/>
              </a:lnSpc>
              <a:spcBef>
                <a:spcPct val="35000"/>
              </a:spcBef>
              <a:buClr>
                <a:srgbClr val="800000"/>
              </a:buClr>
              <a:buSzPct val="80000"/>
              <a:buFont typeface="Wingdings" pitchFamily="2" charset="2"/>
              <a:buChar char="u"/>
            </a:pPr>
            <a:r>
              <a:rPr lang="en-US" altLang="en-US" sz="2200" dirty="0">
                <a:solidFill>
                  <a:srgbClr val="000000"/>
                </a:solidFill>
                <a:latin typeface="Liberation Sans" panose="020B0604020202020204" pitchFamily="34" charset="0"/>
              </a:rPr>
              <a:t>Limited Liability of Stockholders</a:t>
            </a:r>
          </a:p>
          <a:p>
            <a:pPr algn="l">
              <a:lnSpc>
                <a:spcPct val="110000"/>
              </a:lnSpc>
              <a:spcBef>
                <a:spcPct val="35000"/>
              </a:spcBef>
              <a:buClr>
                <a:srgbClr val="800000"/>
              </a:buClr>
              <a:buSzPct val="80000"/>
              <a:buFont typeface="Wingdings" pitchFamily="2" charset="2"/>
              <a:buChar char="u"/>
            </a:pPr>
            <a:r>
              <a:rPr lang="en-US" altLang="en-US" sz="2200" dirty="0">
                <a:solidFill>
                  <a:srgbClr val="000000"/>
                </a:solidFill>
                <a:latin typeface="Liberation Sans" panose="020B0604020202020204" pitchFamily="34" charset="0"/>
              </a:rPr>
              <a:t>Transferable Ownership Rights</a:t>
            </a:r>
          </a:p>
          <a:p>
            <a:pPr algn="l">
              <a:lnSpc>
                <a:spcPct val="110000"/>
              </a:lnSpc>
              <a:spcBef>
                <a:spcPct val="35000"/>
              </a:spcBef>
              <a:buClr>
                <a:srgbClr val="800000"/>
              </a:buClr>
              <a:buSzPct val="80000"/>
              <a:buFont typeface="Wingdings" pitchFamily="2" charset="2"/>
              <a:buChar char="u"/>
            </a:pPr>
            <a:r>
              <a:rPr lang="en-US" altLang="en-US" sz="2200" dirty="0">
                <a:solidFill>
                  <a:srgbClr val="000000"/>
                </a:solidFill>
                <a:latin typeface="Liberation Sans" panose="020B0604020202020204" pitchFamily="34" charset="0"/>
              </a:rPr>
              <a:t>Ability to Acquire Capital</a:t>
            </a:r>
          </a:p>
          <a:p>
            <a:pPr algn="l">
              <a:lnSpc>
                <a:spcPct val="110000"/>
              </a:lnSpc>
              <a:spcBef>
                <a:spcPct val="35000"/>
              </a:spcBef>
              <a:buClr>
                <a:srgbClr val="800000"/>
              </a:buClr>
              <a:buSzPct val="80000"/>
              <a:buFont typeface="Wingdings" pitchFamily="2" charset="2"/>
              <a:buChar char="u"/>
            </a:pPr>
            <a:r>
              <a:rPr lang="en-US" altLang="en-US" sz="2200" dirty="0">
                <a:solidFill>
                  <a:srgbClr val="000000"/>
                </a:solidFill>
                <a:latin typeface="Liberation Sans" panose="020B0604020202020204" pitchFamily="34" charset="0"/>
              </a:rPr>
              <a:t>Continuous Life</a:t>
            </a:r>
          </a:p>
          <a:p>
            <a:pPr algn="l">
              <a:lnSpc>
                <a:spcPct val="110000"/>
              </a:lnSpc>
              <a:spcBef>
                <a:spcPct val="35000"/>
              </a:spcBef>
              <a:buClr>
                <a:srgbClr val="800000"/>
              </a:buClr>
              <a:buSzPct val="80000"/>
              <a:buFont typeface="Wingdings" pitchFamily="2" charset="2"/>
              <a:buChar char="u"/>
            </a:pPr>
            <a:r>
              <a:rPr lang="en-US" altLang="en-US" sz="2200" dirty="0">
                <a:solidFill>
                  <a:srgbClr val="000000"/>
                </a:solidFill>
                <a:latin typeface="Liberation Sans" panose="020B0604020202020204" pitchFamily="34" charset="0"/>
              </a:rPr>
              <a:t>Corporate Management</a:t>
            </a:r>
          </a:p>
          <a:p>
            <a:pPr algn="l">
              <a:lnSpc>
                <a:spcPct val="110000"/>
              </a:lnSpc>
              <a:spcBef>
                <a:spcPct val="35000"/>
              </a:spcBef>
              <a:buClr>
                <a:srgbClr val="800000"/>
              </a:buClr>
              <a:buSzPct val="80000"/>
              <a:buFont typeface="Wingdings" pitchFamily="2" charset="2"/>
              <a:buChar char="u"/>
            </a:pPr>
            <a:r>
              <a:rPr lang="en-US" altLang="en-US" sz="2200" dirty="0">
                <a:solidFill>
                  <a:srgbClr val="000000"/>
                </a:solidFill>
                <a:latin typeface="Liberation Sans" panose="020B0604020202020204" pitchFamily="34" charset="0"/>
              </a:rPr>
              <a:t>Government Regulations</a:t>
            </a:r>
          </a:p>
          <a:p>
            <a:pPr algn="l">
              <a:lnSpc>
                <a:spcPct val="110000"/>
              </a:lnSpc>
              <a:spcBef>
                <a:spcPct val="35000"/>
              </a:spcBef>
              <a:buClr>
                <a:srgbClr val="800000"/>
              </a:buClr>
              <a:buSzPct val="80000"/>
              <a:buFont typeface="Wingdings" pitchFamily="2" charset="2"/>
              <a:buChar char="u"/>
            </a:pPr>
            <a:r>
              <a:rPr lang="en-US" altLang="en-US" sz="2200" dirty="0">
                <a:solidFill>
                  <a:srgbClr val="000000"/>
                </a:solidFill>
                <a:latin typeface="Liberation Sans" panose="020B0604020202020204" pitchFamily="34" charset="0"/>
              </a:rPr>
              <a:t>Additional Taxes</a:t>
            </a:r>
          </a:p>
        </p:txBody>
      </p:sp>
      <p:sp>
        <p:nvSpPr>
          <p:cNvPr id="13315" name="Rectangle 3"/>
          <p:cNvSpPr>
            <a:spLocks noChangeArrowheads="1"/>
          </p:cNvSpPr>
          <p:nvPr/>
        </p:nvSpPr>
        <p:spPr bwMode="auto">
          <a:xfrm>
            <a:off x="533400" y="1219200"/>
            <a:ext cx="8229600" cy="990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lIns="182562" tIns="46038" rIns="182562" bIns="46038"/>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lgn="l">
              <a:lnSpc>
                <a:spcPct val="120000"/>
              </a:lnSpc>
              <a:spcBef>
                <a:spcPct val="20000"/>
              </a:spcBef>
              <a:buClr>
                <a:schemeClr val="tx1"/>
              </a:buClr>
              <a:buFont typeface="Wingdings" pitchFamily="2" charset="2"/>
              <a:buNone/>
            </a:pPr>
            <a:r>
              <a:rPr lang="en-US" altLang="en-US" sz="2300" dirty="0">
                <a:latin typeface="Liberation Sans" panose="020B0604020202020204" pitchFamily="34" charset="0"/>
              </a:rPr>
              <a:t>Characteristics that distinguish corporations from proprietorships and partnerships.</a:t>
            </a:r>
          </a:p>
        </p:txBody>
      </p:sp>
      <p:sp>
        <p:nvSpPr>
          <p:cNvPr id="13316" name="Rectangle 7"/>
          <p:cNvSpPr>
            <a:spLocks noChangeArrowheads="1"/>
          </p:cNvSpPr>
          <p:nvPr/>
        </p:nvSpPr>
        <p:spPr bwMode="auto">
          <a:xfrm>
            <a:off x="609600" y="304800"/>
            <a:ext cx="7620000" cy="560388"/>
          </a:xfrm>
          <a:prstGeom prst="rect">
            <a:avLst/>
          </a:prstGeom>
          <a:noFill/>
          <a:ln>
            <a:noFill/>
          </a:ln>
          <a:effectLst/>
          <a:extLst>
            <a:ext uri="{909E8E84-426E-40dd-AFC4-6F175D3DCCD1}">
              <a14:hiddenFill xmlns="" xmlns:a14="http://schemas.microsoft.com/office/drawing/2010/main">
                <a:solidFill>
                  <a:srgbClr val="990000"/>
                </a:solidFill>
              </a14:hiddenFill>
            </a:ext>
            <a:ext uri="{91240B29-F687-4f45-9708-019B960494DF}">
              <a14:hiddenLine xmlns="" xmlns:a14="http://schemas.microsoft.com/office/drawing/2010/main" w="12700" algn="ctr">
                <a:solidFill>
                  <a:schemeClr val="tx1"/>
                </a:solidFill>
                <a:miter lim="800000"/>
                <a:headEnd/>
                <a:tailEnd/>
              </a14:hiddenLine>
            </a:ext>
            <a:ext uri="{AF507438-7753-43e0-B8FC-AC1667EBCBE1}">
              <a14:hiddenEffects xmlns="" xmlns:a14="http://schemas.microsoft.com/office/drawing/2010/main">
                <a:effectLst>
                  <a:outerShdw dist="107763" dir="2700000" algn="ctr" rotWithShape="0">
                    <a:schemeClr val="bg2"/>
                  </a:outerShdw>
                </a:effectLst>
              </a14:hiddenEffects>
            </a:ext>
          </a:extLst>
        </p:spPr>
        <p:txBody>
          <a:bodyPr lIns="90488" tIns="44450" rIns="90488" bIns="44450"/>
          <a:lstStyle/>
          <a:p>
            <a:pPr algn="l"/>
            <a:r>
              <a:rPr lang="en-US" altLang="en-US" sz="3200" b="1" dirty="0">
                <a:solidFill>
                  <a:schemeClr val="tx2">
                    <a:lumMod val="75000"/>
                  </a:schemeClr>
                </a:solidFill>
                <a:latin typeface="Liberation Sans" panose="020B0604020202020204" pitchFamily="34" charset="0"/>
              </a:rPr>
              <a:t>Characteristics of a Corporation</a:t>
            </a:r>
          </a:p>
        </p:txBody>
      </p:sp>
      <p:sp>
        <p:nvSpPr>
          <p:cNvPr id="13317" name="Line 11"/>
          <p:cNvSpPr>
            <a:spLocks noChangeShapeType="1"/>
          </p:cNvSpPr>
          <p:nvPr/>
        </p:nvSpPr>
        <p:spPr bwMode="auto">
          <a:xfrm>
            <a:off x="304800" y="990600"/>
            <a:ext cx="8534400" cy="0"/>
          </a:xfrm>
          <a:prstGeom prst="line">
            <a:avLst/>
          </a:prstGeom>
          <a:noFill/>
          <a:ln w="57150" cap="sq">
            <a:solidFill>
              <a:schemeClr val="tx1"/>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latin typeface="Liberation Sans" panose="020B0604020202020204" pitchFamily="34" charset="0"/>
            </a:endParaRPr>
          </a:p>
        </p:txBody>
      </p:sp>
      <p:sp>
        <p:nvSpPr>
          <p:cNvPr id="13318" name="Line 7"/>
          <p:cNvSpPr>
            <a:spLocks noChangeShapeType="1"/>
          </p:cNvSpPr>
          <p:nvPr/>
        </p:nvSpPr>
        <p:spPr bwMode="auto">
          <a:xfrm>
            <a:off x="4648200" y="5486400"/>
            <a:ext cx="1143000" cy="0"/>
          </a:xfrm>
          <a:prstGeom prst="line">
            <a:avLst/>
          </a:prstGeom>
          <a:noFill/>
          <a:ln w="28575" cap="sq">
            <a:solidFill>
              <a:srgbClr val="800000"/>
            </a:solidFill>
            <a:round/>
            <a:headEnd type="none" w="sm" len="sm"/>
            <a:tailEnd type="triangle" w="sm" len="sm"/>
          </a:ln>
          <a:extLst>
            <a:ext uri="{909E8E84-426E-40dd-AFC4-6F175D3DCCD1}">
              <a14:hiddenFill xmlns="" xmlns:a14="http://schemas.microsoft.com/office/drawing/2010/main">
                <a:noFill/>
              </a14:hiddenFill>
            </a:ext>
          </a:extLst>
        </p:spPr>
        <p:txBody>
          <a:bodyPr/>
          <a:lstStyle/>
          <a:p>
            <a:endParaRPr lang="en-US" dirty="0">
              <a:latin typeface="Liberation Sans" panose="020B0604020202020204" pitchFamily="34" charset="0"/>
            </a:endParaRPr>
          </a:p>
        </p:txBody>
      </p:sp>
      <p:pic>
        <p:nvPicPr>
          <p:cNvPr id="13319" name="Picture 14"/>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35000"/>
                    </a14:imgEffect>
                  </a14:imgLayer>
                </a14:imgProps>
              </a:ext>
              <a:ext uri="{28A0092B-C50C-407E-A947-70E740481C1C}">
                <a14:useLocalDpi xmlns:a14="http://schemas.microsoft.com/office/drawing/2010/main" val="0"/>
              </a:ext>
            </a:extLst>
          </a:blip>
          <a:srcRect/>
          <a:stretch>
            <a:fillRect/>
          </a:stretch>
        </p:blipFill>
        <p:spPr bwMode="auto">
          <a:xfrm>
            <a:off x="6019800" y="3416300"/>
            <a:ext cx="2895600" cy="26797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cap="sq">
                <a:solidFill>
                  <a:schemeClr val="tx1"/>
                </a:solidFill>
                <a:miter lim="800000"/>
                <a:headEnd type="none" w="sm" len="sm"/>
                <a:tailEnd type="none" w="sm" len="sm"/>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2" name="Slide Number Placeholder 1"/>
          <p:cNvSpPr>
            <a:spLocks noGrp="1"/>
          </p:cNvSpPr>
          <p:nvPr>
            <p:ph type="sldNum" sz="quarter" idx="12"/>
          </p:nvPr>
        </p:nvSpPr>
        <p:spPr/>
        <p:txBody>
          <a:bodyPr/>
          <a:lstStyle/>
          <a:p>
            <a:fld id="{980D5847-D064-449A-9DD5-EB6DB8BB846B}" type="slidenum">
              <a:rPr lang="en-US" smtClean="0"/>
              <a:t>12</a:t>
            </a:fld>
            <a:endParaRPr lang="en-US"/>
          </a:p>
        </p:txBody>
      </p:sp>
    </p:spTree>
    <p:extLst>
      <p:ext uri="{BB962C8B-B14F-4D97-AF65-F5344CB8AC3E}">
        <p14:creationId xmlns:p14="http://schemas.microsoft.com/office/powerpoint/2010/main" val="3717269973"/>
      </p:ext>
    </p:extLst>
  </p:cSld>
  <p:clrMapOvr>
    <a:masterClrMapping/>
  </p:clrMapOvr>
  <p:transition>
    <p:wipe dir="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Line 7"/>
          <p:cNvSpPr>
            <a:spLocks noChangeShapeType="1"/>
          </p:cNvSpPr>
          <p:nvPr/>
        </p:nvSpPr>
        <p:spPr bwMode="auto">
          <a:xfrm>
            <a:off x="4419600" y="5943600"/>
            <a:ext cx="1143000" cy="0"/>
          </a:xfrm>
          <a:prstGeom prst="line">
            <a:avLst/>
          </a:prstGeom>
          <a:noFill/>
          <a:ln w="28575" cap="sq">
            <a:solidFill>
              <a:srgbClr val="800000"/>
            </a:solidFill>
            <a:round/>
            <a:headEnd type="none" w="sm" len="sm"/>
            <a:tailEnd type="triangle" w="sm" len="sm"/>
          </a:ln>
          <a:extLst>
            <a:ext uri="{909E8E84-426E-40dd-AFC4-6F175D3DCCD1}">
              <a14:hiddenFill xmlns="" xmlns:a14="http://schemas.microsoft.com/office/drawing/2010/main">
                <a:noFill/>
              </a14:hiddenFill>
            </a:ext>
          </a:extLst>
        </p:spPr>
        <p:txBody>
          <a:bodyPr/>
          <a:lstStyle/>
          <a:p>
            <a:endParaRPr lang="en-US" dirty="0">
              <a:latin typeface="Liberation Sans" panose="020B0604020202020204" pitchFamily="34" charset="0"/>
            </a:endParaRPr>
          </a:p>
        </p:txBody>
      </p:sp>
      <p:sp>
        <p:nvSpPr>
          <p:cNvPr id="14339" name="Rectangle 3"/>
          <p:cNvSpPr>
            <a:spLocks noChangeArrowheads="1"/>
          </p:cNvSpPr>
          <p:nvPr/>
        </p:nvSpPr>
        <p:spPr bwMode="auto">
          <a:xfrm>
            <a:off x="533400" y="1219200"/>
            <a:ext cx="8229600" cy="990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lIns="182562" tIns="46038" rIns="182562" bIns="46038"/>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lgn="l">
              <a:lnSpc>
                <a:spcPct val="120000"/>
              </a:lnSpc>
              <a:spcBef>
                <a:spcPct val="20000"/>
              </a:spcBef>
              <a:buClr>
                <a:schemeClr val="tx1"/>
              </a:buClr>
              <a:buFont typeface="Wingdings" pitchFamily="2" charset="2"/>
              <a:buNone/>
            </a:pPr>
            <a:r>
              <a:rPr lang="en-US" altLang="en-US" sz="2300" dirty="0">
                <a:latin typeface="Liberation Sans" panose="020B0604020202020204" pitchFamily="34" charset="0"/>
              </a:rPr>
              <a:t>Characteristics that distinguish corporations from proprietorships and partnerships.</a:t>
            </a:r>
          </a:p>
        </p:txBody>
      </p:sp>
      <p:sp>
        <p:nvSpPr>
          <p:cNvPr id="14340" name="Rectangle 7"/>
          <p:cNvSpPr>
            <a:spLocks noChangeArrowheads="1"/>
          </p:cNvSpPr>
          <p:nvPr/>
        </p:nvSpPr>
        <p:spPr bwMode="auto">
          <a:xfrm>
            <a:off x="609600" y="304800"/>
            <a:ext cx="7620000" cy="560388"/>
          </a:xfrm>
          <a:prstGeom prst="rect">
            <a:avLst/>
          </a:prstGeom>
          <a:noFill/>
          <a:ln>
            <a:noFill/>
          </a:ln>
          <a:effectLst/>
          <a:extLst>
            <a:ext uri="{909E8E84-426E-40dd-AFC4-6F175D3DCCD1}">
              <a14:hiddenFill xmlns="" xmlns:a14="http://schemas.microsoft.com/office/drawing/2010/main">
                <a:solidFill>
                  <a:srgbClr val="990000"/>
                </a:solidFill>
              </a14:hiddenFill>
            </a:ext>
            <a:ext uri="{91240B29-F687-4f45-9708-019B960494DF}">
              <a14:hiddenLine xmlns="" xmlns:a14="http://schemas.microsoft.com/office/drawing/2010/main" w="12700" algn="ctr">
                <a:solidFill>
                  <a:schemeClr val="tx1"/>
                </a:solidFill>
                <a:miter lim="800000"/>
                <a:headEnd/>
                <a:tailEnd/>
              </a14:hiddenLine>
            </a:ext>
            <a:ext uri="{AF507438-7753-43e0-B8FC-AC1667EBCBE1}">
              <a14:hiddenEffects xmlns="" xmlns:a14="http://schemas.microsoft.com/office/drawing/2010/main">
                <a:effectLst>
                  <a:outerShdw dist="107763" dir="2700000" algn="ctr" rotWithShape="0">
                    <a:schemeClr val="bg2"/>
                  </a:outerShdw>
                </a:effectLst>
              </a14:hiddenEffects>
            </a:ext>
          </a:extLst>
        </p:spPr>
        <p:txBody>
          <a:bodyPr lIns="90488" tIns="44450" rIns="90488" bIns="44450"/>
          <a:lstStyle/>
          <a:p>
            <a:pPr algn="l"/>
            <a:r>
              <a:rPr lang="en-US" altLang="en-US" sz="3200" b="1" dirty="0">
                <a:solidFill>
                  <a:schemeClr val="tx2">
                    <a:lumMod val="75000"/>
                  </a:schemeClr>
                </a:solidFill>
                <a:latin typeface="Liberation Sans" panose="020B0604020202020204" pitchFamily="34" charset="0"/>
              </a:rPr>
              <a:t>Characteristics of a Corporation</a:t>
            </a:r>
          </a:p>
        </p:txBody>
      </p:sp>
      <p:sp>
        <p:nvSpPr>
          <p:cNvPr id="14341" name="Line 11"/>
          <p:cNvSpPr>
            <a:spLocks noChangeShapeType="1"/>
          </p:cNvSpPr>
          <p:nvPr/>
        </p:nvSpPr>
        <p:spPr bwMode="auto">
          <a:xfrm>
            <a:off x="304800" y="990600"/>
            <a:ext cx="8534400" cy="0"/>
          </a:xfrm>
          <a:prstGeom prst="line">
            <a:avLst/>
          </a:prstGeom>
          <a:noFill/>
          <a:ln w="57150" cap="sq">
            <a:solidFill>
              <a:schemeClr val="tx1"/>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latin typeface="Liberation Sans" panose="020B0604020202020204" pitchFamily="34" charset="0"/>
            </a:endParaRPr>
          </a:p>
        </p:txBody>
      </p:sp>
      <p:sp>
        <p:nvSpPr>
          <p:cNvPr id="14342" name="Text Box 2"/>
          <p:cNvSpPr txBox="1">
            <a:spLocks noChangeArrowheads="1"/>
          </p:cNvSpPr>
          <p:nvPr/>
        </p:nvSpPr>
        <p:spPr bwMode="auto">
          <a:xfrm>
            <a:off x="838200" y="2286000"/>
            <a:ext cx="4953000" cy="390106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28575" cap="sq">
                <a:solidFill>
                  <a:srgbClr val="000000"/>
                </a:solidFill>
                <a:miter lim="800000"/>
                <a:headEnd type="none" w="sm" len="sm"/>
                <a:tailEnd type="none" w="sm" len="sm"/>
              </a14:hiddenLine>
            </a:ext>
          </a:extLst>
        </p:spPr>
        <p:txBody>
          <a:bodyPr>
            <a:spAutoFit/>
          </a:bodyPr>
          <a:lstStyle>
            <a:lvl1pPr marL="457200" indent="-457200">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lgn="l">
              <a:lnSpc>
                <a:spcPct val="110000"/>
              </a:lnSpc>
              <a:spcBef>
                <a:spcPct val="35000"/>
              </a:spcBef>
              <a:buClr>
                <a:srgbClr val="800000"/>
              </a:buClr>
              <a:buSzPct val="80000"/>
              <a:buFont typeface="Wingdings" pitchFamily="2" charset="2"/>
              <a:buChar char="u"/>
            </a:pPr>
            <a:r>
              <a:rPr lang="en-US" altLang="en-US" sz="2200" dirty="0">
                <a:solidFill>
                  <a:srgbClr val="000000"/>
                </a:solidFill>
                <a:latin typeface="Liberation Sans" panose="020B0604020202020204" pitchFamily="34" charset="0"/>
              </a:rPr>
              <a:t>Separate Legal Existence</a:t>
            </a:r>
          </a:p>
          <a:p>
            <a:pPr algn="l">
              <a:lnSpc>
                <a:spcPct val="110000"/>
              </a:lnSpc>
              <a:spcBef>
                <a:spcPct val="35000"/>
              </a:spcBef>
              <a:buClr>
                <a:srgbClr val="800000"/>
              </a:buClr>
              <a:buSzPct val="80000"/>
              <a:buFont typeface="Wingdings" pitchFamily="2" charset="2"/>
              <a:buChar char="u"/>
            </a:pPr>
            <a:r>
              <a:rPr lang="en-US" altLang="en-US" sz="2200" dirty="0">
                <a:solidFill>
                  <a:srgbClr val="000000"/>
                </a:solidFill>
                <a:latin typeface="Liberation Sans" panose="020B0604020202020204" pitchFamily="34" charset="0"/>
              </a:rPr>
              <a:t>Limited Liability of Stockholders</a:t>
            </a:r>
          </a:p>
          <a:p>
            <a:pPr algn="l">
              <a:lnSpc>
                <a:spcPct val="110000"/>
              </a:lnSpc>
              <a:spcBef>
                <a:spcPct val="35000"/>
              </a:spcBef>
              <a:buClr>
                <a:srgbClr val="800000"/>
              </a:buClr>
              <a:buSzPct val="80000"/>
              <a:buFont typeface="Wingdings" pitchFamily="2" charset="2"/>
              <a:buChar char="u"/>
            </a:pPr>
            <a:r>
              <a:rPr lang="en-US" altLang="en-US" sz="2200" dirty="0">
                <a:solidFill>
                  <a:srgbClr val="000000"/>
                </a:solidFill>
                <a:latin typeface="Liberation Sans" panose="020B0604020202020204" pitchFamily="34" charset="0"/>
              </a:rPr>
              <a:t>Transferable Ownership Rights</a:t>
            </a:r>
          </a:p>
          <a:p>
            <a:pPr algn="l">
              <a:lnSpc>
                <a:spcPct val="110000"/>
              </a:lnSpc>
              <a:spcBef>
                <a:spcPct val="35000"/>
              </a:spcBef>
              <a:buClr>
                <a:srgbClr val="800000"/>
              </a:buClr>
              <a:buSzPct val="80000"/>
              <a:buFont typeface="Wingdings" pitchFamily="2" charset="2"/>
              <a:buChar char="u"/>
            </a:pPr>
            <a:r>
              <a:rPr lang="en-US" altLang="en-US" sz="2200" dirty="0">
                <a:solidFill>
                  <a:srgbClr val="000000"/>
                </a:solidFill>
                <a:latin typeface="Liberation Sans" panose="020B0604020202020204" pitchFamily="34" charset="0"/>
              </a:rPr>
              <a:t>Ability to Acquire Capital</a:t>
            </a:r>
          </a:p>
          <a:p>
            <a:pPr algn="l">
              <a:lnSpc>
                <a:spcPct val="110000"/>
              </a:lnSpc>
              <a:spcBef>
                <a:spcPct val="35000"/>
              </a:spcBef>
              <a:buClr>
                <a:srgbClr val="800000"/>
              </a:buClr>
              <a:buSzPct val="80000"/>
              <a:buFont typeface="Wingdings" pitchFamily="2" charset="2"/>
              <a:buChar char="u"/>
            </a:pPr>
            <a:r>
              <a:rPr lang="en-US" altLang="en-US" sz="2200" dirty="0">
                <a:solidFill>
                  <a:srgbClr val="000000"/>
                </a:solidFill>
                <a:latin typeface="Liberation Sans" panose="020B0604020202020204" pitchFamily="34" charset="0"/>
              </a:rPr>
              <a:t>Continuous Life</a:t>
            </a:r>
          </a:p>
          <a:p>
            <a:pPr algn="l">
              <a:lnSpc>
                <a:spcPct val="110000"/>
              </a:lnSpc>
              <a:spcBef>
                <a:spcPct val="35000"/>
              </a:spcBef>
              <a:buClr>
                <a:srgbClr val="800000"/>
              </a:buClr>
              <a:buSzPct val="80000"/>
              <a:buFont typeface="Wingdings" pitchFamily="2" charset="2"/>
              <a:buChar char="u"/>
            </a:pPr>
            <a:r>
              <a:rPr lang="en-US" altLang="en-US" sz="2200" dirty="0">
                <a:solidFill>
                  <a:srgbClr val="000000"/>
                </a:solidFill>
                <a:latin typeface="Liberation Sans" panose="020B0604020202020204" pitchFamily="34" charset="0"/>
              </a:rPr>
              <a:t>Corporate Management</a:t>
            </a:r>
          </a:p>
          <a:p>
            <a:pPr algn="l">
              <a:lnSpc>
                <a:spcPct val="110000"/>
              </a:lnSpc>
              <a:spcBef>
                <a:spcPct val="35000"/>
              </a:spcBef>
              <a:buClr>
                <a:srgbClr val="800000"/>
              </a:buClr>
              <a:buSzPct val="80000"/>
              <a:buFont typeface="Wingdings" pitchFamily="2" charset="2"/>
              <a:buChar char="u"/>
            </a:pPr>
            <a:r>
              <a:rPr lang="en-US" altLang="en-US" sz="2200" dirty="0">
                <a:solidFill>
                  <a:srgbClr val="000000"/>
                </a:solidFill>
                <a:latin typeface="Liberation Sans" panose="020B0604020202020204" pitchFamily="34" charset="0"/>
              </a:rPr>
              <a:t>Government Regulations</a:t>
            </a:r>
          </a:p>
          <a:p>
            <a:pPr algn="l">
              <a:lnSpc>
                <a:spcPct val="110000"/>
              </a:lnSpc>
              <a:spcBef>
                <a:spcPct val="35000"/>
              </a:spcBef>
              <a:buClr>
                <a:srgbClr val="800000"/>
              </a:buClr>
              <a:buSzPct val="80000"/>
              <a:buFont typeface="Wingdings" pitchFamily="2" charset="2"/>
              <a:buChar char="u"/>
            </a:pPr>
            <a:r>
              <a:rPr lang="en-US" altLang="en-US" sz="2200" dirty="0">
                <a:solidFill>
                  <a:srgbClr val="000000"/>
                </a:solidFill>
                <a:latin typeface="Liberation Sans" panose="020B0604020202020204" pitchFamily="34" charset="0"/>
              </a:rPr>
              <a:t>Additional Taxes</a:t>
            </a:r>
          </a:p>
        </p:txBody>
      </p:sp>
      <p:sp>
        <p:nvSpPr>
          <p:cNvPr id="14343" name="Rectangle 6"/>
          <p:cNvSpPr>
            <a:spLocks noChangeArrowheads="1"/>
          </p:cNvSpPr>
          <p:nvPr/>
        </p:nvSpPr>
        <p:spPr bwMode="auto">
          <a:xfrm>
            <a:off x="6019800" y="3706813"/>
            <a:ext cx="2819400" cy="2465387"/>
          </a:xfrm>
          <a:prstGeom prst="rect">
            <a:avLst/>
          </a:prstGeom>
          <a:solidFill>
            <a:srgbClr val="FFFF99"/>
          </a:solidFill>
          <a:ln w="28575" cap="sq">
            <a:solidFill>
              <a:schemeClr val="tx1"/>
            </a:solidFill>
            <a:miter lim="800000"/>
            <a:headEnd type="none" w="sm" len="sm"/>
            <a:tailEnd type="none" w="sm" len="sm"/>
          </a:ln>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lgn="l">
              <a:spcBef>
                <a:spcPct val="50000"/>
              </a:spcBef>
            </a:pPr>
            <a:r>
              <a:rPr lang="en-US" altLang="en-US" sz="2200" dirty="0">
                <a:latin typeface="Liberation Sans" panose="020B0604020202020204" pitchFamily="34" charset="0"/>
              </a:rPr>
              <a:t>Corporations pay income taxes as a separate legal entity and </a:t>
            </a:r>
            <a:r>
              <a:rPr lang="en-US" altLang="en-US" sz="2200" dirty="0">
                <a:solidFill>
                  <a:srgbClr val="800000"/>
                </a:solidFill>
                <a:latin typeface="Liberation Sans" panose="020B0604020202020204" pitchFamily="34" charset="0"/>
              </a:rPr>
              <a:t>in addition</a:t>
            </a:r>
            <a:r>
              <a:rPr lang="en-US" altLang="en-US" sz="2200" dirty="0">
                <a:latin typeface="Liberation Sans" panose="020B0604020202020204" pitchFamily="34" charset="0"/>
              </a:rPr>
              <a:t>, stockholders pay taxes on cash dividends.</a:t>
            </a:r>
          </a:p>
        </p:txBody>
      </p:sp>
      <p:sp>
        <p:nvSpPr>
          <p:cNvPr id="2" name="Slide Number Placeholder 1"/>
          <p:cNvSpPr>
            <a:spLocks noGrp="1"/>
          </p:cNvSpPr>
          <p:nvPr>
            <p:ph type="sldNum" sz="quarter" idx="12"/>
          </p:nvPr>
        </p:nvSpPr>
        <p:spPr/>
        <p:txBody>
          <a:bodyPr/>
          <a:lstStyle/>
          <a:p>
            <a:fld id="{980D5847-D064-449A-9DD5-EB6DB8BB846B}" type="slidenum">
              <a:rPr lang="en-US" smtClean="0"/>
              <a:t>13</a:t>
            </a:fld>
            <a:endParaRPr lang="en-US"/>
          </a:p>
        </p:txBody>
      </p:sp>
    </p:spTree>
    <p:extLst>
      <p:ext uri="{BB962C8B-B14F-4D97-AF65-F5344CB8AC3E}">
        <p14:creationId xmlns:p14="http://schemas.microsoft.com/office/powerpoint/2010/main" val="1348161457"/>
      </p:ext>
    </p:extLst>
  </p:cSld>
  <p:clrMapOvr>
    <a:masterClrMapping/>
  </p:clrMapOvr>
  <p:transition>
    <p:wipe dir="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ext Box 2"/>
          <p:cNvSpPr txBox="1">
            <a:spLocks noChangeArrowheads="1"/>
          </p:cNvSpPr>
          <p:nvPr/>
        </p:nvSpPr>
        <p:spPr bwMode="auto">
          <a:xfrm>
            <a:off x="838200" y="1905000"/>
            <a:ext cx="5105400" cy="181895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28575" cap="sq">
                <a:solidFill>
                  <a:srgbClr val="000000"/>
                </a:solidFill>
                <a:miter lim="800000"/>
                <a:headEnd type="none" w="sm" len="sm"/>
                <a:tailEnd type="none" w="sm" len="sm"/>
              </a14:hiddenLine>
            </a:ext>
          </a:extLst>
        </p:spPr>
        <p:txBody>
          <a:bodyPr wrap="square">
            <a:spAutoFit/>
          </a:bodyPr>
          <a:lstStyle>
            <a:lvl1pPr marL="457200" indent="-457200">
              <a:defRPr sz="2400">
                <a:solidFill>
                  <a:schemeClr val="tx1"/>
                </a:solidFill>
                <a:latin typeface="Times New Roman" pitchFamily="18" charset="0"/>
              </a:defRPr>
            </a:lvl1pPr>
            <a:lvl2pPr marL="857250" indent="-285750">
              <a:defRPr sz="2400">
                <a:solidFill>
                  <a:schemeClr val="tx1"/>
                </a:solidFill>
                <a:latin typeface="Times New Roman" pitchFamily="18" charset="0"/>
              </a:defRPr>
            </a:lvl2pPr>
            <a:lvl3pPr marL="120015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lgn="l">
              <a:lnSpc>
                <a:spcPct val="110000"/>
              </a:lnSpc>
              <a:spcBef>
                <a:spcPct val="35000"/>
              </a:spcBef>
              <a:buClr>
                <a:srgbClr val="800000"/>
              </a:buClr>
              <a:buSzPct val="80000"/>
              <a:buFont typeface="Wingdings" pitchFamily="2" charset="2"/>
              <a:buChar char="u"/>
              <a:defRPr/>
            </a:pPr>
            <a:r>
              <a:rPr lang="en-US" sz="2200" dirty="0">
                <a:solidFill>
                  <a:srgbClr val="000000"/>
                </a:solidFill>
                <a:latin typeface="Liberation Sans" panose="020B0604020202020204" pitchFamily="34" charset="0"/>
              </a:rPr>
              <a:t>File application with the Secretary of State.</a:t>
            </a:r>
          </a:p>
          <a:p>
            <a:pPr algn="l">
              <a:lnSpc>
                <a:spcPct val="110000"/>
              </a:lnSpc>
              <a:spcBef>
                <a:spcPct val="35000"/>
              </a:spcBef>
              <a:buClr>
                <a:srgbClr val="800000"/>
              </a:buClr>
              <a:buSzPct val="80000"/>
              <a:buFont typeface="Wingdings" pitchFamily="2" charset="2"/>
              <a:buChar char="u"/>
              <a:defRPr/>
            </a:pPr>
            <a:r>
              <a:rPr lang="en-US" sz="2200" dirty="0">
                <a:solidFill>
                  <a:srgbClr val="000000"/>
                </a:solidFill>
                <a:latin typeface="Liberation Sans" panose="020B0604020202020204" pitchFamily="34" charset="0"/>
              </a:rPr>
              <a:t>State grants </a:t>
            </a:r>
            <a:r>
              <a:rPr lang="en-US" sz="2200" b="1" dirty="0">
                <a:solidFill>
                  <a:schemeClr val="tx2">
                    <a:lumMod val="75000"/>
                  </a:schemeClr>
                </a:solidFill>
                <a:latin typeface="Liberation Sans" panose="020B0604020202020204" pitchFamily="34" charset="0"/>
              </a:rPr>
              <a:t>charter</a:t>
            </a:r>
            <a:r>
              <a:rPr lang="en-US" sz="2200" dirty="0">
                <a:solidFill>
                  <a:srgbClr val="000000"/>
                </a:solidFill>
                <a:latin typeface="Liberation Sans" panose="020B0604020202020204" pitchFamily="34" charset="0"/>
              </a:rPr>
              <a:t>.</a:t>
            </a:r>
          </a:p>
          <a:p>
            <a:pPr algn="l">
              <a:lnSpc>
                <a:spcPct val="110000"/>
              </a:lnSpc>
              <a:spcBef>
                <a:spcPct val="35000"/>
              </a:spcBef>
              <a:buClr>
                <a:srgbClr val="800000"/>
              </a:buClr>
              <a:buSzPct val="80000"/>
              <a:buFont typeface="Wingdings" pitchFamily="2" charset="2"/>
              <a:buChar char="u"/>
              <a:defRPr/>
            </a:pPr>
            <a:r>
              <a:rPr lang="en-US" sz="2200" dirty="0">
                <a:solidFill>
                  <a:srgbClr val="000000"/>
                </a:solidFill>
                <a:latin typeface="Liberation Sans" panose="020B0604020202020204" pitchFamily="34" charset="0"/>
              </a:rPr>
              <a:t>Corporation develops </a:t>
            </a:r>
            <a:r>
              <a:rPr lang="en-US" sz="2200" b="1" dirty="0">
                <a:solidFill>
                  <a:srgbClr val="000000"/>
                </a:solidFill>
                <a:latin typeface="Liberation Sans" panose="020B0604020202020204" pitchFamily="34" charset="0"/>
              </a:rPr>
              <a:t>by-laws</a:t>
            </a:r>
            <a:r>
              <a:rPr lang="en-US" sz="2200" dirty="0">
                <a:solidFill>
                  <a:srgbClr val="000000"/>
                </a:solidFill>
                <a:latin typeface="Liberation Sans" panose="020B0604020202020204" pitchFamily="34" charset="0"/>
              </a:rPr>
              <a:t>.</a:t>
            </a:r>
          </a:p>
        </p:txBody>
      </p:sp>
      <p:sp>
        <p:nvSpPr>
          <p:cNvPr id="658435" name="Rectangle 3"/>
          <p:cNvSpPr>
            <a:spLocks noChangeArrowheads="1"/>
          </p:cNvSpPr>
          <p:nvPr/>
        </p:nvSpPr>
        <p:spPr bwMode="auto">
          <a:xfrm>
            <a:off x="533400" y="1295400"/>
            <a:ext cx="8229600" cy="457200"/>
          </a:xfrm>
          <a:prstGeom prst="rect">
            <a:avLst/>
          </a:prstGeom>
          <a:noFill/>
          <a:ln w="12700">
            <a:noFill/>
            <a:miter lim="800000"/>
            <a:headEnd/>
            <a:tailEnd/>
          </a:ln>
          <a:effectLst/>
        </p:spPr>
        <p:txBody>
          <a:bodyPr lIns="182562" tIns="46038" rIns="182562" bIns="46038"/>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lgn="l">
              <a:lnSpc>
                <a:spcPct val="105000"/>
              </a:lnSpc>
              <a:spcBef>
                <a:spcPct val="20000"/>
              </a:spcBef>
              <a:buClr>
                <a:schemeClr val="tx1"/>
              </a:buClr>
              <a:buFont typeface="Wingdings" pitchFamily="2" charset="2"/>
              <a:buNone/>
            </a:pPr>
            <a:r>
              <a:rPr lang="en-US" altLang="en-US" sz="2500" b="1" dirty="0">
                <a:latin typeface="Liberation Sans" panose="020B0604020202020204" pitchFamily="34" charset="0"/>
              </a:rPr>
              <a:t>Initial Steps:</a:t>
            </a:r>
            <a:endParaRPr lang="en-US" altLang="en-US" sz="2500" b="1" dirty="0">
              <a:effectLst>
                <a:outerShdw blurRad="38100" dist="38100" dir="2700000" algn="tl">
                  <a:srgbClr val="C0C0C0"/>
                </a:outerShdw>
              </a:effectLst>
              <a:latin typeface="Liberation Sans" panose="020B0604020202020204" pitchFamily="34" charset="0"/>
            </a:endParaRPr>
          </a:p>
        </p:txBody>
      </p:sp>
      <p:sp>
        <p:nvSpPr>
          <p:cNvPr id="19462" name="Rectangle 8"/>
          <p:cNvSpPr>
            <a:spLocks noChangeArrowheads="1"/>
          </p:cNvSpPr>
          <p:nvPr/>
        </p:nvSpPr>
        <p:spPr bwMode="auto">
          <a:xfrm>
            <a:off x="838200" y="3862543"/>
            <a:ext cx="7543800" cy="215725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sq">
                <a:solidFill>
                  <a:srgbClr val="000000"/>
                </a:solidFill>
                <a:miter lim="800000"/>
                <a:headEnd type="none" w="sm" len="sm"/>
                <a:tailEnd type="none" w="sm" len="sm"/>
              </a14:hiddenLine>
            </a:ext>
          </a:extLst>
        </p:spPr>
        <p:txBody>
          <a:bodyPr>
            <a:spAutoFit/>
          </a:bodyPr>
          <a:lstStyle/>
          <a:p>
            <a:pPr algn="l">
              <a:lnSpc>
                <a:spcPct val="120000"/>
              </a:lnSpc>
              <a:spcBef>
                <a:spcPct val="50000"/>
              </a:spcBef>
              <a:defRPr/>
            </a:pPr>
            <a:r>
              <a:rPr lang="en-US" sz="2100" dirty="0">
                <a:latin typeface="Liberation Sans" panose="020B0604020202020204" pitchFamily="34" charset="0"/>
              </a:rPr>
              <a:t>Companies generally incorporate in a state whose laws are favorable to the corporate form of business (Delaware, New Jersey).</a:t>
            </a:r>
          </a:p>
          <a:p>
            <a:pPr algn="l">
              <a:lnSpc>
                <a:spcPct val="120000"/>
              </a:lnSpc>
              <a:spcBef>
                <a:spcPct val="50000"/>
              </a:spcBef>
              <a:defRPr/>
            </a:pPr>
            <a:r>
              <a:rPr lang="en-US" sz="2100" dirty="0">
                <a:latin typeface="Liberation Sans" panose="020B0604020202020204" pitchFamily="34" charset="0"/>
              </a:rPr>
              <a:t>Corporations engaged in interstate commerce must obtain a </a:t>
            </a:r>
            <a:r>
              <a:rPr lang="en-US" sz="2100" b="1" dirty="0">
                <a:latin typeface="Liberation Sans" panose="020B0604020202020204" pitchFamily="34" charset="0"/>
              </a:rPr>
              <a:t>license</a:t>
            </a:r>
            <a:r>
              <a:rPr lang="en-US" sz="2100" dirty="0">
                <a:latin typeface="Liberation Sans" panose="020B0604020202020204" pitchFamily="34" charset="0"/>
              </a:rPr>
              <a:t> from each state in which they do business.</a:t>
            </a:r>
          </a:p>
        </p:txBody>
      </p:sp>
      <p:sp>
        <p:nvSpPr>
          <p:cNvPr id="9" name="Rectangle 7"/>
          <p:cNvSpPr>
            <a:spLocks noChangeArrowheads="1"/>
          </p:cNvSpPr>
          <p:nvPr/>
        </p:nvSpPr>
        <p:spPr bwMode="auto">
          <a:xfrm>
            <a:off x="609600" y="304800"/>
            <a:ext cx="7620000" cy="560388"/>
          </a:xfrm>
          <a:prstGeom prst="rect">
            <a:avLst/>
          </a:prstGeom>
          <a:noFill/>
          <a:ln>
            <a:noFill/>
          </a:ln>
          <a:effectLst/>
          <a:extLst>
            <a:ext uri="{909E8E84-426E-40dd-AFC4-6F175D3DCCD1}">
              <a14:hiddenFill xmlns="" xmlns:a14="http://schemas.microsoft.com/office/drawing/2010/main">
                <a:solidFill>
                  <a:srgbClr val="990000"/>
                </a:solidFill>
              </a14:hiddenFill>
            </a:ext>
            <a:ext uri="{91240B29-F687-4f45-9708-019B960494DF}">
              <a14:hiddenLine xmlns="" xmlns:a14="http://schemas.microsoft.com/office/drawing/2010/main" w="12700" algn="ctr">
                <a:solidFill>
                  <a:schemeClr val="tx1"/>
                </a:solidFill>
                <a:miter lim="800000"/>
                <a:headEnd/>
                <a:tailEnd/>
              </a14:hiddenLine>
            </a:ext>
            <a:ext uri="{AF507438-7753-43e0-B8FC-AC1667EBCBE1}">
              <a14:hiddenEffects xmlns="" xmlns:a14="http://schemas.microsoft.com/office/drawing/2010/main">
                <a:effectLst>
                  <a:outerShdw dist="107763" dir="2700000" algn="ctr" rotWithShape="0">
                    <a:schemeClr val="bg2"/>
                  </a:outerShdw>
                </a:effectLst>
              </a14:hiddenEffects>
            </a:ext>
          </a:extLst>
        </p:spPr>
        <p:txBody>
          <a:bodyPr lIns="90488" tIns="44450" rIns="90488" bIns="44450"/>
          <a:lstStyle/>
          <a:p>
            <a:pPr algn="l">
              <a:defRPr/>
            </a:pPr>
            <a:r>
              <a:rPr lang="en-US" sz="3200" b="1" dirty="0">
                <a:solidFill>
                  <a:schemeClr val="tx2">
                    <a:lumMod val="75000"/>
                  </a:schemeClr>
                </a:solidFill>
                <a:latin typeface="Liberation Sans" panose="020B0604020202020204" pitchFamily="34" charset="0"/>
              </a:rPr>
              <a:t>Forming a Corporation</a:t>
            </a:r>
          </a:p>
        </p:txBody>
      </p:sp>
      <p:sp>
        <p:nvSpPr>
          <p:cNvPr id="10" name="Line 15"/>
          <p:cNvSpPr>
            <a:spLocks noChangeShapeType="1"/>
          </p:cNvSpPr>
          <p:nvPr/>
        </p:nvSpPr>
        <p:spPr bwMode="auto">
          <a:xfrm>
            <a:off x="304800" y="990600"/>
            <a:ext cx="8534400" cy="0"/>
          </a:xfrm>
          <a:prstGeom prst="line">
            <a:avLst/>
          </a:prstGeom>
          <a:noFill/>
          <a:ln w="57150" cap="sq">
            <a:solidFill>
              <a:schemeClr val="tx1"/>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latin typeface="Liberation Sans" panose="020B0604020202020204" pitchFamily="34" charset="0"/>
            </a:endParaRPr>
          </a:p>
        </p:txBody>
      </p:sp>
      <p:sp>
        <p:nvSpPr>
          <p:cNvPr id="2" name="Rectangle 1"/>
          <p:cNvSpPr/>
          <p:nvPr/>
        </p:nvSpPr>
        <p:spPr>
          <a:xfrm>
            <a:off x="6238875" y="2362200"/>
            <a:ext cx="2524125" cy="1077912"/>
          </a:xfrm>
          <a:prstGeom prst="rect">
            <a:avLst/>
          </a:prstGeom>
          <a:solidFill>
            <a:schemeClr val="accent3"/>
          </a:solidFill>
          <a:ln>
            <a:solidFill>
              <a:schemeClr val="tx1"/>
            </a:solidFill>
          </a:ln>
          <a:effectLst>
            <a:outerShdw blurRad="50800" dist="38100" dir="2700000" algn="tl" rotWithShape="0">
              <a:prstClr val="black">
                <a:alpha val="40000"/>
              </a:prstClr>
            </a:outerShdw>
          </a:effectLst>
        </p:spPr>
        <p:txBody>
          <a:bodyPr>
            <a:spAutoFit/>
          </a:bodyPr>
          <a:lstStyle/>
          <a:p>
            <a:pPr algn="l">
              <a:defRPr/>
            </a:pPr>
            <a:r>
              <a:rPr lang="en-US" sz="1600" b="1" dirty="0">
                <a:solidFill>
                  <a:srgbClr val="441D61"/>
                </a:solidFill>
                <a:latin typeface="Liberation Sans" panose="020B0604020202020204" pitchFamily="34" charset="0"/>
              </a:rPr>
              <a:t>Alternative Terminology</a:t>
            </a:r>
          </a:p>
          <a:p>
            <a:pPr algn="l">
              <a:defRPr/>
            </a:pPr>
            <a:r>
              <a:rPr lang="en-US" sz="1600" dirty="0">
                <a:latin typeface="Liberation Sans" panose="020B0604020202020204" pitchFamily="34" charset="0"/>
              </a:rPr>
              <a:t>The charter is often</a:t>
            </a:r>
          </a:p>
          <a:p>
            <a:pPr algn="l">
              <a:defRPr/>
            </a:pPr>
            <a:r>
              <a:rPr lang="en-US" sz="1600" dirty="0">
                <a:latin typeface="Liberation Sans" panose="020B0604020202020204" pitchFamily="34" charset="0"/>
              </a:rPr>
              <a:t>referred to as the </a:t>
            </a:r>
            <a:r>
              <a:rPr lang="en-US" sz="1600" b="1" dirty="0">
                <a:latin typeface="Liberation Sans" panose="020B0604020202020204" pitchFamily="34" charset="0"/>
              </a:rPr>
              <a:t>articles</a:t>
            </a:r>
          </a:p>
          <a:p>
            <a:pPr algn="l">
              <a:defRPr/>
            </a:pPr>
            <a:r>
              <a:rPr lang="en-US" sz="1600" b="1" dirty="0">
                <a:latin typeface="Liberation Sans" panose="020B0604020202020204" pitchFamily="34" charset="0"/>
              </a:rPr>
              <a:t>of incorporation.</a:t>
            </a:r>
          </a:p>
        </p:txBody>
      </p:sp>
      <p:sp>
        <p:nvSpPr>
          <p:cNvPr id="3" name="Slide Number Placeholder 2"/>
          <p:cNvSpPr>
            <a:spLocks noGrp="1"/>
          </p:cNvSpPr>
          <p:nvPr>
            <p:ph type="sldNum" sz="quarter" idx="12"/>
          </p:nvPr>
        </p:nvSpPr>
        <p:spPr/>
        <p:txBody>
          <a:bodyPr/>
          <a:lstStyle/>
          <a:p>
            <a:fld id="{980D5847-D064-449A-9DD5-EB6DB8BB846B}" type="slidenum">
              <a:rPr lang="en-US" smtClean="0"/>
              <a:t>14</a:t>
            </a:fld>
            <a:endParaRPr lang="en-US"/>
          </a:p>
        </p:txBody>
      </p:sp>
    </p:spTree>
    <p:extLst>
      <p:ext uri="{BB962C8B-B14F-4D97-AF65-F5344CB8AC3E}">
        <p14:creationId xmlns:p14="http://schemas.microsoft.com/office/powerpoint/2010/main" val="1082793445"/>
      </p:ext>
    </p:extLst>
  </p:cSld>
  <p:clrMapOvr>
    <a:masterClrMapping/>
  </p:clrMapOvr>
  <p:transition>
    <p:wipe dir="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ext Box 2"/>
          <p:cNvSpPr txBox="1">
            <a:spLocks noChangeArrowheads="1"/>
          </p:cNvSpPr>
          <p:nvPr/>
        </p:nvSpPr>
        <p:spPr bwMode="auto">
          <a:xfrm>
            <a:off x="304800" y="1219200"/>
            <a:ext cx="6213902" cy="93871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28575" cap="sq">
                <a:solidFill>
                  <a:srgbClr val="000000"/>
                </a:solidFill>
                <a:miter lim="800000"/>
                <a:headEnd type="none" w="sm" len="sm"/>
                <a:tailEnd type="none" w="sm" len="sm"/>
              </a14:hiddenLine>
            </a:ext>
          </a:extLst>
        </p:spPr>
        <p:txBody>
          <a:bodyPr wrap="square">
            <a:spAutoFit/>
          </a:bodyPr>
          <a:lstStyle>
            <a:lvl1pPr marL="457200" indent="-457200">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lgn="l">
              <a:lnSpc>
                <a:spcPct val="125000"/>
              </a:lnSpc>
              <a:spcBef>
                <a:spcPct val="35000"/>
              </a:spcBef>
            </a:pPr>
            <a:r>
              <a:rPr lang="en-US" altLang="en-US" sz="2200" dirty="0">
                <a:latin typeface="Liberation Sans" panose="020B0604020202020204" pitchFamily="34" charset="0"/>
              </a:rPr>
              <a:t>1.</a:t>
            </a:r>
            <a:r>
              <a:rPr lang="en-US" altLang="en-US" sz="2200" b="1" dirty="0">
                <a:latin typeface="Liberation Sans" panose="020B0604020202020204" pitchFamily="34" charset="0"/>
              </a:rPr>
              <a:t>	Vote</a:t>
            </a:r>
            <a:r>
              <a:rPr lang="en-US" altLang="en-US" sz="2200" dirty="0">
                <a:latin typeface="Liberation Sans" panose="020B0604020202020204" pitchFamily="34" charset="0"/>
              </a:rPr>
              <a:t> in election of board of directors and on actions that require stockholder approval.</a:t>
            </a:r>
          </a:p>
        </p:txBody>
      </p:sp>
      <p:sp>
        <p:nvSpPr>
          <p:cNvPr id="18436" name="Text Box 9"/>
          <p:cNvSpPr txBox="1">
            <a:spLocks noChangeArrowheads="1"/>
          </p:cNvSpPr>
          <p:nvPr/>
        </p:nvSpPr>
        <p:spPr bwMode="auto">
          <a:xfrm>
            <a:off x="302720" y="2157919"/>
            <a:ext cx="4953000" cy="9302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28575" cap="sq">
                <a:solidFill>
                  <a:srgbClr val="000000"/>
                </a:solidFill>
                <a:miter lim="800000"/>
                <a:headEnd type="none" w="sm" len="sm"/>
                <a:tailEnd type="none" w="sm" len="sm"/>
              </a14:hiddenLine>
            </a:ext>
          </a:extLst>
        </p:spPr>
        <p:txBody>
          <a:bodyPr>
            <a:spAutoFit/>
          </a:bodyPr>
          <a:lstStyle>
            <a:lvl1pPr marL="457200" indent="-457200">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lgn="l">
              <a:lnSpc>
                <a:spcPct val="125000"/>
              </a:lnSpc>
              <a:spcBef>
                <a:spcPct val="35000"/>
              </a:spcBef>
            </a:pPr>
            <a:r>
              <a:rPr lang="en-US" altLang="en-US" sz="2200" dirty="0">
                <a:latin typeface="Liberation Sans" panose="020B0604020202020204" pitchFamily="34" charset="0"/>
              </a:rPr>
              <a:t>2.	</a:t>
            </a:r>
            <a:r>
              <a:rPr lang="en-US" altLang="en-US" sz="2200" b="1" dirty="0">
                <a:latin typeface="Liberation Sans" panose="020B0604020202020204" pitchFamily="34" charset="0"/>
              </a:rPr>
              <a:t>Share</a:t>
            </a:r>
            <a:r>
              <a:rPr lang="en-US" altLang="en-US" sz="2200" dirty="0">
                <a:latin typeface="Liberation Sans" panose="020B0604020202020204" pitchFamily="34" charset="0"/>
              </a:rPr>
              <a:t> the corporate </a:t>
            </a:r>
            <a:r>
              <a:rPr lang="en-US" altLang="en-US" sz="2200" b="1" dirty="0">
                <a:latin typeface="Liberation Sans" panose="020B0604020202020204" pitchFamily="34" charset="0"/>
              </a:rPr>
              <a:t>earnings</a:t>
            </a:r>
            <a:r>
              <a:rPr lang="en-US" altLang="en-US" sz="2200" dirty="0">
                <a:latin typeface="Liberation Sans" panose="020B0604020202020204" pitchFamily="34" charset="0"/>
              </a:rPr>
              <a:t> through receipt of dividends.</a:t>
            </a:r>
          </a:p>
        </p:txBody>
      </p:sp>
      <p:pic>
        <p:nvPicPr>
          <p:cNvPr id="18437" name="Picture 14"/>
          <p:cNvPicPr>
            <a:picLocks noChangeAspect="1" noChangeArrowheads="1"/>
          </p:cNvPicPr>
          <p:nvPr/>
        </p:nvPicPr>
        <p:blipFill>
          <a:blip r:embed="rId3" cstate="print">
            <a:extLst>
              <a:ext uri="{BEBA8EAE-BF5A-486C-A8C5-ECC9F3942E4B}">
                <a14:imgProps xmlns:a14="http://schemas.microsoft.com/office/drawing/2010/main">
                  <a14:imgLayer r:embed="rId4">
                    <a14:imgEffect>
                      <a14:sharpenSoften amount="35000"/>
                    </a14:imgEffect>
                  </a14:imgLayer>
                </a14:imgProps>
              </a:ext>
              <a:ext uri="{28A0092B-C50C-407E-A947-70E740481C1C}">
                <a14:useLocalDpi xmlns:a14="http://schemas.microsoft.com/office/drawing/2010/main" val="0"/>
              </a:ext>
            </a:extLst>
          </a:blip>
          <a:srcRect/>
          <a:stretch>
            <a:fillRect/>
          </a:stretch>
        </p:blipFill>
        <p:spPr bwMode="auto">
          <a:xfrm>
            <a:off x="6806836" y="1058068"/>
            <a:ext cx="1729644" cy="110988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cap="sq">
                <a:solidFill>
                  <a:schemeClr val="tx1"/>
                </a:solidFill>
                <a:miter lim="800000"/>
                <a:headEnd type="none" w="sm" len="sm"/>
                <a:tailEnd type="none" w="sm" len="sm"/>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8438" name="Picture 15"/>
          <p:cNvPicPr>
            <a:picLocks noChangeAspect="1" noChangeArrowheads="1"/>
          </p:cNvPicPr>
          <p:nvPr/>
        </p:nvPicPr>
        <p:blipFill>
          <a:blip r:embed="rId5" cstate="print">
            <a:extLst>
              <a:ext uri="{BEBA8EAE-BF5A-486C-A8C5-ECC9F3942E4B}">
                <a14:imgProps xmlns:a14="http://schemas.microsoft.com/office/drawing/2010/main">
                  <a14:imgLayer r:embed="rId6">
                    <a14:imgEffect>
                      <a14:sharpenSoften amount="35000"/>
                    </a14:imgEffect>
                  </a14:imgLayer>
                </a14:imgProps>
              </a:ext>
              <a:ext uri="{28A0092B-C50C-407E-A947-70E740481C1C}">
                <a14:useLocalDpi xmlns:a14="http://schemas.microsoft.com/office/drawing/2010/main" val="0"/>
              </a:ext>
            </a:extLst>
          </a:blip>
          <a:srcRect/>
          <a:stretch>
            <a:fillRect/>
          </a:stretch>
        </p:blipFill>
        <p:spPr bwMode="auto">
          <a:xfrm>
            <a:off x="6837543" y="2167949"/>
            <a:ext cx="1710898" cy="95049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cap="sq">
                <a:solidFill>
                  <a:schemeClr val="tx1"/>
                </a:solidFill>
                <a:miter lim="800000"/>
                <a:headEnd type="none" w="sm" len="sm"/>
                <a:tailEnd type="none" w="sm" len="sm"/>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11" name="Rectangle 7"/>
          <p:cNvSpPr>
            <a:spLocks noChangeArrowheads="1"/>
          </p:cNvSpPr>
          <p:nvPr/>
        </p:nvSpPr>
        <p:spPr bwMode="auto">
          <a:xfrm>
            <a:off x="609600" y="304800"/>
            <a:ext cx="7620000" cy="560388"/>
          </a:xfrm>
          <a:prstGeom prst="rect">
            <a:avLst/>
          </a:prstGeom>
          <a:noFill/>
          <a:ln>
            <a:noFill/>
          </a:ln>
          <a:effectLst/>
          <a:extLst>
            <a:ext uri="{909E8E84-426E-40dd-AFC4-6F175D3DCCD1}">
              <a14:hiddenFill xmlns="" xmlns:a14="http://schemas.microsoft.com/office/drawing/2010/main">
                <a:solidFill>
                  <a:srgbClr val="990000"/>
                </a:solidFill>
              </a14:hiddenFill>
            </a:ext>
            <a:ext uri="{91240B29-F687-4f45-9708-019B960494DF}">
              <a14:hiddenLine xmlns="" xmlns:a14="http://schemas.microsoft.com/office/drawing/2010/main" w="12700" algn="ctr">
                <a:solidFill>
                  <a:schemeClr val="tx1"/>
                </a:solidFill>
                <a:miter lim="800000"/>
                <a:headEnd/>
                <a:tailEnd/>
              </a14:hiddenLine>
            </a:ext>
            <a:ext uri="{AF507438-7753-43e0-B8FC-AC1667EBCBE1}">
              <a14:hiddenEffects xmlns="" xmlns:a14="http://schemas.microsoft.com/office/drawing/2010/main">
                <a:effectLst>
                  <a:outerShdw dist="107763" dir="2700000" algn="ctr" rotWithShape="0">
                    <a:schemeClr val="bg2"/>
                  </a:outerShdw>
                </a:effectLst>
              </a14:hiddenEffects>
            </a:ext>
          </a:extLst>
        </p:spPr>
        <p:txBody>
          <a:bodyPr lIns="90488" tIns="44450" rIns="90488" bIns="44450"/>
          <a:lstStyle/>
          <a:p>
            <a:pPr algn="l">
              <a:defRPr/>
            </a:pPr>
            <a:r>
              <a:rPr lang="en-US" sz="3200" b="1" dirty="0">
                <a:solidFill>
                  <a:schemeClr val="tx2">
                    <a:lumMod val="75000"/>
                  </a:schemeClr>
                </a:solidFill>
                <a:latin typeface="Liberation Sans" panose="020B0604020202020204" pitchFamily="34" charset="0"/>
              </a:rPr>
              <a:t>Stockholder Rights</a:t>
            </a:r>
          </a:p>
        </p:txBody>
      </p:sp>
      <p:sp>
        <p:nvSpPr>
          <p:cNvPr id="12" name="Line 15"/>
          <p:cNvSpPr>
            <a:spLocks noChangeShapeType="1"/>
          </p:cNvSpPr>
          <p:nvPr/>
        </p:nvSpPr>
        <p:spPr bwMode="auto">
          <a:xfrm>
            <a:off x="304800" y="990600"/>
            <a:ext cx="8534400" cy="0"/>
          </a:xfrm>
          <a:prstGeom prst="line">
            <a:avLst/>
          </a:prstGeom>
          <a:noFill/>
          <a:ln w="57150" cap="sq">
            <a:solidFill>
              <a:schemeClr val="tx1"/>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latin typeface="Liberation Sans" panose="020B0604020202020204" pitchFamily="34" charset="0"/>
            </a:endParaRPr>
          </a:p>
        </p:txBody>
      </p:sp>
      <p:sp>
        <p:nvSpPr>
          <p:cNvPr id="3" name="Slide Number Placeholder 2"/>
          <p:cNvSpPr>
            <a:spLocks noGrp="1"/>
          </p:cNvSpPr>
          <p:nvPr>
            <p:ph type="sldNum" sz="quarter" idx="12"/>
          </p:nvPr>
        </p:nvSpPr>
        <p:spPr/>
        <p:txBody>
          <a:bodyPr/>
          <a:lstStyle/>
          <a:p>
            <a:fld id="{980D5847-D064-449A-9DD5-EB6DB8BB846B}" type="slidenum">
              <a:rPr lang="en-US" smtClean="0"/>
              <a:t>15</a:t>
            </a:fld>
            <a:endParaRPr lang="en-US"/>
          </a:p>
        </p:txBody>
      </p:sp>
      <p:sp>
        <p:nvSpPr>
          <p:cNvPr id="10" name="Text Box 2"/>
          <p:cNvSpPr txBox="1">
            <a:spLocks noChangeArrowheads="1"/>
          </p:cNvSpPr>
          <p:nvPr/>
        </p:nvSpPr>
        <p:spPr bwMode="auto">
          <a:xfrm>
            <a:off x="302718" y="3118448"/>
            <a:ext cx="8233759" cy="93871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28575" cap="sq">
                <a:solidFill>
                  <a:srgbClr val="000000"/>
                </a:solidFill>
                <a:miter lim="800000"/>
                <a:headEnd type="none" w="sm" len="sm"/>
                <a:tailEnd type="none" w="sm" len="sm"/>
              </a14:hiddenLine>
            </a:ext>
          </a:extLst>
        </p:spPr>
        <p:txBody>
          <a:bodyPr wrap="square">
            <a:spAutoFit/>
          </a:bodyPr>
          <a:lstStyle>
            <a:lvl1pPr marL="457200" indent="-457200">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lgn="l">
              <a:lnSpc>
                <a:spcPct val="125000"/>
              </a:lnSpc>
              <a:spcBef>
                <a:spcPct val="35000"/>
              </a:spcBef>
            </a:pPr>
            <a:r>
              <a:rPr lang="en-US" altLang="en-US" sz="2200" dirty="0">
                <a:solidFill>
                  <a:srgbClr val="000000"/>
                </a:solidFill>
                <a:latin typeface="Liberation Sans" panose="020B0604020202020204" pitchFamily="34" charset="0"/>
              </a:rPr>
              <a:t>3.	Keep the same percentage ownership when new shares of stock are issued (preemptive right).</a:t>
            </a:r>
          </a:p>
        </p:txBody>
      </p:sp>
      <p:sp>
        <p:nvSpPr>
          <p:cNvPr id="13" name="Text Box 2"/>
          <p:cNvSpPr txBox="1">
            <a:spLocks noChangeArrowheads="1"/>
          </p:cNvSpPr>
          <p:nvPr/>
        </p:nvSpPr>
        <p:spPr bwMode="auto">
          <a:xfrm>
            <a:off x="302717" y="4057167"/>
            <a:ext cx="8233759" cy="93871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28575" cap="sq">
                <a:solidFill>
                  <a:srgbClr val="000000"/>
                </a:solidFill>
                <a:miter lim="800000"/>
                <a:headEnd type="none" w="sm" len="sm"/>
                <a:tailEnd type="none" w="sm" len="sm"/>
              </a14:hiddenLine>
            </a:ext>
          </a:extLst>
        </p:spPr>
        <p:txBody>
          <a:bodyPr wrap="square">
            <a:spAutoFit/>
          </a:bodyPr>
          <a:lstStyle>
            <a:lvl1pPr marL="457200" indent="-457200">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lgn="l">
              <a:lnSpc>
                <a:spcPct val="125000"/>
              </a:lnSpc>
              <a:spcBef>
                <a:spcPct val="35000"/>
              </a:spcBef>
            </a:pPr>
            <a:r>
              <a:rPr lang="en-US" altLang="en-US" sz="2200" dirty="0">
                <a:latin typeface="Liberation Sans" panose="020B0604020202020204" pitchFamily="34" charset="0"/>
              </a:rPr>
              <a:t>4.	Share in assets upon liquidation in proportion to their holdings. This is called a </a:t>
            </a:r>
            <a:r>
              <a:rPr lang="en-US" altLang="en-US" sz="2200" b="1" dirty="0">
                <a:latin typeface="Liberation Sans" panose="020B0604020202020204" pitchFamily="34" charset="0"/>
              </a:rPr>
              <a:t>residual claim</a:t>
            </a:r>
            <a:r>
              <a:rPr lang="en-US" altLang="en-US" sz="2200" dirty="0">
                <a:latin typeface="Liberation Sans" panose="020B0604020202020204" pitchFamily="34" charset="0"/>
              </a:rPr>
              <a:t>.</a:t>
            </a:r>
          </a:p>
        </p:txBody>
      </p:sp>
      <p:pic>
        <p:nvPicPr>
          <p:cNvPr id="1026"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05000" y="4995886"/>
            <a:ext cx="4498975" cy="13652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869124"/>
      </p:ext>
    </p:extLst>
  </p:cSld>
  <p:clrMapOvr>
    <a:masterClrMapping/>
  </p:clrMapOvr>
  <p:transition>
    <p:wipe dir="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ext Box 2"/>
          <p:cNvSpPr txBox="1">
            <a:spLocks noChangeArrowheads="1"/>
          </p:cNvSpPr>
          <p:nvPr/>
        </p:nvSpPr>
        <p:spPr bwMode="auto">
          <a:xfrm>
            <a:off x="609600" y="1295400"/>
            <a:ext cx="7696200" cy="320857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28575" cap="sq">
                <a:solidFill>
                  <a:srgbClr val="000000"/>
                </a:solidFill>
                <a:miter lim="800000"/>
                <a:headEnd type="none" w="sm" len="sm"/>
                <a:tailEnd type="none" w="sm" len="sm"/>
              </a14:hiddenLine>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lgn="l">
              <a:lnSpc>
                <a:spcPct val="125000"/>
              </a:lnSpc>
              <a:spcBef>
                <a:spcPts val="1200"/>
              </a:spcBef>
            </a:pPr>
            <a:r>
              <a:rPr lang="en-US" altLang="en-US" sz="2300" dirty="0">
                <a:latin typeface="Liberation Sans" panose="020B0604020202020204" pitchFamily="34" charset="0"/>
              </a:rPr>
              <a:t>When a corporation decides to issue stock, it must resolve a number of basic questions: </a:t>
            </a:r>
          </a:p>
          <a:p>
            <a:pPr marL="682625" indent="-463550" algn="l">
              <a:lnSpc>
                <a:spcPct val="125000"/>
              </a:lnSpc>
              <a:spcBef>
                <a:spcPts val="1200"/>
              </a:spcBef>
              <a:buFont typeface="Comic Sans MS" pitchFamily="66" charset="0"/>
              <a:buAutoNum type="arabicPeriod"/>
            </a:pPr>
            <a:r>
              <a:rPr lang="en-US" altLang="en-US" sz="2300" dirty="0">
                <a:latin typeface="Liberation Sans" panose="020B0604020202020204" pitchFamily="34" charset="0"/>
              </a:rPr>
              <a:t>How many shares should it authorize for sale? </a:t>
            </a:r>
          </a:p>
          <a:p>
            <a:pPr marL="682625" indent="-463550" algn="l">
              <a:lnSpc>
                <a:spcPct val="125000"/>
              </a:lnSpc>
              <a:spcBef>
                <a:spcPts val="1200"/>
              </a:spcBef>
              <a:buFont typeface="Comic Sans MS" pitchFamily="66" charset="0"/>
              <a:buAutoNum type="arabicPeriod"/>
            </a:pPr>
            <a:r>
              <a:rPr lang="en-US" altLang="en-US" sz="2300" dirty="0">
                <a:latin typeface="Liberation Sans" panose="020B0604020202020204" pitchFamily="34" charset="0"/>
              </a:rPr>
              <a:t>How should it issue the stock? </a:t>
            </a:r>
          </a:p>
          <a:p>
            <a:pPr marL="682625" indent="-463550" algn="l">
              <a:lnSpc>
                <a:spcPct val="125000"/>
              </a:lnSpc>
              <a:spcBef>
                <a:spcPts val="1200"/>
              </a:spcBef>
              <a:buFont typeface="Comic Sans MS" pitchFamily="66" charset="0"/>
              <a:buAutoNum type="arabicPeriod"/>
            </a:pPr>
            <a:r>
              <a:rPr lang="en-US" altLang="en-US" sz="2300" dirty="0">
                <a:latin typeface="Liberation Sans" panose="020B0604020202020204" pitchFamily="34" charset="0"/>
              </a:rPr>
              <a:t>What value should the corporation assign to the stock? </a:t>
            </a:r>
          </a:p>
        </p:txBody>
      </p:sp>
      <p:sp>
        <p:nvSpPr>
          <p:cNvPr id="9" name="Rectangle 7"/>
          <p:cNvSpPr>
            <a:spLocks noChangeArrowheads="1"/>
          </p:cNvSpPr>
          <p:nvPr/>
        </p:nvSpPr>
        <p:spPr bwMode="auto">
          <a:xfrm>
            <a:off x="609600" y="304800"/>
            <a:ext cx="7620000" cy="560388"/>
          </a:xfrm>
          <a:prstGeom prst="rect">
            <a:avLst/>
          </a:prstGeom>
          <a:noFill/>
          <a:ln>
            <a:noFill/>
          </a:ln>
          <a:effectLst/>
          <a:extLst>
            <a:ext uri="{909E8E84-426E-40dd-AFC4-6F175D3DCCD1}">
              <a14:hiddenFill xmlns="" xmlns:a14="http://schemas.microsoft.com/office/drawing/2010/main">
                <a:solidFill>
                  <a:srgbClr val="990000"/>
                </a:solidFill>
              </a14:hiddenFill>
            </a:ext>
            <a:ext uri="{91240B29-F687-4f45-9708-019B960494DF}">
              <a14:hiddenLine xmlns="" xmlns:a14="http://schemas.microsoft.com/office/drawing/2010/main" w="12700" algn="ctr">
                <a:solidFill>
                  <a:schemeClr val="tx1"/>
                </a:solidFill>
                <a:miter lim="800000"/>
                <a:headEnd/>
                <a:tailEnd/>
              </a14:hiddenLine>
            </a:ext>
            <a:ext uri="{AF507438-7753-43e0-B8FC-AC1667EBCBE1}">
              <a14:hiddenEffects xmlns="" xmlns:a14="http://schemas.microsoft.com/office/drawing/2010/main">
                <a:effectLst>
                  <a:outerShdw dist="107763" dir="2700000" algn="ctr" rotWithShape="0">
                    <a:schemeClr val="bg2"/>
                  </a:outerShdw>
                </a:effectLst>
              </a14:hiddenEffects>
            </a:ext>
          </a:extLst>
        </p:spPr>
        <p:txBody>
          <a:bodyPr lIns="90488" tIns="44450" rIns="90488" bIns="44450"/>
          <a:lstStyle/>
          <a:p>
            <a:pPr algn="l">
              <a:buSzPct val="80000"/>
              <a:defRPr/>
            </a:pPr>
            <a:r>
              <a:rPr lang="en-US" altLang="en-US" sz="3200" b="1" dirty="0">
                <a:solidFill>
                  <a:schemeClr val="tx2">
                    <a:lumMod val="75000"/>
                  </a:schemeClr>
                </a:solidFill>
                <a:latin typeface="Liberation Sans" panose="020B0604020202020204" pitchFamily="34" charset="0"/>
              </a:rPr>
              <a:t>Stock Issue Considerations</a:t>
            </a:r>
          </a:p>
        </p:txBody>
      </p:sp>
      <p:sp>
        <p:nvSpPr>
          <p:cNvPr id="10" name="Line 15"/>
          <p:cNvSpPr>
            <a:spLocks noChangeShapeType="1"/>
          </p:cNvSpPr>
          <p:nvPr/>
        </p:nvSpPr>
        <p:spPr bwMode="auto">
          <a:xfrm>
            <a:off x="304800" y="990600"/>
            <a:ext cx="8534400" cy="0"/>
          </a:xfrm>
          <a:prstGeom prst="line">
            <a:avLst/>
          </a:prstGeom>
          <a:noFill/>
          <a:ln w="57150" cap="sq">
            <a:solidFill>
              <a:schemeClr val="tx1"/>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latin typeface="Liberation Sans" panose="020B0604020202020204" pitchFamily="34" charset="0"/>
            </a:endParaRPr>
          </a:p>
        </p:txBody>
      </p:sp>
      <p:sp>
        <p:nvSpPr>
          <p:cNvPr id="2" name="Slide Number Placeholder 1"/>
          <p:cNvSpPr>
            <a:spLocks noGrp="1"/>
          </p:cNvSpPr>
          <p:nvPr>
            <p:ph type="sldNum" sz="quarter" idx="12"/>
          </p:nvPr>
        </p:nvSpPr>
        <p:spPr/>
        <p:txBody>
          <a:bodyPr/>
          <a:lstStyle/>
          <a:p>
            <a:fld id="{980D5847-D064-449A-9DD5-EB6DB8BB846B}" type="slidenum">
              <a:rPr lang="en-US" smtClean="0"/>
              <a:t>16</a:t>
            </a:fld>
            <a:endParaRPr lang="en-US"/>
          </a:p>
        </p:txBody>
      </p:sp>
    </p:spTree>
    <p:extLst>
      <p:ext uri="{BB962C8B-B14F-4D97-AF65-F5344CB8AC3E}">
        <p14:creationId xmlns:p14="http://schemas.microsoft.com/office/powerpoint/2010/main" val="3396103703"/>
      </p:ext>
    </p:extLst>
  </p:cSld>
  <p:clrMapOvr>
    <a:masterClrMapping/>
  </p:clrMapOvr>
  <p:transition>
    <p:wipe dir="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ext Box 8"/>
          <p:cNvSpPr txBox="1">
            <a:spLocks noChangeArrowheads="1"/>
          </p:cNvSpPr>
          <p:nvPr/>
        </p:nvSpPr>
        <p:spPr bwMode="auto">
          <a:xfrm>
            <a:off x="609600" y="1905000"/>
            <a:ext cx="7962900" cy="25161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28575" cap="sq">
                <a:solidFill>
                  <a:srgbClr val="000000"/>
                </a:solidFill>
                <a:miter lim="800000"/>
                <a:headEnd type="none" w="sm" len="sm"/>
                <a:tailEnd type="none" w="sm" len="sm"/>
              </a14:hiddenLine>
            </a:ext>
          </a:extLst>
        </p:spPr>
        <p:txBody>
          <a:bodyPr>
            <a:spAutoFit/>
          </a:bodyPr>
          <a:lstStyle>
            <a:lvl1pPr marL="688975" indent="-457200">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lgn="l">
              <a:lnSpc>
                <a:spcPct val="125000"/>
              </a:lnSpc>
              <a:spcBef>
                <a:spcPts val="1200"/>
              </a:spcBef>
              <a:buClr>
                <a:srgbClr val="800000"/>
              </a:buClr>
              <a:buSzPct val="80000"/>
              <a:buFont typeface="Wingdings" pitchFamily="2" charset="2"/>
              <a:buChar char="u"/>
            </a:pPr>
            <a:r>
              <a:rPr lang="en-US" altLang="en-US" sz="2200" dirty="0">
                <a:solidFill>
                  <a:srgbClr val="000000"/>
                </a:solidFill>
                <a:latin typeface="Liberation Sans" panose="020B0604020202020204" pitchFamily="34" charset="0"/>
              </a:rPr>
              <a:t>Charter indicates the amount of stock that a corporation is </a:t>
            </a:r>
            <a:r>
              <a:rPr lang="en-US" altLang="en-US" sz="2200" b="1" dirty="0">
                <a:solidFill>
                  <a:srgbClr val="000000"/>
                </a:solidFill>
                <a:latin typeface="Liberation Sans" panose="020B0604020202020204" pitchFamily="34" charset="0"/>
              </a:rPr>
              <a:t>authorized</a:t>
            </a:r>
            <a:r>
              <a:rPr lang="en-US" altLang="en-US" sz="2200" dirty="0">
                <a:solidFill>
                  <a:srgbClr val="000000"/>
                </a:solidFill>
                <a:latin typeface="Liberation Sans" panose="020B0604020202020204" pitchFamily="34" charset="0"/>
              </a:rPr>
              <a:t> to sell.</a:t>
            </a:r>
          </a:p>
          <a:p>
            <a:pPr algn="l">
              <a:lnSpc>
                <a:spcPct val="125000"/>
              </a:lnSpc>
              <a:spcBef>
                <a:spcPts val="1200"/>
              </a:spcBef>
              <a:buClr>
                <a:srgbClr val="800000"/>
              </a:buClr>
              <a:buSzPct val="80000"/>
              <a:buFont typeface="Wingdings" pitchFamily="2" charset="2"/>
              <a:buChar char="u"/>
            </a:pPr>
            <a:r>
              <a:rPr lang="en-US" altLang="en-US" sz="2200" dirty="0">
                <a:solidFill>
                  <a:srgbClr val="000000"/>
                </a:solidFill>
                <a:latin typeface="Liberation Sans" panose="020B0604020202020204" pitchFamily="34" charset="0"/>
              </a:rPr>
              <a:t>Number of authorized shares is often reported in the stockholders’ equity section.</a:t>
            </a:r>
          </a:p>
          <a:p>
            <a:pPr algn="l">
              <a:lnSpc>
                <a:spcPct val="125000"/>
              </a:lnSpc>
              <a:spcBef>
                <a:spcPts val="1200"/>
              </a:spcBef>
              <a:buClr>
                <a:srgbClr val="800000"/>
              </a:buClr>
              <a:buSzPct val="80000"/>
              <a:buFont typeface="Wingdings" pitchFamily="2" charset="2"/>
              <a:buChar char="u"/>
            </a:pPr>
            <a:r>
              <a:rPr lang="en-US" altLang="en-US" sz="2200" dirty="0">
                <a:solidFill>
                  <a:srgbClr val="000000"/>
                </a:solidFill>
                <a:latin typeface="Liberation Sans" panose="020B0604020202020204" pitchFamily="34" charset="0"/>
              </a:rPr>
              <a:t>No formal accounting entry.</a:t>
            </a:r>
          </a:p>
        </p:txBody>
      </p:sp>
      <p:sp>
        <p:nvSpPr>
          <p:cNvPr id="22531" name="Rectangle 9"/>
          <p:cNvSpPr>
            <a:spLocks noChangeArrowheads="1"/>
          </p:cNvSpPr>
          <p:nvPr/>
        </p:nvSpPr>
        <p:spPr bwMode="auto">
          <a:xfrm>
            <a:off x="609600" y="1295400"/>
            <a:ext cx="8229600" cy="51911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28575" cap="sq" algn="ctr">
                <a:solidFill>
                  <a:srgbClr val="000000"/>
                </a:solidFill>
                <a:miter lim="800000"/>
                <a:headEnd type="none" w="sm" len="sm"/>
                <a:tailEnd type="none" w="sm" len="sm"/>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lgn="l">
              <a:buSzPct val="80000"/>
            </a:pPr>
            <a:r>
              <a:rPr lang="en-US" altLang="en-US" sz="2800" b="1" dirty="0">
                <a:solidFill>
                  <a:srgbClr val="006600"/>
                </a:solidFill>
                <a:latin typeface="Liberation Sans" panose="020B0604020202020204" pitchFamily="34" charset="0"/>
              </a:rPr>
              <a:t>AUTHORIZED STOCK</a:t>
            </a:r>
          </a:p>
        </p:txBody>
      </p:sp>
      <p:sp>
        <p:nvSpPr>
          <p:cNvPr id="8" name="Rectangle 7"/>
          <p:cNvSpPr>
            <a:spLocks noChangeArrowheads="1"/>
          </p:cNvSpPr>
          <p:nvPr/>
        </p:nvSpPr>
        <p:spPr bwMode="auto">
          <a:xfrm>
            <a:off x="609600" y="304800"/>
            <a:ext cx="7620000" cy="560388"/>
          </a:xfrm>
          <a:prstGeom prst="rect">
            <a:avLst/>
          </a:prstGeom>
          <a:noFill/>
          <a:ln>
            <a:noFill/>
          </a:ln>
          <a:effectLst/>
          <a:extLst>
            <a:ext uri="{909E8E84-426E-40dd-AFC4-6F175D3DCCD1}">
              <a14:hiddenFill xmlns="" xmlns:a14="http://schemas.microsoft.com/office/drawing/2010/main">
                <a:solidFill>
                  <a:srgbClr val="990000"/>
                </a:solidFill>
              </a14:hiddenFill>
            </a:ext>
            <a:ext uri="{91240B29-F687-4f45-9708-019B960494DF}">
              <a14:hiddenLine xmlns="" xmlns:a14="http://schemas.microsoft.com/office/drawing/2010/main" w="12700" algn="ctr">
                <a:solidFill>
                  <a:schemeClr val="tx1"/>
                </a:solidFill>
                <a:miter lim="800000"/>
                <a:headEnd/>
                <a:tailEnd/>
              </a14:hiddenLine>
            </a:ext>
            <a:ext uri="{AF507438-7753-43e0-B8FC-AC1667EBCBE1}">
              <a14:hiddenEffects xmlns="" xmlns:a14="http://schemas.microsoft.com/office/drawing/2010/main">
                <a:effectLst>
                  <a:outerShdw dist="107763" dir="2700000" algn="ctr" rotWithShape="0">
                    <a:schemeClr val="bg2"/>
                  </a:outerShdw>
                </a:effectLst>
              </a14:hiddenEffects>
            </a:ext>
          </a:extLst>
        </p:spPr>
        <p:txBody>
          <a:bodyPr lIns="90488" tIns="44450" rIns="90488" bIns="44450"/>
          <a:lstStyle/>
          <a:p>
            <a:pPr algn="l">
              <a:buSzPct val="80000"/>
            </a:pPr>
            <a:r>
              <a:rPr lang="en-US" sz="3200" b="1" dirty="0">
                <a:solidFill>
                  <a:schemeClr val="tx2">
                    <a:lumMod val="75000"/>
                  </a:schemeClr>
                </a:solidFill>
                <a:latin typeface="Liberation Sans" panose="020B0604020202020204" pitchFamily="34" charset="0"/>
              </a:rPr>
              <a:t>Stock Issue Considerations</a:t>
            </a:r>
          </a:p>
        </p:txBody>
      </p:sp>
      <p:sp>
        <p:nvSpPr>
          <p:cNvPr id="9" name="Line 15"/>
          <p:cNvSpPr>
            <a:spLocks noChangeShapeType="1"/>
          </p:cNvSpPr>
          <p:nvPr/>
        </p:nvSpPr>
        <p:spPr bwMode="auto">
          <a:xfrm>
            <a:off x="304800" y="990600"/>
            <a:ext cx="8534400" cy="0"/>
          </a:xfrm>
          <a:prstGeom prst="line">
            <a:avLst/>
          </a:prstGeom>
          <a:noFill/>
          <a:ln w="57150" cap="sq">
            <a:solidFill>
              <a:schemeClr val="tx1"/>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latin typeface="Liberation Sans" panose="020B0604020202020204" pitchFamily="34" charset="0"/>
            </a:endParaRPr>
          </a:p>
        </p:txBody>
      </p:sp>
      <p:sp>
        <p:nvSpPr>
          <p:cNvPr id="2" name="Slide Number Placeholder 1"/>
          <p:cNvSpPr>
            <a:spLocks noGrp="1"/>
          </p:cNvSpPr>
          <p:nvPr>
            <p:ph type="sldNum" sz="quarter" idx="12"/>
          </p:nvPr>
        </p:nvSpPr>
        <p:spPr/>
        <p:txBody>
          <a:bodyPr/>
          <a:lstStyle/>
          <a:p>
            <a:fld id="{980D5847-D064-449A-9DD5-EB6DB8BB846B}" type="slidenum">
              <a:rPr lang="en-US" smtClean="0"/>
              <a:t>17</a:t>
            </a:fld>
            <a:endParaRPr lang="en-US"/>
          </a:p>
        </p:txBody>
      </p:sp>
    </p:spTree>
    <p:extLst>
      <p:ext uri="{BB962C8B-B14F-4D97-AF65-F5344CB8AC3E}">
        <p14:creationId xmlns:p14="http://schemas.microsoft.com/office/powerpoint/2010/main" val="2230730477"/>
      </p:ext>
    </p:extLst>
  </p:cSld>
  <p:clrMapOvr>
    <a:masterClrMapping/>
  </p:clrMapOvr>
  <p:transition>
    <p:wipe dir="r"/>
  </p:transition>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3554" name="Picture 30"/>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35000"/>
                    </a14:imgEffect>
                  </a14:imgLayer>
                </a14:imgProps>
              </a:ext>
              <a:ext uri="{28A0092B-C50C-407E-A947-70E740481C1C}">
                <a14:useLocalDpi xmlns:a14="http://schemas.microsoft.com/office/drawing/2010/main" val="0"/>
              </a:ext>
            </a:extLst>
          </a:blip>
          <a:srcRect/>
          <a:stretch>
            <a:fillRect/>
          </a:stretch>
        </p:blipFill>
        <p:spPr bwMode="auto">
          <a:xfrm>
            <a:off x="1600200" y="1546225"/>
            <a:ext cx="7315200" cy="483076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cap="sq">
                <a:solidFill>
                  <a:schemeClr val="tx1"/>
                </a:solidFill>
                <a:miter lim="800000"/>
                <a:headEnd type="none" w="sm" len="sm"/>
                <a:tailEnd type="none" w="sm" len="sm"/>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670734" name="Text Box 14"/>
          <p:cNvSpPr txBox="1">
            <a:spLocks noChangeArrowheads="1"/>
          </p:cNvSpPr>
          <p:nvPr/>
        </p:nvSpPr>
        <p:spPr bwMode="auto">
          <a:xfrm>
            <a:off x="152400" y="2909888"/>
            <a:ext cx="2743200" cy="366712"/>
          </a:xfrm>
          <a:prstGeom prst="rect">
            <a:avLst/>
          </a:prstGeom>
          <a:solidFill>
            <a:schemeClr val="bg1"/>
          </a:solidFill>
          <a:ln>
            <a:noFill/>
          </a:ln>
          <a:effectLst/>
          <a:extLst>
            <a:ext uri="{91240B29-F687-4f45-9708-019B960494DF}">
              <a14:hiddenLine xmlns="" xmlns:a14="http://schemas.microsoft.com/office/drawing/2010/main" w="12700" cap="sq" algn="ctr">
                <a:solidFill>
                  <a:srgbClr val="000000"/>
                </a:solidFill>
                <a:miter lim="800000"/>
                <a:headEnd type="none" w="sm" len="sm"/>
                <a:tailEnd type="none" w="sm" len="sm"/>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spcBef>
                <a:spcPct val="50000"/>
              </a:spcBef>
            </a:pPr>
            <a:r>
              <a:rPr lang="en-US" altLang="en-US" sz="1800" b="1" dirty="0">
                <a:solidFill>
                  <a:srgbClr val="800000"/>
                </a:solidFill>
                <a:latin typeface="Liberation Sans" panose="020B0604020202020204" pitchFamily="34" charset="0"/>
              </a:rPr>
              <a:t>Name of corporation</a:t>
            </a:r>
          </a:p>
        </p:txBody>
      </p:sp>
      <p:sp>
        <p:nvSpPr>
          <p:cNvPr id="670735" name="Line 15"/>
          <p:cNvSpPr>
            <a:spLocks noChangeShapeType="1"/>
          </p:cNvSpPr>
          <p:nvPr/>
        </p:nvSpPr>
        <p:spPr bwMode="auto">
          <a:xfrm>
            <a:off x="2743200" y="3124200"/>
            <a:ext cx="304800" cy="0"/>
          </a:xfrm>
          <a:prstGeom prst="line">
            <a:avLst/>
          </a:prstGeom>
          <a:noFill/>
          <a:ln w="28575" cap="sq">
            <a:solidFill>
              <a:srgbClr val="800000"/>
            </a:solidFill>
            <a:round/>
            <a:headEnd type="none" w="sm" len="sm"/>
            <a:tailEnd type="triangle" w="sm" len="sm"/>
          </a:ln>
          <a:extLst>
            <a:ext uri="{909E8E84-426E-40dd-AFC4-6F175D3DCCD1}">
              <a14:hiddenFill xmlns="" xmlns:a14="http://schemas.microsoft.com/office/drawing/2010/main">
                <a:noFill/>
              </a14:hiddenFill>
            </a:ext>
          </a:extLst>
        </p:spPr>
        <p:txBody>
          <a:bodyPr/>
          <a:lstStyle/>
          <a:p>
            <a:endParaRPr lang="en-US" dirty="0">
              <a:latin typeface="Liberation Sans" panose="020B0604020202020204" pitchFamily="34" charset="0"/>
            </a:endParaRPr>
          </a:p>
        </p:txBody>
      </p:sp>
      <p:sp>
        <p:nvSpPr>
          <p:cNvPr id="670736" name="Text Box 16"/>
          <p:cNvSpPr txBox="1">
            <a:spLocks noChangeArrowheads="1"/>
          </p:cNvSpPr>
          <p:nvPr/>
        </p:nvSpPr>
        <p:spPr bwMode="auto">
          <a:xfrm>
            <a:off x="152400" y="3657600"/>
            <a:ext cx="2286000" cy="641350"/>
          </a:xfrm>
          <a:prstGeom prst="rect">
            <a:avLst/>
          </a:prstGeom>
          <a:solidFill>
            <a:schemeClr val="bg1"/>
          </a:solidFill>
          <a:ln>
            <a:noFill/>
          </a:ln>
          <a:effectLst/>
          <a:extLst>
            <a:ext uri="{91240B29-F687-4f45-9708-019B960494DF}">
              <a14:hiddenLine xmlns="" xmlns:a14="http://schemas.microsoft.com/office/drawing/2010/main" w="12700" cap="sq" algn="ctr">
                <a:solidFill>
                  <a:srgbClr val="000000"/>
                </a:solidFill>
                <a:miter lim="800000"/>
                <a:headEnd type="none" w="sm" len="sm"/>
                <a:tailEnd type="none" w="sm" len="sm"/>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spcBef>
                <a:spcPct val="50000"/>
              </a:spcBef>
            </a:pPr>
            <a:r>
              <a:rPr lang="en-US" altLang="en-US" sz="1800" b="1" dirty="0">
                <a:solidFill>
                  <a:srgbClr val="800000"/>
                </a:solidFill>
                <a:latin typeface="Liberation Sans" panose="020B0604020202020204" pitchFamily="34" charset="0"/>
              </a:rPr>
              <a:t>Stockholder’s name</a:t>
            </a:r>
          </a:p>
        </p:txBody>
      </p:sp>
      <p:sp>
        <p:nvSpPr>
          <p:cNvPr id="670737" name="Line 17"/>
          <p:cNvSpPr>
            <a:spLocks noChangeShapeType="1"/>
          </p:cNvSpPr>
          <p:nvPr/>
        </p:nvSpPr>
        <p:spPr bwMode="auto">
          <a:xfrm>
            <a:off x="3352800" y="3886200"/>
            <a:ext cx="838200" cy="0"/>
          </a:xfrm>
          <a:prstGeom prst="line">
            <a:avLst/>
          </a:prstGeom>
          <a:noFill/>
          <a:ln w="28575" cap="sq">
            <a:solidFill>
              <a:srgbClr val="800000"/>
            </a:solidFill>
            <a:round/>
            <a:headEnd type="none" w="sm" len="sm"/>
            <a:tailEnd type="triangle" w="sm" len="sm"/>
          </a:ln>
          <a:extLst>
            <a:ext uri="{909E8E84-426E-40dd-AFC4-6F175D3DCCD1}">
              <a14:hiddenFill xmlns="" xmlns:a14="http://schemas.microsoft.com/office/drawing/2010/main">
                <a:noFill/>
              </a14:hiddenFill>
            </a:ext>
          </a:extLst>
        </p:spPr>
        <p:txBody>
          <a:bodyPr/>
          <a:lstStyle/>
          <a:p>
            <a:endParaRPr lang="en-US" dirty="0">
              <a:latin typeface="Liberation Sans" panose="020B0604020202020204" pitchFamily="34" charset="0"/>
            </a:endParaRPr>
          </a:p>
        </p:txBody>
      </p:sp>
      <p:sp>
        <p:nvSpPr>
          <p:cNvPr id="670741" name="Text Box 21"/>
          <p:cNvSpPr txBox="1">
            <a:spLocks noChangeArrowheads="1"/>
          </p:cNvSpPr>
          <p:nvPr/>
        </p:nvSpPr>
        <p:spPr bwMode="auto">
          <a:xfrm>
            <a:off x="6629400" y="1143000"/>
            <a:ext cx="1066800" cy="366713"/>
          </a:xfrm>
          <a:prstGeom prst="rect">
            <a:avLst/>
          </a:prstGeom>
          <a:solidFill>
            <a:schemeClr val="bg1"/>
          </a:solidFill>
          <a:ln>
            <a:noFill/>
          </a:ln>
          <a:effectLst/>
          <a:extLst>
            <a:ext uri="{91240B29-F687-4f45-9708-019B960494DF}">
              <a14:hiddenLine xmlns="" xmlns:a14="http://schemas.microsoft.com/office/drawing/2010/main" w="12700" cap="sq" algn="ctr">
                <a:solidFill>
                  <a:srgbClr val="000000"/>
                </a:solidFill>
                <a:miter lim="800000"/>
                <a:headEnd type="none" w="sm" len="sm"/>
                <a:tailEnd type="none" w="sm" len="sm"/>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spcBef>
                <a:spcPct val="50000"/>
              </a:spcBef>
            </a:pPr>
            <a:r>
              <a:rPr lang="en-US" altLang="en-US" sz="1800" b="1" dirty="0">
                <a:solidFill>
                  <a:srgbClr val="800000"/>
                </a:solidFill>
                <a:latin typeface="Liberation Sans" panose="020B0604020202020204" pitchFamily="34" charset="0"/>
              </a:rPr>
              <a:t>Shares</a:t>
            </a:r>
          </a:p>
        </p:txBody>
      </p:sp>
      <p:sp>
        <p:nvSpPr>
          <p:cNvPr id="670743" name="Text Box 23"/>
          <p:cNvSpPr txBox="1">
            <a:spLocks noChangeArrowheads="1"/>
          </p:cNvSpPr>
          <p:nvPr/>
        </p:nvSpPr>
        <p:spPr bwMode="auto">
          <a:xfrm>
            <a:off x="152400" y="5470525"/>
            <a:ext cx="2133600" cy="641350"/>
          </a:xfrm>
          <a:prstGeom prst="rect">
            <a:avLst/>
          </a:prstGeom>
          <a:solidFill>
            <a:schemeClr val="bg1"/>
          </a:solidFill>
          <a:ln>
            <a:noFill/>
          </a:ln>
          <a:effectLst/>
          <a:extLst>
            <a:ext uri="{91240B29-F687-4f45-9708-019B960494DF}">
              <a14:hiddenLine xmlns="" xmlns:a14="http://schemas.microsoft.com/office/drawing/2010/main" w="12700" cap="sq" algn="ctr">
                <a:solidFill>
                  <a:srgbClr val="000000"/>
                </a:solidFill>
                <a:miter lim="800000"/>
                <a:headEnd type="none" w="sm" len="sm"/>
                <a:tailEnd type="none" w="sm" len="sm"/>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spcBef>
                <a:spcPct val="50000"/>
              </a:spcBef>
            </a:pPr>
            <a:r>
              <a:rPr lang="en-US" altLang="en-US" sz="1800" b="1" dirty="0">
                <a:solidFill>
                  <a:srgbClr val="800000"/>
                </a:solidFill>
                <a:latin typeface="Liberation Sans" panose="020B0604020202020204" pitchFamily="34" charset="0"/>
              </a:rPr>
              <a:t>Signature of corporate official</a:t>
            </a:r>
          </a:p>
        </p:txBody>
      </p:sp>
      <p:sp>
        <p:nvSpPr>
          <p:cNvPr id="670744" name="Line 24"/>
          <p:cNvSpPr>
            <a:spLocks noChangeShapeType="1"/>
          </p:cNvSpPr>
          <p:nvPr/>
        </p:nvSpPr>
        <p:spPr bwMode="auto">
          <a:xfrm flipV="1">
            <a:off x="2286000" y="5791200"/>
            <a:ext cx="1905000" cy="0"/>
          </a:xfrm>
          <a:prstGeom prst="line">
            <a:avLst/>
          </a:prstGeom>
          <a:noFill/>
          <a:ln w="28575" cap="sq">
            <a:solidFill>
              <a:srgbClr val="800000"/>
            </a:solidFill>
            <a:round/>
            <a:headEnd type="none" w="sm" len="sm"/>
            <a:tailEnd type="triangle" w="sm" len="sm"/>
          </a:ln>
          <a:extLst>
            <a:ext uri="{909E8E84-426E-40dd-AFC4-6F175D3DCCD1}">
              <a14:hiddenFill xmlns="" xmlns:a14="http://schemas.microsoft.com/office/drawing/2010/main">
                <a:noFill/>
              </a14:hiddenFill>
            </a:ext>
          </a:extLst>
        </p:spPr>
        <p:txBody>
          <a:bodyPr/>
          <a:lstStyle/>
          <a:p>
            <a:endParaRPr lang="en-US" dirty="0">
              <a:latin typeface="Liberation Sans" panose="020B0604020202020204" pitchFamily="34" charset="0"/>
            </a:endParaRPr>
          </a:p>
        </p:txBody>
      </p:sp>
      <p:sp>
        <p:nvSpPr>
          <p:cNvPr id="670745" name="Text Box 25"/>
          <p:cNvSpPr txBox="1">
            <a:spLocks noChangeArrowheads="1"/>
          </p:cNvSpPr>
          <p:nvPr/>
        </p:nvSpPr>
        <p:spPr bwMode="auto">
          <a:xfrm>
            <a:off x="2362200" y="1157288"/>
            <a:ext cx="1981200" cy="366712"/>
          </a:xfrm>
          <a:prstGeom prst="rect">
            <a:avLst/>
          </a:prstGeom>
          <a:solidFill>
            <a:schemeClr val="bg1"/>
          </a:solidFill>
          <a:ln>
            <a:noFill/>
          </a:ln>
          <a:extLst>
            <a:ext uri="{91240B29-F687-4f45-9708-019B960494DF}">
              <a14:hiddenLine xmlns="" xmlns:a14="http://schemas.microsoft.com/office/drawing/2010/main" w="12700" cap="sq">
                <a:solidFill>
                  <a:srgbClr val="000000"/>
                </a:solidFill>
                <a:miter lim="800000"/>
                <a:headEnd type="none" w="sm" len="sm"/>
                <a:tailEnd type="none" w="sm" len="sm"/>
              </a14:hiddenLine>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spcBef>
                <a:spcPct val="50000"/>
              </a:spcBef>
            </a:pPr>
            <a:r>
              <a:rPr lang="en-US" altLang="en-US" sz="1800" b="1" dirty="0">
                <a:solidFill>
                  <a:srgbClr val="800000"/>
                </a:solidFill>
                <a:latin typeface="Liberation Sans" panose="020B0604020202020204" pitchFamily="34" charset="0"/>
              </a:rPr>
              <a:t>Prenumbered</a:t>
            </a:r>
          </a:p>
        </p:txBody>
      </p:sp>
      <p:sp>
        <p:nvSpPr>
          <p:cNvPr id="670746" name="Line 26"/>
          <p:cNvSpPr>
            <a:spLocks noChangeShapeType="1"/>
          </p:cNvSpPr>
          <p:nvPr/>
        </p:nvSpPr>
        <p:spPr bwMode="auto">
          <a:xfrm flipH="1">
            <a:off x="3352800" y="1524000"/>
            <a:ext cx="0" cy="609600"/>
          </a:xfrm>
          <a:prstGeom prst="line">
            <a:avLst/>
          </a:prstGeom>
          <a:noFill/>
          <a:ln w="28575" cap="sq">
            <a:solidFill>
              <a:srgbClr val="800000"/>
            </a:solidFill>
            <a:round/>
            <a:headEnd type="none" w="sm" len="sm"/>
            <a:tailEnd type="triangle" w="sm" len="sm"/>
          </a:ln>
          <a:extLst>
            <a:ext uri="{909E8E84-426E-40dd-AFC4-6F175D3DCCD1}">
              <a14:hiddenFill xmlns="" xmlns:a14="http://schemas.microsoft.com/office/drawing/2010/main">
                <a:noFill/>
              </a14:hiddenFill>
            </a:ext>
          </a:extLst>
        </p:spPr>
        <p:txBody>
          <a:bodyPr/>
          <a:lstStyle/>
          <a:p>
            <a:endParaRPr lang="en-US" dirty="0">
              <a:latin typeface="Liberation Sans" panose="020B0604020202020204" pitchFamily="34" charset="0"/>
            </a:endParaRPr>
          </a:p>
        </p:txBody>
      </p:sp>
      <p:sp>
        <p:nvSpPr>
          <p:cNvPr id="23564" name="Text Box 27"/>
          <p:cNvSpPr txBox="1">
            <a:spLocks noChangeArrowheads="1"/>
          </p:cNvSpPr>
          <p:nvPr/>
        </p:nvSpPr>
        <p:spPr bwMode="auto">
          <a:xfrm>
            <a:off x="7239000" y="1219200"/>
            <a:ext cx="1752600" cy="304800"/>
          </a:xfrm>
          <a:prstGeom prst="rect">
            <a:avLst/>
          </a:prstGeom>
          <a:noFill/>
          <a:ln>
            <a:noFill/>
          </a:ln>
          <a:effectLst/>
          <a:extLst>
            <a:ext uri="{909E8E84-426E-40dd-AFC4-6F175D3DCCD1}">
              <a14:hiddenFill xmlns="" xmlns:a14="http://schemas.microsoft.com/office/drawing/2010/main">
                <a:solidFill>
                  <a:srgbClr val="FFFF99"/>
                </a:solidFill>
              </a14:hiddenFill>
            </a:ext>
            <a:ext uri="{91240B29-F687-4f45-9708-019B960494DF}">
              <a14:hiddenLine xmlns="" xmlns:a14="http://schemas.microsoft.com/office/drawing/2010/main" w="28575" cap="sq" algn="ctr">
                <a:solidFill>
                  <a:srgbClr val="800000"/>
                </a:solidFill>
                <a:miter lim="800000"/>
                <a:headEnd type="none" w="sm" len="sm"/>
                <a:tailEnd type="none" w="sm" len="sm"/>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lgn="r">
              <a:lnSpc>
                <a:spcPct val="115000"/>
              </a:lnSpc>
              <a:spcBef>
                <a:spcPct val="40000"/>
              </a:spcBef>
              <a:buSzPct val="80000"/>
            </a:pPr>
            <a:r>
              <a:rPr lang="en-US" altLang="en-US" sz="1200" b="1" dirty="0">
                <a:latin typeface="Liberation Sans" panose="020B0604020202020204" pitchFamily="34" charset="0"/>
              </a:rPr>
              <a:t>Illustration 11-4</a:t>
            </a:r>
          </a:p>
        </p:txBody>
      </p:sp>
      <p:sp>
        <p:nvSpPr>
          <p:cNvPr id="2" name="Line 26"/>
          <p:cNvSpPr>
            <a:spLocks noChangeShapeType="1"/>
          </p:cNvSpPr>
          <p:nvPr/>
        </p:nvSpPr>
        <p:spPr bwMode="auto">
          <a:xfrm flipH="1">
            <a:off x="7086600" y="1524000"/>
            <a:ext cx="0" cy="609600"/>
          </a:xfrm>
          <a:prstGeom prst="line">
            <a:avLst/>
          </a:prstGeom>
          <a:noFill/>
          <a:ln w="28575" cap="sq">
            <a:solidFill>
              <a:srgbClr val="800000"/>
            </a:solidFill>
            <a:round/>
            <a:headEnd type="none" w="sm" len="sm"/>
            <a:tailEnd type="triangle" w="sm" len="sm"/>
          </a:ln>
          <a:extLst>
            <a:ext uri="{909E8E84-426E-40dd-AFC4-6F175D3DCCD1}">
              <a14:hiddenFill xmlns="" xmlns:a14="http://schemas.microsoft.com/office/drawing/2010/main">
                <a:noFill/>
              </a14:hiddenFill>
            </a:ext>
          </a:extLst>
        </p:spPr>
        <p:txBody>
          <a:bodyPr/>
          <a:lstStyle/>
          <a:p>
            <a:endParaRPr lang="en-US" dirty="0">
              <a:latin typeface="Liberation Sans" panose="020B0604020202020204" pitchFamily="34" charset="0"/>
            </a:endParaRPr>
          </a:p>
        </p:txBody>
      </p:sp>
      <p:sp>
        <p:nvSpPr>
          <p:cNvPr id="18" name="Rectangle 17"/>
          <p:cNvSpPr>
            <a:spLocks noChangeArrowheads="1"/>
          </p:cNvSpPr>
          <p:nvPr/>
        </p:nvSpPr>
        <p:spPr bwMode="auto">
          <a:xfrm>
            <a:off x="609600" y="304800"/>
            <a:ext cx="7620000" cy="560388"/>
          </a:xfrm>
          <a:prstGeom prst="rect">
            <a:avLst/>
          </a:prstGeom>
          <a:noFill/>
          <a:ln>
            <a:noFill/>
          </a:ln>
          <a:effectLst/>
          <a:extLst>
            <a:ext uri="{909E8E84-426E-40dd-AFC4-6F175D3DCCD1}">
              <a14:hiddenFill xmlns="" xmlns:a14="http://schemas.microsoft.com/office/drawing/2010/main">
                <a:solidFill>
                  <a:srgbClr val="990000"/>
                </a:solidFill>
              </a14:hiddenFill>
            </a:ext>
            <a:ext uri="{91240B29-F687-4f45-9708-019B960494DF}">
              <a14:hiddenLine xmlns="" xmlns:a14="http://schemas.microsoft.com/office/drawing/2010/main" w="12700" algn="ctr">
                <a:solidFill>
                  <a:schemeClr val="tx1"/>
                </a:solidFill>
                <a:miter lim="800000"/>
                <a:headEnd/>
                <a:tailEnd/>
              </a14:hiddenLine>
            </a:ext>
            <a:ext uri="{AF507438-7753-43e0-B8FC-AC1667EBCBE1}">
              <a14:hiddenEffects xmlns="" xmlns:a14="http://schemas.microsoft.com/office/drawing/2010/main">
                <a:effectLst>
                  <a:outerShdw dist="107763" dir="2700000" algn="ctr" rotWithShape="0">
                    <a:schemeClr val="bg2"/>
                  </a:outerShdw>
                </a:effectLst>
              </a14:hiddenEffects>
            </a:ext>
          </a:extLst>
        </p:spPr>
        <p:txBody>
          <a:bodyPr lIns="90488" tIns="44450" rIns="90488" bIns="44450"/>
          <a:lstStyle/>
          <a:p>
            <a:pPr algn="l">
              <a:buSzPct val="80000"/>
            </a:pPr>
            <a:r>
              <a:rPr lang="en-US" sz="3200" b="1" dirty="0">
                <a:solidFill>
                  <a:schemeClr val="tx2">
                    <a:lumMod val="75000"/>
                  </a:schemeClr>
                </a:solidFill>
                <a:latin typeface="Liberation Sans" panose="020B0604020202020204" pitchFamily="34" charset="0"/>
              </a:rPr>
              <a:t>Stock Issue Considerations</a:t>
            </a:r>
          </a:p>
        </p:txBody>
      </p:sp>
      <p:sp>
        <p:nvSpPr>
          <p:cNvPr id="19" name="Line 15"/>
          <p:cNvSpPr>
            <a:spLocks noChangeShapeType="1"/>
          </p:cNvSpPr>
          <p:nvPr/>
        </p:nvSpPr>
        <p:spPr bwMode="auto">
          <a:xfrm>
            <a:off x="304800" y="990600"/>
            <a:ext cx="8534400" cy="0"/>
          </a:xfrm>
          <a:prstGeom prst="line">
            <a:avLst/>
          </a:prstGeom>
          <a:noFill/>
          <a:ln w="57150" cap="sq">
            <a:solidFill>
              <a:schemeClr val="tx1"/>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latin typeface="Liberation Sans" panose="020B0604020202020204" pitchFamily="34" charset="0"/>
            </a:endParaRPr>
          </a:p>
        </p:txBody>
      </p:sp>
      <p:sp>
        <p:nvSpPr>
          <p:cNvPr id="3" name="Slide Number Placeholder 2"/>
          <p:cNvSpPr>
            <a:spLocks noGrp="1"/>
          </p:cNvSpPr>
          <p:nvPr>
            <p:ph type="sldNum" sz="quarter" idx="12"/>
          </p:nvPr>
        </p:nvSpPr>
        <p:spPr/>
        <p:txBody>
          <a:bodyPr/>
          <a:lstStyle/>
          <a:p>
            <a:fld id="{980D5847-D064-449A-9DD5-EB6DB8BB846B}" type="slidenum">
              <a:rPr lang="en-US" smtClean="0"/>
              <a:t>18</a:t>
            </a:fld>
            <a:endParaRPr lang="en-US"/>
          </a:p>
        </p:txBody>
      </p:sp>
    </p:spTree>
    <p:extLst>
      <p:ext uri="{BB962C8B-B14F-4D97-AF65-F5344CB8AC3E}">
        <p14:creationId xmlns:p14="http://schemas.microsoft.com/office/powerpoint/2010/main" val="3255720710"/>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70745"/>
                                        </p:tgtEl>
                                        <p:attrNameLst>
                                          <p:attrName>style.visibility</p:attrName>
                                        </p:attrNameLst>
                                      </p:cBhvr>
                                      <p:to>
                                        <p:strVal val="visible"/>
                                      </p:to>
                                    </p:set>
                                    <p:animEffect transition="in" filter="wipe(left)">
                                      <p:cBhvr>
                                        <p:cTn id="7" dur="500"/>
                                        <p:tgtEl>
                                          <p:spTgt spid="670745"/>
                                        </p:tgtEl>
                                      </p:cBhvr>
                                    </p:animEffect>
                                  </p:childTnLst>
                                </p:cTn>
                              </p:par>
                            </p:childTnLst>
                          </p:cTn>
                        </p:par>
                        <p:par>
                          <p:cTn id="8" fill="hold" nodeType="afterGroup">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670746"/>
                                        </p:tgtEl>
                                        <p:attrNameLst>
                                          <p:attrName>style.visibility</p:attrName>
                                        </p:attrNameLst>
                                      </p:cBhvr>
                                      <p:to>
                                        <p:strVal val="visible"/>
                                      </p:to>
                                    </p:set>
                                    <p:animEffect transition="in" filter="wipe(up)">
                                      <p:cBhvr>
                                        <p:cTn id="11" dur="500"/>
                                        <p:tgtEl>
                                          <p:spTgt spid="670746"/>
                                        </p:tgtEl>
                                      </p:cBhvr>
                                    </p:animEffect>
                                  </p:childTnLst>
                                </p:cTn>
                              </p:par>
                            </p:childTnLst>
                          </p:cTn>
                        </p:par>
                        <p:par>
                          <p:cTn id="12" fill="hold" nodeType="afterGroup">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670734"/>
                                        </p:tgtEl>
                                        <p:attrNameLst>
                                          <p:attrName>style.visibility</p:attrName>
                                        </p:attrNameLst>
                                      </p:cBhvr>
                                      <p:to>
                                        <p:strVal val="visible"/>
                                      </p:to>
                                    </p:set>
                                    <p:animEffect transition="in" filter="wipe(left)">
                                      <p:cBhvr>
                                        <p:cTn id="15" dur="500"/>
                                        <p:tgtEl>
                                          <p:spTgt spid="670734"/>
                                        </p:tgtEl>
                                      </p:cBhvr>
                                    </p:animEffect>
                                  </p:childTnLst>
                                </p:cTn>
                              </p:par>
                            </p:childTnLst>
                          </p:cTn>
                        </p:par>
                        <p:par>
                          <p:cTn id="16" fill="hold" nodeType="afterGroup">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670735"/>
                                        </p:tgtEl>
                                        <p:attrNameLst>
                                          <p:attrName>style.visibility</p:attrName>
                                        </p:attrNameLst>
                                      </p:cBhvr>
                                      <p:to>
                                        <p:strVal val="visible"/>
                                      </p:to>
                                    </p:set>
                                    <p:animEffect transition="in" filter="wipe(left)">
                                      <p:cBhvr>
                                        <p:cTn id="19" dur="500"/>
                                        <p:tgtEl>
                                          <p:spTgt spid="670735"/>
                                        </p:tgtEl>
                                      </p:cBhvr>
                                    </p:animEffect>
                                  </p:childTnLst>
                                </p:cTn>
                              </p:par>
                            </p:childTnLst>
                          </p:cTn>
                        </p:par>
                        <p:par>
                          <p:cTn id="20" fill="hold" nodeType="afterGroup">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670736"/>
                                        </p:tgtEl>
                                        <p:attrNameLst>
                                          <p:attrName>style.visibility</p:attrName>
                                        </p:attrNameLst>
                                      </p:cBhvr>
                                      <p:to>
                                        <p:strVal val="visible"/>
                                      </p:to>
                                    </p:set>
                                    <p:animEffect transition="in" filter="wipe(left)">
                                      <p:cBhvr>
                                        <p:cTn id="23" dur="500"/>
                                        <p:tgtEl>
                                          <p:spTgt spid="670736"/>
                                        </p:tgtEl>
                                      </p:cBhvr>
                                    </p:animEffect>
                                  </p:childTnLst>
                                </p:cTn>
                              </p:par>
                            </p:childTnLst>
                          </p:cTn>
                        </p:par>
                        <p:par>
                          <p:cTn id="24" fill="hold" nodeType="afterGroup">
                            <p:stCondLst>
                              <p:cond delay="2500"/>
                            </p:stCondLst>
                            <p:childTnLst>
                              <p:par>
                                <p:cTn id="25" presetID="22" presetClass="entr" presetSubtype="8" fill="hold" grpId="0" nodeType="afterEffect">
                                  <p:stCondLst>
                                    <p:cond delay="0"/>
                                  </p:stCondLst>
                                  <p:childTnLst>
                                    <p:set>
                                      <p:cBhvr>
                                        <p:cTn id="26" dur="1" fill="hold">
                                          <p:stCondLst>
                                            <p:cond delay="0"/>
                                          </p:stCondLst>
                                        </p:cTn>
                                        <p:tgtEl>
                                          <p:spTgt spid="670737"/>
                                        </p:tgtEl>
                                        <p:attrNameLst>
                                          <p:attrName>style.visibility</p:attrName>
                                        </p:attrNameLst>
                                      </p:cBhvr>
                                      <p:to>
                                        <p:strVal val="visible"/>
                                      </p:to>
                                    </p:set>
                                    <p:animEffect transition="in" filter="wipe(left)">
                                      <p:cBhvr>
                                        <p:cTn id="27" dur="500"/>
                                        <p:tgtEl>
                                          <p:spTgt spid="670737"/>
                                        </p:tgtEl>
                                      </p:cBhvr>
                                    </p:animEffect>
                                  </p:childTnLst>
                                </p:cTn>
                              </p:par>
                            </p:childTnLst>
                          </p:cTn>
                        </p:par>
                        <p:par>
                          <p:cTn id="28" fill="hold" nodeType="afterGroup">
                            <p:stCondLst>
                              <p:cond delay="3000"/>
                            </p:stCondLst>
                            <p:childTnLst>
                              <p:par>
                                <p:cTn id="29" presetID="22" presetClass="entr" presetSubtype="8" fill="hold" grpId="0" nodeType="afterEffect">
                                  <p:stCondLst>
                                    <p:cond delay="0"/>
                                  </p:stCondLst>
                                  <p:childTnLst>
                                    <p:set>
                                      <p:cBhvr>
                                        <p:cTn id="30" dur="1" fill="hold">
                                          <p:stCondLst>
                                            <p:cond delay="0"/>
                                          </p:stCondLst>
                                        </p:cTn>
                                        <p:tgtEl>
                                          <p:spTgt spid="670743"/>
                                        </p:tgtEl>
                                        <p:attrNameLst>
                                          <p:attrName>style.visibility</p:attrName>
                                        </p:attrNameLst>
                                      </p:cBhvr>
                                      <p:to>
                                        <p:strVal val="visible"/>
                                      </p:to>
                                    </p:set>
                                    <p:animEffect transition="in" filter="wipe(left)">
                                      <p:cBhvr>
                                        <p:cTn id="31" dur="500"/>
                                        <p:tgtEl>
                                          <p:spTgt spid="670743"/>
                                        </p:tgtEl>
                                      </p:cBhvr>
                                    </p:animEffect>
                                  </p:childTnLst>
                                </p:cTn>
                              </p:par>
                            </p:childTnLst>
                          </p:cTn>
                        </p:par>
                        <p:par>
                          <p:cTn id="32" fill="hold" nodeType="afterGroup">
                            <p:stCondLst>
                              <p:cond delay="3500"/>
                            </p:stCondLst>
                            <p:childTnLst>
                              <p:par>
                                <p:cTn id="33" presetID="22" presetClass="entr" presetSubtype="8" fill="hold" grpId="0" nodeType="afterEffect">
                                  <p:stCondLst>
                                    <p:cond delay="0"/>
                                  </p:stCondLst>
                                  <p:childTnLst>
                                    <p:set>
                                      <p:cBhvr>
                                        <p:cTn id="34" dur="1" fill="hold">
                                          <p:stCondLst>
                                            <p:cond delay="0"/>
                                          </p:stCondLst>
                                        </p:cTn>
                                        <p:tgtEl>
                                          <p:spTgt spid="670744"/>
                                        </p:tgtEl>
                                        <p:attrNameLst>
                                          <p:attrName>style.visibility</p:attrName>
                                        </p:attrNameLst>
                                      </p:cBhvr>
                                      <p:to>
                                        <p:strVal val="visible"/>
                                      </p:to>
                                    </p:set>
                                    <p:animEffect transition="in" filter="wipe(left)">
                                      <p:cBhvr>
                                        <p:cTn id="35" dur="500"/>
                                        <p:tgtEl>
                                          <p:spTgt spid="670744"/>
                                        </p:tgtEl>
                                      </p:cBhvr>
                                    </p:animEffect>
                                  </p:childTnLst>
                                </p:cTn>
                              </p:par>
                            </p:childTnLst>
                          </p:cTn>
                        </p:par>
                        <p:par>
                          <p:cTn id="36" fill="hold" nodeType="afterGroup">
                            <p:stCondLst>
                              <p:cond delay="4000"/>
                            </p:stCondLst>
                            <p:childTnLst>
                              <p:par>
                                <p:cTn id="37" presetID="22" presetClass="entr" presetSubtype="1" fill="hold" grpId="0" nodeType="afterEffect">
                                  <p:stCondLst>
                                    <p:cond delay="0"/>
                                  </p:stCondLst>
                                  <p:childTnLst>
                                    <p:set>
                                      <p:cBhvr>
                                        <p:cTn id="38" dur="1" fill="hold">
                                          <p:stCondLst>
                                            <p:cond delay="0"/>
                                          </p:stCondLst>
                                        </p:cTn>
                                        <p:tgtEl>
                                          <p:spTgt spid="670741"/>
                                        </p:tgtEl>
                                        <p:attrNameLst>
                                          <p:attrName>style.visibility</p:attrName>
                                        </p:attrNameLst>
                                      </p:cBhvr>
                                      <p:to>
                                        <p:strVal val="visible"/>
                                      </p:to>
                                    </p:set>
                                    <p:animEffect transition="in" filter="wipe(up)">
                                      <p:cBhvr>
                                        <p:cTn id="39" dur="500"/>
                                        <p:tgtEl>
                                          <p:spTgt spid="670741"/>
                                        </p:tgtEl>
                                      </p:cBhvr>
                                    </p:animEffect>
                                  </p:childTnLst>
                                </p:cTn>
                              </p:par>
                            </p:childTnLst>
                          </p:cTn>
                        </p:par>
                        <p:par>
                          <p:cTn id="40" fill="hold" nodeType="afterGroup">
                            <p:stCondLst>
                              <p:cond delay="4500"/>
                            </p:stCondLst>
                            <p:childTnLst>
                              <p:par>
                                <p:cTn id="41" presetID="22" presetClass="entr" presetSubtype="1" fill="hold" grpId="0" nodeType="afterEffect">
                                  <p:stCondLst>
                                    <p:cond delay="0"/>
                                  </p:stCondLst>
                                  <p:childTnLst>
                                    <p:set>
                                      <p:cBhvr>
                                        <p:cTn id="42" dur="1" fill="hold">
                                          <p:stCondLst>
                                            <p:cond delay="0"/>
                                          </p:stCondLst>
                                        </p:cTn>
                                        <p:tgtEl>
                                          <p:spTgt spid="2"/>
                                        </p:tgtEl>
                                        <p:attrNameLst>
                                          <p:attrName>style.visibility</p:attrName>
                                        </p:attrNameLst>
                                      </p:cBhvr>
                                      <p:to>
                                        <p:strVal val="visible"/>
                                      </p:to>
                                    </p:set>
                                    <p:animEffect transition="in" filter="wipe(up)">
                                      <p:cBhvr>
                                        <p:cTn id="4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0734" grpId="0" animBg="1" autoUpdateAnimBg="0"/>
      <p:bldP spid="670735" grpId="0" animBg="1"/>
      <p:bldP spid="670736" grpId="0" animBg="1" autoUpdateAnimBg="0"/>
      <p:bldP spid="670737" grpId="0" animBg="1"/>
      <p:bldP spid="670741" grpId="0" animBg="1" autoUpdateAnimBg="0"/>
      <p:bldP spid="670743" grpId="0" animBg="1" autoUpdateAnimBg="0"/>
      <p:bldP spid="670744" grpId="0" animBg="1"/>
      <p:bldP spid="670745" grpId="0" animBg="1" autoUpdateAnimBg="0"/>
      <p:bldP spid="670746" grpId="0" animBg="1"/>
      <p:bldP spid="2"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ext Box 6"/>
          <p:cNvSpPr txBox="1">
            <a:spLocks noChangeArrowheads="1"/>
          </p:cNvSpPr>
          <p:nvPr/>
        </p:nvSpPr>
        <p:spPr bwMode="auto">
          <a:xfrm>
            <a:off x="609600" y="1905000"/>
            <a:ext cx="8077200" cy="42243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28575" cap="sq">
                <a:solidFill>
                  <a:srgbClr val="000000"/>
                </a:solidFill>
                <a:miter lim="800000"/>
                <a:headEnd type="none" w="sm" len="sm"/>
                <a:tailEnd type="none" w="sm" len="sm"/>
              </a14:hiddenLine>
            </a:ext>
          </a:extLst>
        </p:spPr>
        <p:txBody>
          <a:bodyPr>
            <a:spAutoFit/>
          </a:bodyPr>
          <a:lstStyle>
            <a:lvl1pPr marL="688975" indent="-457200">
              <a:defRPr sz="2400">
                <a:solidFill>
                  <a:schemeClr val="tx1"/>
                </a:solidFill>
                <a:latin typeface="Times New Roman" pitchFamily="18" charset="0"/>
              </a:defRPr>
            </a:lvl1pPr>
            <a:lvl2pPr marL="1382713" indent="-468313">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lgn="l">
              <a:lnSpc>
                <a:spcPct val="125000"/>
              </a:lnSpc>
              <a:spcBef>
                <a:spcPts val="1200"/>
              </a:spcBef>
              <a:buClr>
                <a:srgbClr val="800000"/>
              </a:buClr>
              <a:buSzPct val="80000"/>
              <a:buFont typeface="Wingdings" pitchFamily="2" charset="2"/>
              <a:buChar char="u"/>
            </a:pPr>
            <a:r>
              <a:rPr lang="en-US" altLang="en-US" sz="2200" dirty="0">
                <a:solidFill>
                  <a:srgbClr val="000000"/>
                </a:solidFill>
                <a:latin typeface="Liberation Sans" panose="020B0604020202020204" pitchFamily="34" charset="0"/>
              </a:rPr>
              <a:t>Companies issue common stock </a:t>
            </a:r>
            <a:r>
              <a:rPr lang="en-US" altLang="en-US" sz="2200" b="1" dirty="0">
                <a:solidFill>
                  <a:srgbClr val="000000"/>
                </a:solidFill>
                <a:latin typeface="Liberation Sans" panose="020B0604020202020204" pitchFamily="34" charset="0"/>
              </a:rPr>
              <a:t>directly</a:t>
            </a:r>
            <a:r>
              <a:rPr lang="en-US" altLang="en-US" sz="2200" dirty="0">
                <a:solidFill>
                  <a:srgbClr val="000000"/>
                </a:solidFill>
                <a:latin typeface="Liberation Sans" panose="020B0604020202020204" pitchFamily="34" charset="0"/>
              </a:rPr>
              <a:t> to investors or</a:t>
            </a:r>
            <a:r>
              <a:rPr lang="en-US" altLang="en-US" sz="2200" b="1" dirty="0">
                <a:solidFill>
                  <a:srgbClr val="000000"/>
                </a:solidFill>
                <a:latin typeface="Liberation Sans" panose="020B0604020202020204" pitchFamily="34" charset="0"/>
              </a:rPr>
              <a:t> indirectly </a:t>
            </a:r>
            <a:r>
              <a:rPr lang="en-US" altLang="en-US" sz="2200" dirty="0">
                <a:solidFill>
                  <a:srgbClr val="000000"/>
                </a:solidFill>
                <a:latin typeface="Liberation Sans" panose="020B0604020202020204" pitchFamily="34" charset="0"/>
              </a:rPr>
              <a:t>through an investment banking firm.</a:t>
            </a:r>
          </a:p>
          <a:p>
            <a:pPr algn="l">
              <a:lnSpc>
                <a:spcPct val="125000"/>
              </a:lnSpc>
              <a:spcBef>
                <a:spcPts val="1200"/>
              </a:spcBef>
              <a:buClr>
                <a:srgbClr val="800000"/>
              </a:buClr>
              <a:buSzPct val="80000"/>
              <a:buFont typeface="Wingdings" pitchFamily="2" charset="2"/>
              <a:buChar char="u"/>
            </a:pPr>
            <a:r>
              <a:rPr lang="en-US" altLang="en-US" sz="2200" dirty="0">
                <a:solidFill>
                  <a:srgbClr val="000000"/>
                </a:solidFill>
                <a:latin typeface="Liberation Sans" panose="020B0604020202020204" pitchFamily="34" charset="0"/>
              </a:rPr>
              <a:t>Factors in setting price for a new issue of stock:</a:t>
            </a:r>
          </a:p>
          <a:p>
            <a:pPr lvl="1" algn="l">
              <a:lnSpc>
                <a:spcPct val="120000"/>
              </a:lnSpc>
              <a:spcBef>
                <a:spcPts val="1200"/>
              </a:spcBef>
              <a:buFontTx/>
              <a:buAutoNum type="arabicPeriod"/>
            </a:pPr>
            <a:r>
              <a:rPr lang="en-US" altLang="en-US" sz="2100" dirty="0">
                <a:solidFill>
                  <a:srgbClr val="000000"/>
                </a:solidFill>
                <a:latin typeface="Liberation Sans" panose="020B0604020202020204" pitchFamily="34" charset="0"/>
              </a:rPr>
              <a:t>Company’s anticipated future earnings.</a:t>
            </a:r>
          </a:p>
          <a:p>
            <a:pPr lvl="1" algn="l">
              <a:lnSpc>
                <a:spcPct val="120000"/>
              </a:lnSpc>
              <a:spcBef>
                <a:spcPts val="1200"/>
              </a:spcBef>
              <a:buFontTx/>
              <a:buAutoNum type="arabicPeriod"/>
            </a:pPr>
            <a:r>
              <a:rPr lang="en-US" altLang="en-US" sz="2100" dirty="0">
                <a:solidFill>
                  <a:srgbClr val="000000"/>
                </a:solidFill>
                <a:latin typeface="Liberation Sans" panose="020B0604020202020204" pitchFamily="34" charset="0"/>
              </a:rPr>
              <a:t>Expected dividend rate per share.</a:t>
            </a:r>
          </a:p>
          <a:p>
            <a:pPr lvl="1" algn="l">
              <a:lnSpc>
                <a:spcPct val="120000"/>
              </a:lnSpc>
              <a:spcBef>
                <a:spcPts val="1200"/>
              </a:spcBef>
              <a:buFontTx/>
              <a:buAutoNum type="arabicPeriod"/>
            </a:pPr>
            <a:r>
              <a:rPr lang="en-US" altLang="en-US" sz="2100" dirty="0">
                <a:solidFill>
                  <a:srgbClr val="000000"/>
                </a:solidFill>
                <a:latin typeface="Liberation Sans" panose="020B0604020202020204" pitchFamily="34" charset="0"/>
              </a:rPr>
              <a:t>Current financial position.</a:t>
            </a:r>
          </a:p>
          <a:p>
            <a:pPr lvl="1" algn="l">
              <a:lnSpc>
                <a:spcPct val="120000"/>
              </a:lnSpc>
              <a:spcBef>
                <a:spcPts val="1200"/>
              </a:spcBef>
              <a:buFontTx/>
              <a:buAutoNum type="arabicPeriod"/>
            </a:pPr>
            <a:r>
              <a:rPr lang="en-US" altLang="en-US" sz="2100" dirty="0">
                <a:solidFill>
                  <a:srgbClr val="000000"/>
                </a:solidFill>
                <a:latin typeface="Liberation Sans" panose="020B0604020202020204" pitchFamily="34" charset="0"/>
              </a:rPr>
              <a:t>Current state of the economy.</a:t>
            </a:r>
          </a:p>
          <a:p>
            <a:pPr lvl="1" algn="l">
              <a:lnSpc>
                <a:spcPct val="120000"/>
              </a:lnSpc>
              <a:spcBef>
                <a:spcPts val="1200"/>
              </a:spcBef>
              <a:buFontTx/>
              <a:buAutoNum type="arabicPeriod"/>
            </a:pPr>
            <a:r>
              <a:rPr lang="en-US" altLang="en-US" sz="2100" dirty="0">
                <a:solidFill>
                  <a:srgbClr val="000000"/>
                </a:solidFill>
                <a:latin typeface="Liberation Sans" panose="020B0604020202020204" pitchFamily="34" charset="0"/>
              </a:rPr>
              <a:t>Current state of the securities market.</a:t>
            </a:r>
          </a:p>
        </p:txBody>
      </p:sp>
      <p:sp>
        <p:nvSpPr>
          <p:cNvPr id="24579" name="Rectangle 7"/>
          <p:cNvSpPr>
            <a:spLocks noChangeArrowheads="1"/>
          </p:cNvSpPr>
          <p:nvPr/>
        </p:nvSpPr>
        <p:spPr bwMode="auto">
          <a:xfrm>
            <a:off x="609600" y="1295400"/>
            <a:ext cx="8229600" cy="52387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28575" cap="sq" algn="ctr">
                <a:solidFill>
                  <a:srgbClr val="000000"/>
                </a:solidFill>
                <a:miter lim="800000"/>
                <a:headEnd type="none" w="sm" len="sm"/>
                <a:tailEnd type="none" w="sm" len="sm"/>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lgn="l">
              <a:buSzPct val="80000"/>
            </a:pPr>
            <a:r>
              <a:rPr lang="en-US" altLang="en-US" sz="2800" b="1" dirty="0">
                <a:solidFill>
                  <a:srgbClr val="006600"/>
                </a:solidFill>
                <a:latin typeface="Liberation Sans" panose="020B0604020202020204" pitchFamily="34" charset="0"/>
              </a:rPr>
              <a:t>ISSUANCE OF STOCK</a:t>
            </a:r>
          </a:p>
        </p:txBody>
      </p:sp>
      <p:sp>
        <p:nvSpPr>
          <p:cNvPr id="24580" name="Rectangle 7"/>
          <p:cNvSpPr>
            <a:spLocks noChangeArrowheads="1"/>
          </p:cNvSpPr>
          <p:nvPr/>
        </p:nvSpPr>
        <p:spPr bwMode="auto">
          <a:xfrm>
            <a:off x="609600" y="304800"/>
            <a:ext cx="7620000" cy="560388"/>
          </a:xfrm>
          <a:prstGeom prst="rect">
            <a:avLst/>
          </a:prstGeom>
          <a:noFill/>
          <a:ln>
            <a:noFill/>
          </a:ln>
          <a:effectLst/>
          <a:extLst>
            <a:ext uri="{909E8E84-426E-40dd-AFC4-6F175D3DCCD1}">
              <a14:hiddenFill xmlns="" xmlns:a14="http://schemas.microsoft.com/office/drawing/2010/main">
                <a:solidFill>
                  <a:srgbClr val="990000"/>
                </a:solidFill>
              </a14:hiddenFill>
            </a:ext>
            <a:ext uri="{91240B29-F687-4f45-9708-019B960494DF}">
              <a14:hiddenLine xmlns="" xmlns:a14="http://schemas.microsoft.com/office/drawing/2010/main" w="12700" algn="ctr">
                <a:solidFill>
                  <a:schemeClr val="tx1"/>
                </a:solidFill>
                <a:miter lim="800000"/>
                <a:headEnd/>
                <a:tailEnd/>
              </a14:hiddenLine>
            </a:ext>
            <a:ext uri="{AF507438-7753-43e0-B8FC-AC1667EBCBE1}">
              <a14:hiddenEffects xmlns="" xmlns:a14="http://schemas.microsoft.com/office/drawing/2010/main">
                <a:effectLst>
                  <a:outerShdw dist="107763" dir="2700000" algn="ctr" rotWithShape="0">
                    <a:schemeClr val="bg2"/>
                  </a:outerShdw>
                </a:effectLst>
              </a14:hiddenEffects>
            </a:ext>
          </a:extLst>
        </p:spPr>
        <p:txBody>
          <a:bodyPr lIns="90488" tIns="44450" rIns="90488" bIns="44450"/>
          <a:lstStyle/>
          <a:p>
            <a:pPr algn="l">
              <a:buSzPct val="80000"/>
            </a:pPr>
            <a:r>
              <a:rPr lang="en-US" altLang="en-US" sz="3200" b="1" dirty="0">
                <a:solidFill>
                  <a:schemeClr val="tx2">
                    <a:lumMod val="75000"/>
                  </a:schemeClr>
                </a:solidFill>
                <a:latin typeface="Liberation Sans" panose="020B0604020202020204" pitchFamily="34" charset="0"/>
              </a:rPr>
              <a:t>Stock Issue Considerations</a:t>
            </a:r>
          </a:p>
        </p:txBody>
      </p:sp>
      <p:sp>
        <p:nvSpPr>
          <p:cNvPr id="24581" name="Line 8"/>
          <p:cNvSpPr>
            <a:spLocks noChangeShapeType="1"/>
          </p:cNvSpPr>
          <p:nvPr/>
        </p:nvSpPr>
        <p:spPr bwMode="auto">
          <a:xfrm>
            <a:off x="304800" y="990600"/>
            <a:ext cx="8534400" cy="0"/>
          </a:xfrm>
          <a:prstGeom prst="line">
            <a:avLst/>
          </a:prstGeom>
          <a:noFill/>
          <a:ln w="57150" cap="sq">
            <a:solidFill>
              <a:schemeClr val="tx1"/>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latin typeface="Liberation Sans" panose="020B0604020202020204" pitchFamily="34" charset="0"/>
            </a:endParaRPr>
          </a:p>
        </p:txBody>
      </p:sp>
      <p:sp>
        <p:nvSpPr>
          <p:cNvPr id="2" name="Slide Number Placeholder 1"/>
          <p:cNvSpPr>
            <a:spLocks noGrp="1"/>
          </p:cNvSpPr>
          <p:nvPr>
            <p:ph type="sldNum" sz="quarter" idx="12"/>
          </p:nvPr>
        </p:nvSpPr>
        <p:spPr/>
        <p:txBody>
          <a:bodyPr/>
          <a:lstStyle/>
          <a:p>
            <a:fld id="{980D5847-D064-449A-9DD5-EB6DB8BB846B}" type="slidenum">
              <a:rPr lang="en-US" smtClean="0"/>
              <a:t>19</a:t>
            </a:fld>
            <a:endParaRPr lang="en-US"/>
          </a:p>
        </p:txBody>
      </p:sp>
    </p:spTree>
    <p:extLst>
      <p:ext uri="{BB962C8B-B14F-4D97-AF65-F5344CB8AC3E}">
        <p14:creationId xmlns:p14="http://schemas.microsoft.com/office/powerpoint/2010/main" val="2161714072"/>
      </p:ext>
    </p:extLst>
  </p:cSld>
  <p:clrMapOvr>
    <a:masterClrMapping/>
  </p:clrMapOvr>
  <p:transition>
    <p:wipe dir="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761999" y="3886200"/>
            <a:ext cx="7732713" cy="520700"/>
          </a:xfrm>
        </p:spPr>
        <p:txBody>
          <a:bodyPr/>
          <a:lstStyle/>
          <a:p>
            <a:pPr>
              <a:spcBef>
                <a:spcPct val="0"/>
              </a:spcBef>
            </a:pPr>
            <a:r>
              <a:rPr lang="en-US" sz="1800" kern="1200" dirty="0">
                <a:solidFill>
                  <a:schemeClr val="tx1"/>
                </a:solidFill>
                <a:effectLst/>
                <a:latin typeface="Liberation Sans" panose="020B0604020202020204" pitchFamily="34" charset="0"/>
              </a:rPr>
              <a:t>Learning Objective 11-1</a:t>
            </a:r>
          </a:p>
        </p:txBody>
      </p:sp>
      <p:sp>
        <p:nvSpPr>
          <p:cNvPr id="4" name="Rectangle 5"/>
          <p:cNvSpPr>
            <a:spLocks noChangeArrowheads="1"/>
          </p:cNvSpPr>
          <p:nvPr/>
        </p:nvSpPr>
        <p:spPr bwMode="auto">
          <a:xfrm>
            <a:off x="762000" y="4419600"/>
            <a:ext cx="7772400" cy="928688"/>
          </a:xfrm>
          <a:prstGeom prst="rect">
            <a:avLst/>
          </a:prstGeom>
          <a:solidFill>
            <a:srgbClr val="045072"/>
          </a:solidFill>
          <a:ln>
            <a:noFill/>
          </a:ln>
          <a:effectLst/>
        </p:spPr>
        <p:txBody>
          <a:bodyPr wrap="square" lIns="86493" tIns="34597" rIns="86493" bIns="43247" anchor="ctr"/>
          <a:lstStyle/>
          <a:p>
            <a:pPr marL="111120" algn="l"/>
            <a:r>
              <a:rPr lang="en-US" sz="3200" b="1" dirty="0">
                <a:solidFill>
                  <a:srgbClr val="FFFFFF"/>
                </a:solidFill>
                <a:latin typeface="Liberation Sans" panose="020B0604020202020204" pitchFamily="34" charset="0"/>
              </a:rPr>
              <a:t>Corporate Form of Organization</a:t>
            </a:r>
          </a:p>
        </p:txBody>
      </p:sp>
      <p:sp>
        <p:nvSpPr>
          <p:cNvPr id="2" name="Slide Number Placeholder 1"/>
          <p:cNvSpPr>
            <a:spLocks noGrp="1"/>
          </p:cNvSpPr>
          <p:nvPr>
            <p:ph type="sldNum" sz="quarter" idx="12"/>
          </p:nvPr>
        </p:nvSpPr>
        <p:spPr/>
        <p:txBody>
          <a:bodyPr/>
          <a:lstStyle/>
          <a:p>
            <a:fld id="{980D5847-D064-449A-9DD5-EB6DB8BB846B}" type="slidenum">
              <a:rPr lang="en-US" smtClean="0"/>
              <a:t>2</a:t>
            </a:fld>
            <a:endParaRPr lang="en-US"/>
          </a:p>
        </p:txBody>
      </p:sp>
    </p:spTree>
    <p:extLst>
      <p:ext uri="{BB962C8B-B14F-4D97-AF65-F5344CB8AC3E}">
        <p14:creationId xmlns:p14="http://schemas.microsoft.com/office/powerpoint/2010/main" val="3620632918"/>
      </p:ext>
    </p:extLst>
  </p:cSld>
  <p:clrMapOvr>
    <a:masterClrMapping/>
  </p:clrMapOvr>
  <p:transition>
    <p:wipe dir="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ext Box 4"/>
          <p:cNvSpPr txBox="1">
            <a:spLocks noChangeArrowheads="1"/>
          </p:cNvSpPr>
          <p:nvPr/>
        </p:nvSpPr>
        <p:spPr bwMode="auto">
          <a:xfrm>
            <a:off x="609600" y="1905000"/>
            <a:ext cx="8001000" cy="39401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28575" cap="sq">
                <a:solidFill>
                  <a:srgbClr val="000000"/>
                </a:solidFill>
                <a:miter lim="800000"/>
                <a:headEnd type="none" w="sm" len="sm"/>
                <a:tailEnd type="none" w="sm" len="sm"/>
              </a14:hiddenLine>
            </a:ext>
          </a:extLst>
        </p:spPr>
        <p:txBody>
          <a:bodyPr>
            <a:spAutoFit/>
          </a:bodyPr>
          <a:lstStyle>
            <a:lvl1pPr marL="688975" indent="-457200">
              <a:defRPr sz="2400">
                <a:solidFill>
                  <a:schemeClr val="tx1"/>
                </a:solidFill>
                <a:latin typeface="Times New Roman" pitchFamily="18" charset="0"/>
              </a:defRPr>
            </a:lvl1pPr>
            <a:lvl2pPr marL="1382713" indent="-468313">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lgn="l">
              <a:lnSpc>
                <a:spcPct val="125000"/>
              </a:lnSpc>
              <a:spcBef>
                <a:spcPts val="1200"/>
              </a:spcBef>
              <a:buClr>
                <a:srgbClr val="800000"/>
              </a:buClr>
              <a:buSzPct val="80000"/>
              <a:buFont typeface="Wingdings" pitchFamily="2" charset="2"/>
              <a:buChar char="u"/>
            </a:pPr>
            <a:r>
              <a:rPr lang="en-US" altLang="en-US" sz="2200" dirty="0">
                <a:solidFill>
                  <a:srgbClr val="000000"/>
                </a:solidFill>
                <a:latin typeface="Liberation Sans" panose="020B0604020202020204" pitchFamily="34" charset="0"/>
              </a:rPr>
              <a:t>Stock of publicly held companies is traded on organized exchanges. </a:t>
            </a:r>
          </a:p>
          <a:p>
            <a:pPr algn="l">
              <a:lnSpc>
                <a:spcPct val="125000"/>
              </a:lnSpc>
              <a:spcBef>
                <a:spcPts val="1200"/>
              </a:spcBef>
              <a:buClr>
                <a:srgbClr val="800000"/>
              </a:buClr>
              <a:buSzPct val="80000"/>
              <a:buFont typeface="Wingdings" pitchFamily="2" charset="2"/>
              <a:buChar char="u"/>
            </a:pPr>
            <a:r>
              <a:rPr lang="en-US" altLang="en-US" sz="2200" dirty="0">
                <a:solidFill>
                  <a:srgbClr val="000000"/>
                </a:solidFill>
                <a:latin typeface="Liberation Sans" panose="020B0604020202020204" pitchFamily="34" charset="0"/>
              </a:rPr>
              <a:t>Interaction between buyers and sellers determines the prices per share. </a:t>
            </a:r>
          </a:p>
          <a:p>
            <a:pPr algn="l">
              <a:lnSpc>
                <a:spcPct val="125000"/>
              </a:lnSpc>
              <a:spcBef>
                <a:spcPts val="1200"/>
              </a:spcBef>
              <a:buClr>
                <a:srgbClr val="800000"/>
              </a:buClr>
              <a:buSzPct val="80000"/>
              <a:buFont typeface="Wingdings" pitchFamily="2" charset="2"/>
              <a:buChar char="u"/>
            </a:pPr>
            <a:r>
              <a:rPr lang="en-US" altLang="en-US" sz="2200" dirty="0">
                <a:solidFill>
                  <a:srgbClr val="000000"/>
                </a:solidFill>
                <a:latin typeface="Liberation Sans" panose="020B0604020202020204" pitchFamily="34" charset="0"/>
              </a:rPr>
              <a:t>Prices tend to follow the trend of a company’s earnings and dividends. </a:t>
            </a:r>
          </a:p>
          <a:p>
            <a:pPr algn="l">
              <a:lnSpc>
                <a:spcPct val="125000"/>
              </a:lnSpc>
              <a:spcBef>
                <a:spcPts val="1200"/>
              </a:spcBef>
              <a:buClr>
                <a:srgbClr val="800000"/>
              </a:buClr>
              <a:buSzPct val="80000"/>
              <a:buFont typeface="Wingdings" pitchFamily="2" charset="2"/>
              <a:buChar char="u"/>
            </a:pPr>
            <a:r>
              <a:rPr lang="en-US" altLang="en-US" sz="2200" dirty="0">
                <a:solidFill>
                  <a:srgbClr val="000000"/>
                </a:solidFill>
                <a:latin typeface="Liberation Sans" panose="020B0604020202020204" pitchFamily="34" charset="0"/>
              </a:rPr>
              <a:t>Factors beyond a company’s control may cause day-to-day fluctuations in market prices.</a:t>
            </a:r>
          </a:p>
        </p:txBody>
      </p:sp>
      <p:sp>
        <p:nvSpPr>
          <p:cNvPr id="25603" name="Rectangle 5"/>
          <p:cNvSpPr>
            <a:spLocks noChangeArrowheads="1"/>
          </p:cNvSpPr>
          <p:nvPr/>
        </p:nvSpPr>
        <p:spPr bwMode="auto">
          <a:xfrm>
            <a:off x="609600" y="1295400"/>
            <a:ext cx="8229600" cy="52387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28575" cap="sq" algn="ctr">
                <a:solidFill>
                  <a:srgbClr val="000000"/>
                </a:solidFill>
                <a:miter lim="800000"/>
                <a:headEnd type="none" w="sm" len="sm"/>
                <a:tailEnd type="none" w="sm" len="sm"/>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lgn="l">
              <a:buSzPct val="80000"/>
            </a:pPr>
            <a:r>
              <a:rPr lang="en-US" altLang="en-US" sz="2800" b="1" dirty="0">
                <a:solidFill>
                  <a:srgbClr val="006600"/>
                </a:solidFill>
                <a:latin typeface="Liberation Sans" panose="020B0604020202020204" pitchFamily="34" charset="0"/>
              </a:rPr>
              <a:t>MARKET PRICE OF STOCK</a:t>
            </a:r>
          </a:p>
        </p:txBody>
      </p:sp>
      <p:sp>
        <p:nvSpPr>
          <p:cNvPr id="25604" name="Rectangle 7"/>
          <p:cNvSpPr>
            <a:spLocks noChangeArrowheads="1"/>
          </p:cNvSpPr>
          <p:nvPr/>
        </p:nvSpPr>
        <p:spPr bwMode="auto">
          <a:xfrm>
            <a:off x="609600" y="304800"/>
            <a:ext cx="7620000" cy="560388"/>
          </a:xfrm>
          <a:prstGeom prst="rect">
            <a:avLst/>
          </a:prstGeom>
          <a:noFill/>
          <a:ln>
            <a:noFill/>
          </a:ln>
          <a:effectLst/>
          <a:extLst>
            <a:ext uri="{909E8E84-426E-40dd-AFC4-6F175D3DCCD1}">
              <a14:hiddenFill xmlns="" xmlns:a14="http://schemas.microsoft.com/office/drawing/2010/main">
                <a:solidFill>
                  <a:srgbClr val="990000"/>
                </a:solidFill>
              </a14:hiddenFill>
            </a:ext>
            <a:ext uri="{91240B29-F687-4f45-9708-019B960494DF}">
              <a14:hiddenLine xmlns="" xmlns:a14="http://schemas.microsoft.com/office/drawing/2010/main" w="12700" algn="ctr">
                <a:solidFill>
                  <a:schemeClr val="tx1"/>
                </a:solidFill>
                <a:miter lim="800000"/>
                <a:headEnd/>
                <a:tailEnd/>
              </a14:hiddenLine>
            </a:ext>
            <a:ext uri="{AF507438-7753-43e0-B8FC-AC1667EBCBE1}">
              <a14:hiddenEffects xmlns="" xmlns:a14="http://schemas.microsoft.com/office/drawing/2010/main">
                <a:effectLst>
                  <a:outerShdw dist="107763" dir="2700000" algn="ctr" rotWithShape="0">
                    <a:schemeClr val="bg2"/>
                  </a:outerShdw>
                </a:effectLst>
              </a14:hiddenEffects>
            </a:ext>
          </a:extLst>
        </p:spPr>
        <p:txBody>
          <a:bodyPr lIns="90488" tIns="44450" rIns="90488" bIns="44450"/>
          <a:lstStyle/>
          <a:p>
            <a:pPr algn="l">
              <a:buSzPct val="80000"/>
            </a:pPr>
            <a:r>
              <a:rPr lang="en-US" altLang="en-US" sz="3200" b="1" dirty="0">
                <a:solidFill>
                  <a:schemeClr val="tx2">
                    <a:lumMod val="75000"/>
                  </a:schemeClr>
                </a:solidFill>
                <a:latin typeface="Liberation Sans" panose="020B0604020202020204" pitchFamily="34" charset="0"/>
              </a:rPr>
              <a:t>Stock Issue Considerations</a:t>
            </a:r>
          </a:p>
        </p:txBody>
      </p:sp>
      <p:sp>
        <p:nvSpPr>
          <p:cNvPr id="25605" name="Line 8"/>
          <p:cNvSpPr>
            <a:spLocks noChangeShapeType="1"/>
          </p:cNvSpPr>
          <p:nvPr/>
        </p:nvSpPr>
        <p:spPr bwMode="auto">
          <a:xfrm>
            <a:off x="304800" y="990600"/>
            <a:ext cx="8534400" cy="0"/>
          </a:xfrm>
          <a:prstGeom prst="line">
            <a:avLst/>
          </a:prstGeom>
          <a:noFill/>
          <a:ln w="57150" cap="sq">
            <a:solidFill>
              <a:schemeClr val="tx1"/>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latin typeface="Liberation Sans" panose="020B0604020202020204" pitchFamily="34" charset="0"/>
            </a:endParaRPr>
          </a:p>
        </p:txBody>
      </p:sp>
      <p:sp>
        <p:nvSpPr>
          <p:cNvPr id="2" name="Slide Number Placeholder 1"/>
          <p:cNvSpPr>
            <a:spLocks noGrp="1"/>
          </p:cNvSpPr>
          <p:nvPr>
            <p:ph type="sldNum" sz="quarter" idx="12"/>
          </p:nvPr>
        </p:nvSpPr>
        <p:spPr/>
        <p:txBody>
          <a:bodyPr/>
          <a:lstStyle/>
          <a:p>
            <a:fld id="{980D5847-D064-449A-9DD5-EB6DB8BB846B}" type="slidenum">
              <a:rPr lang="en-US" smtClean="0"/>
              <a:t>20</a:t>
            </a:fld>
            <a:endParaRPr lang="en-US"/>
          </a:p>
        </p:txBody>
      </p:sp>
    </p:spTree>
    <p:extLst>
      <p:ext uri="{BB962C8B-B14F-4D97-AF65-F5344CB8AC3E}">
        <p14:creationId xmlns:p14="http://schemas.microsoft.com/office/powerpoint/2010/main" val="4062603403"/>
      </p:ext>
    </p:extLst>
  </p:cSld>
  <p:clrMapOvr>
    <a:masterClrMapping/>
  </p:clrMapOvr>
  <p:transition>
    <p:wipe dir="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Line 2"/>
          <p:cNvSpPr>
            <a:spLocks noChangeShapeType="1"/>
          </p:cNvSpPr>
          <p:nvPr/>
        </p:nvSpPr>
        <p:spPr bwMode="auto">
          <a:xfrm flipV="1">
            <a:off x="2438400" y="3892550"/>
            <a:ext cx="914400" cy="0"/>
          </a:xfrm>
          <a:prstGeom prst="line">
            <a:avLst/>
          </a:prstGeom>
          <a:noFill/>
          <a:ln w="57150">
            <a:solidFill>
              <a:schemeClr val="tx1"/>
            </a:solidFill>
            <a:round/>
            <a:headEnd/>
            <a:tailEnd type="triangle" w="med" len="med"/>
          </a:ln>
          <a:extLst>
            <a:ext uri="{909E8E84-426E-40dd-AFC4-6F175D3DCCD1}">
              <a14:hiddenFill xmlns="" xmlns:a14="http://schemas.microsoft.com/office/drawing/2010/main">
                <a:noFill/>
              </a14:hiddenFill>
            </a:ext>
          </a:extLst>
        </p:spPr>
        <p:txBody>
          <a:bodyPr wrap="none" anchor="ctr"/>
          <a:lstStyle/>
          <a:p>
            <a:endParaRPr lang="en-US" dirty="0">
              <a:latin typeface="Liberation Sans" panose="020B0604020202020204" pitchFamily="34" charset="0"/>
            </a:endParaRPr>
          </a:p>
        </p:txBody>
      </p:sp>
      <p:sp>
        <p:nvSpPr>
          <p:cNvPr id="30723" name="Line 3"/>
          <p:cNvSpPr>
            <a:spLocks noChangeShapeType="1"/>
          </p:cNvSpPr>
          <p:nvPr/>
        </p:nvSpPr>
        <p:spPr bwMode="auto">
          <a:xfrm flipV="1">
            <a:off x="1752600" y="2597150"/>
            <a:ext cx="0" cy="838200"/>
          </a:xfrm>
          <a:prstGeom prst="line">
            <a:avLst/>
          </a:prstGeom>
          <a:noFill/>
          <a:ln w="57150">
            <a:solidFill>
              <a:schemeClr val="tx1"/>
            </a:solidFill>
            <a:round/>
            <a:headEnd/>
            <a:tailEnd type="triangle" w="med" len="med"/>
          </a:ln>
          <a:extLst>
            <a:ext uri="{909E8E84-426E-40dd-AFC4-6F175D3DCCD1}">
              <a14:hiddenFill xmlns="" xmlns:a14="http://schemas.microsoft.com/office/drawing/2010/main">
                <a:noFill/>
              </a14:hiddenFill>
            </a:ext>
          </a:extLst>
        </p:spPr>
        <p:txBody>
          <a:bodyPr wrap="none" anchor="ctr"/>
          <a:lstStyle/>
          <a:p>
            <a:endParaRPr lang="en-US" dirty="0">
              <a:latin typeface="Liberation Sans" panose="020B0604020202020204" pitchFamily="34" charset="0"/>
            </a:endParaRPr>
          </a:p>
        </p:txBody>
      </p:sp>
      <p:sp>
        <p:nvSpPr>
          <p:cNvPr id="684037" name="Rectangle 5"/>
          <p:cNvSpPr>
            <a:spLocks noChangeArrowheads="1"/>
          </p:cNvSpPr>
          <p:nvPr/>
        </p:nvSpPr>
        <p:spPr bwMode="auto">
          <a:xfrm>
            <a:off x="698500" y="1682750"/>
            <a:ext cx="2203450" cy="755650"/>
          </a:xfrm>
          <a:prstGeom prst="rect">
            <a:avLst/>
          </a:prstGeom>
          <a:solidFill>
            <a:srgbClr val="438E00"/>
          </a:solidFill>
          <a:ln w="12700">
            <a:solidFill>
              <a:schemeClr val="tx1"/>
            </a:solidFill>
            <a:miter lim="800000"/>
            <a:headEnd/>
            <a:tailEnd/>
          </a:ln>
          <a:effectLst>
            <a:outerShdw dist="107763" dir="2700000" algn="ctr" rotWithShape="0">
              <a:schemeClr val="bg2"/>
            </a:outerShdw>
          </a:effectLst>
        </p:spPr>
        <p:txBody>
          <a:bodyPr lIns="90488" tIns="44450" rIns="90488" bIns="44450" anchor="ctr"/>
          <a:lstStyle/>
          <a:p>
            <a:pPr>
              <a:defRPr/>
            </a:pPr>
            <a:r>
              <a:rPr lang="en-US" sz="2000" b="1" dirty="0">
                <a:solidFill>
                  <a:srgbClr val="FFFFFF"/>
                </a:solidFill>
                <a:effectLst>
                  <a:outerShdw blurRad="38100" dist="38100" dir="2700000" algn="tl">
                    <a:srgbClr val="000000"/>
                  </a:outerShdw>
                </a:effectLst>
                <a:latin typeface="Liberation Sans" panose="020B0604020202020204" pitchFamily="34" charset="0"/>
              </a:rPr>
              <a:t>Paid-in Capital</a:t>
            </a:r>
          </a:p>
        </p:txBody>
      </p:sp>
      <p:sp>
        <p:nvSpPr>
          <p:cNvPr id="684038" name="Rectangle 6"/>
          <p:cNvSpPr>
            <a:spLocks noChangeArrowheads="1"/>
          </p:cNvSpPr>
          <p:nvPr/>
        </p:nvSpPr>
        <p:spPr bwMode="auto">
          <a:xfrm>
            <a:off x="3310890" y="3517900"/>
            <a:ext cx="2598420" cy="755650"/>
          </a:xfrm>
          <a:prstGeom prst="rect">
            <a:avLst/>
          </a:prstGeom>
          <a:solidFill>
            <a:srgbClr val="005B88"/>
          </a:solidFill>
          <a:ln w="12700">
            <a:solidFill>
              <a:schemeClr val="tx1"/>
            </a:solidFill>
            <a:miter lim="800000"/>
            <a:headEnd/>
            <a:tailEnd/>
          </a:ln>
          <a:effectLst>
            <a:outerShdw dist="107763" dir="2700000" algn="ctr" rotWithShape="0">
              <a:schemeClr val="bg2"/>
            </a:outerShdw>
          </a:effectLst>
        </p:spPr>
        <p:txBody>
          <a:bodyPr lIns="90488" tIns="44450" rIns="90488" bIns="44450" anchor="ctr"/>
          <a:lstStyle/>
          <a:p>
            <a:pPr>
              <a:defRPr/>
            </a:pPr>
            <a:r>
              <a:rPr lang="en-US" sz="2000" b="1" dirty="0">
                <a:solidFill>
                  <a:srgbClr val="FFFFFF"/>
                </a:solidFill>
                <a:effectLst>
                  <a:outerShdw blurRad="38100" dist="38100" dir="2700000" algn="tl">
                    <a:srgbClr val="000000"/>
                  </a:outerShdw>
                </a:effectLst>
                <a:latin typeface="Liberation Sans" panose="020B0604020202020204" pitchFamily="34" charset="0"/>
              </a:rPr>
              <a:t>Retained Earnings</a:t>
            </a:r>
          </a:p>
          <a:p>
            <a:pPr>
              <a:defRPr/>
            </a:pPr>
            <a:r>
              <a:rPr lang="en-US" sz="1600" b="1" dirty="0">
                <a:solidFill>
                  <a:srgbClr val="FAFD00"/>
                </a:solidFill>
                <a:effectLst>
                  <a:outerShdw blurRad="38100" dist="38100" dir="2700000" algn="tl">
                    <a:srgbClr val="000000"/>
                  </a:outerShdw>
                </a:effectLst>
                <a:latin typeface="Liberation Sans" panose="020B0604020202020204" pitchFamily="34" charset="0"/>
              </a:rPr>
              <a:t>Account</a:t>
            </a:r>
          </a:p>
        </p:txBody>
      </p:sp>
      <p:sp>
        <p:nvSpPr>
          <p:cNvPr id="30727" name="Rectangle 7"/>
          <p:cNvSpPr>
            <a:spLocks noChangeArrowheads="1"/>
          </p:cNvSpPr>
          <p:nvPr/>
        </p:nvSpPr>
        <p:spPr bwMode="auto">
          <a:xfrm>
            <a:off x="3136900" y="1530350"/>
            <a:ext cx="292100" cy="63500"/>
          </a:xfrm>
          <a:prstGeom prst="rect">
            <a:avLst/>
          </a:prstGeom>
          <a:solidFill>
            <a:srgbClr val="000081"/>
          </a:solidFill>
          <a:ln>
            <a:noFill/>
          </a:ln>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endParaRPr lang="en-US" altLang="en-US" dirty="0">
              <a:latin typeface="Liberation Sans" panose="020B0604020202020204" pitchFamily="34" charset="0"/>
            </a:endParaRPr>
          </a:p>
        </p:txBody>
      </p:sp>
      <p:sp>
        <p:nvSpPr>
          <p:cNvPr id="30728" name="Rectangle 8"/>
          <p:cNvSpPr>
            <a:spLocks noChangeArrowheads="1"/>
          </p:cNvSpPr>
          <p:nvPr/>
        </p:nvSpPr>
        <p:spPr bwMode="auto">
          <a:xfrm>
            <a:off x="3136900" y="1530350"/>
            <a:ext cx="76200" cy="1143000"/>
          </a:xfrm>
          <a:prstGeom prst="rect">
            <a:avLst/>
          </a:prstGeom>
          <a:solidFill>
            <a:srgbClr val="000081"/>
          </a:solidFill>
          <a:ln>
            <a:noFill/>
          </a:ln>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endParaRPr lang="en-US" altLang="en-US" dirty="0">
              <a:latin typeface="Liberation Sans" panose="020B0604020202020204" pitchFamily="34" charset="0"/>
            </a:endParaRPr>
          </a:p>
        </p:txBody>
      </p:sp>
      <p:sp>
        <p:nvSpPr>
          <p:cNvPr id="30729" name="Rectangle 9"/>
          <p:cNvSpPr>
            <a:spLocks noChangeArrowheads="1"/>
          </p:cNvSpPr>
          <p:nvPr/>
        </p:nvSpPr>
        <p:spPr bwMode="auto">
          <a:xfrm>
            <a:off x="2908300" y="2063750"/>
            <a:ext cx="292100" cy="63500"/>
          </a:xfrm>
          <a:prstGeom prst="rect">
            <a:avLst/>
          </a:prstGeom>
          <a:solidFill>
            <a:srgbClr val="000081"/>
          </a:solidFill>
          <a:ln>
            <a:noFill/>
          </a:ln>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endParaRPr lang="en-US" altLang="en-US" dirty="0">
              <a:latin typeface="Liberation Sans" panose="020B0604020202020204" pitchFamily="34" charset="0"/>
            </a:endParaRPr>
          </a:p>
        </p:txBody>
      </p:sp>
      <p:sp>
        <p:nvSpPr>
          <p:cNvPr id="30731" name="Rectangle 11"/>
          <p:cNvSpPr>
            <a:spLocks noChangeArrowheads="1"/>
          </p:cNvSpPr>
          <p:nvPr/>
        </p:nvSpPr>
        <p:spPr bwMode="auto">
          <a:xfrm>
            <a:off x="3136900" y="2673350"/>
            <a:ext cx="292100" cy="63500"/>
          </a:xfrm>
          <a:prstGeom prst="rect">
            <a:avLst/>
          </a:prstGeom>
          <a:solidFill>
            <a:srgbClr val="000081"/>
          </a:solidFill>
          <a:ln>
            <a:noFill/>
          </a:ln>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endParaRPr lang="en-US" altLang="en-US" dirty="0">
              <a:latin typeface="Liberation Sans" panose="020B0604020202020204" pitchFamily="34" charset="0"/>
            </a:endParaRPr>
          </a:p>
        </p:txBody>
      </p:sp>
      <p:sp>
        <p:nvSpPr>
          <p:cNvPr id="30735" name="Text Box 16"/>
          <p:cNvSpPr txBox="1">
            <a:spLocks noChangeArrowheads="1"/>
          </p:cNvSpPr>
          <p:nvPr/>
        </p:nvSpPr>
        <p:spPr bwMode="auto">
          <a:xfrm>
            <a:off x="304800" y="3390900"/>
            <a:ext cx="2133600" cy="1035050"/>
          </a:xfrm>
          <a:prstGeom prst="rect">
            <a:avLst/>
          </a:prstGeom>
          <a:solidFill>
            <a:srgbClr val="FFFF99"/>
          </a:solidFill>
          <a:ln w="28575">
            <a:solidFill>
              <a:schemeClr val="tx1"/>
            </a:solidFill>
            <a:miter lim="800000"/>
            <a:headEnd/>
            <a:tailEnd/>
          </a:ln>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spcBef>
                <a:spcPct val="50000"/>
              </a:spcBef>
            </a:pPr>
            <a:r>
              <a:rPr lang="en-US" altLang="en-US" sz="2000" dirty="0">
                <a:latin typeface="Liberation Sans" panose="020B0604020202020204" pitchFamily="34" charset="0"/>
              </a:rPr>
              <a:t>Two Primary Sources of Equity</a:t>
            </a:r>
          </a:p>
        </p:txBody>
      </p:sp>
      <p:sp>
        <p:nvSpPr>
          <p:cNvPr id="684049" name="Rectangle 17"/>
          <p:cNvSpPr>
            <a:spLocks noChangeArrowheads="1"/>
          </p:cNvSpPr>
          <p:nvPr/>
        </p:nvSpPr>
        <p:spPr bwMode="auto">
          <a:xfrm>
            <a:off x="3429000" y="1225550"/>
            <a:ext cx="2362200" cy="755650"/>
          </a:xfrm>
          <a:prstGeom prst="rect">
            <a:avLst/>
          </a:prstGeom>
          <a:solidFill>
            <a:srgbClr val="005B88"/>
          </a:solidFill>
          <a:ln w="12700">
            <a:solidFill>
              <a:schemeClr val="tx1"/>
            </a:solidFill>
            <a:miter lim="800000"/>
            <a:headEnd/>
            <a:tailEnd/>
          </a:ln>
          <a:effectLst>
            <a:outerShdw dist="107763" dir="2700000" algn="ctr" rotWithShape="0">
              <a:schemeClr val="bg2"/>
            </a:outerShdw>
          </a:effectLst>
        </p:spPr>
        <p:txBody>
          <a:bodyPr lIns="90488" tIns="44450" rIns="90488" bIns="44450" anchor="ctr"/>
          <a:lstStyle/>
          <a:p>
            <a:pPr>
              <a:defRPr/>
            </a:pPr>
            <a:r>
              <a:rPr lang="en-US" sz="2000" b="1" dirty="0">
                <a:solidFill>
                  <a:srgbClr val="FFFFFF"/>
                </a:solidFill>
                <a:effectLst>
                  <a:outerShdw blurRad="38100" dist="38100" dir="2700000" algn="tl">
                    <a:srgbClr val="000000"/>
                  </a:outerShdw>
                </a:effectLst>
                <a:latin typeface="Liberation Sans" panose="020B0604020202020204" pitchFamily="34" charset="0"/>
              </a:rPr>
              <a:t>Common Stock</a:t>
            </a:r>
          </a:p>
          <a:p>
            <a:pPr>
              <a:defRPr/>
            </a:pPr>
            <a:r>
              <a:rPr lang="en-US" sz="1600" b="1" dirty="0">
                <a:solidFill>
                  <a:srgbClr val="FAFD00"/>
                </a:solidFill>
                <a:effectLst>
                  <a:outerShdw blurRad="38100" dist="38100" dir="2700000" algn="tl">
                    <a:srgbClr val="000000"/>
                  </a:outerShdw>
                </a:effectLst>
                <a:latin typeface="Liberation Sans" panose="020B0604020202020204" pitchFamily="34" charset="0"/>
              </a:rPr>
              <a:t>Account</a:t>
            </a:r>
          </a:p>
        </p:txBody>
      </p:sp>
      <p:sp>
        <p:nvSpPr>
          <p:cNvPr id="684050" name="Rectangle 18"/>
          <p:cNvSpPr>
            <a:spLocks noChangeArrowheads="1"/>
          </p:cNvSpPr>
          <p:nvPr/>
        </p:nvSpPr>
        <p:spPr bwMode="auto">
          <a:xfrm>
            <a:off x="3429000" y="2368550"/>
            <a:ext cx="2362200" cy="755650"/>
          </a:xfrm>
          <a:prstGeom prst="rect">
            <a:avLst/>
          </a:prstGeom>
          <a:solidFill>
            <a:srgbClr val="005B88"/>
          </a:solidFill>
          <a:ln w="12700">
            <a:solidFill>
              <a:schemeClr val="tx1"/>
            </a:solidFill>
            <a:miter lim="800000"/>
            <a:headEnd/>
            <a:tailEnd/>
          </a:ln>
          <a:effectLst>
            <a:outerShdw dist="107763" dir="2700000" algn="ctr" rotWithShape="0">
              <a:schemeClr val="bg2"/>
            </a:outerShdw>
          </a:effectLst>
        </p:spPr>
        <p:txBody>
          <a:bodyPr lIns="90488" tIns="44450" rIns="90488" bIns="44450" anchor="ctr"/>
          <a:lstStyle/>
          <a:p>
            <a:pPr>
              <a:defRPr/>
            </a:pPr>
            <a:r>
              <a:rPr lang="en-US" sz="2000" b="1" dirty="0">
                <a:solidFill>
                  <a:srgbClr val="FFFFFF"/>
                </a:solidFill>
                <a:effectLst>
                  <a:outerShdw blurRad="38100" dist="38100" dir="2700000" algn="tl">
                    <a:srgbClr val="000000"/>
                  </a:outerShdw>
                </a:effectLst>
                <a:latin typeface="Liberation Sans" panose="020B0604020202020204" pitchFamily="34" charset="0"/>
              </a:rPr>
              <a:t>Preferred Stock</a:t>
            </a:r>
          </a:p>
          <a:p>
            <a:pPr>
              <a:defRPr/>
            </a:pPr>
            <a:r>
              <a:rPr lang="en-US" sz="1600" b="1" dirty="0">
                <a:solidFill>
                  <a:srgbClr val="FAFD00"/>
                </a:solidFill>
                <a:effectLst>
                  <a:outerShdw blurRad="38100" dist="38100" dir="2700000" algn="tl">
                    <a:srgbClr val="000000"/>
                  </a:outerShdw>
                </a:effectLst>
                <a:latin typeface="Liberation Sans" panose="020B0604020202020204" pitchFamily="34" charset="0"/>
              </a:rPr>
              <a:t>Account</a:t>
            </a:r>
          </a:p>
        </p:txBody>
      </p:sp>
      <p:sp>
        <p:nvSpPr>
          <p:cNvPr id="30739" name="Text Box 22"/>
          <p:cNvSpPr txBox="1">
            <a:spLocks noChangeArrowheads="1"/>
          </p:cNvSpPr>
          <p:nvPr/>
        </p:nvSpPr>
        <p:spPr bwMode="auto">
          <a:xfrm>
            <a:off x="609600" y="4572000"/>
            <a:ext cx="8229600" cy="186974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sq">
                <a:solidFill>
                  <a:srgbClr val="000000"/>
                </a:solidFill>
                <a:miter lim="800000"/>
                <a:headEnd type="none" w="sm" len="sm"/>
                <a:tailEnd type="none" w="sm" len="sm"/>
              </a14:hiddenLine>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lgn="l">
              <a:lnSpc>
                <a:spcPct val="125000"/>
              </a:lnSpc>
              <a:spcBef>
                <a:spcPct val="50000"/>
              </a:spcBef>
              <a:defRPr/>
            </a:pPr>
            <a:r>
              <a:rPr lang="en-US" altLang="en-US" sz="2100" b="1" dirty="0">
                <a:solidFill>
                  <a:schemeClr val="tx2">
                    <a:lumMod val="75000"/>
                  </a:schemeClr>
                </a:solidFill>
                <a:latin typeface="Liberation Sans" panose="020B0604020202020204" pitchFamily="34" charset="0"/>
              </a:rPr>
              <a:t>Paid-in capital </a:t>
            </a:r>
            <a:r>
              <a:rPr lang="en-US" altLang="en-US" sz="2100" dirty="0">
                <a:latin typeface="Liberation Sans" panose="020B0604020202020204" pitchFamily="34" charset="0"/>
              </a:rPr>
              <a:t>is the total amount of cash and other assets paid in to the corporation by stockholders in exchange for capital stock.</a:t>
            </a:r>
          </a:p>
          <a:p>
            <a:pPr algn="l">
              <a:lnSpc>
                <a:spcPct val="125000"/>
              </a:lnSpc>
              <a:spcBef>
                <a:spcPct val="50000"/>
              </a:spcBef>
              <a:defRPr/>
            </a:pPr>
            <a:r>
              <a:rPr lang="en-US" altLang="en-US" sz="2100" b="1" dirty="0">
                <a:solidFill>
                  <a:schemeClr val="tx2">
                    <a:lumMod val="75000"/>
                  </a:schemeClr>
                </a:solidFill>
                <a:latin typeface="Liberation Sans" panose="020B0604020202020204" pitchFamily="34" charset="0"/>
              </a:rPr>
              <a:t>Retained earnings </a:t>
            </a:r>
            <a:r>
              <a:rPr lang="en-US" altLang="en-US" sz="2100" dirty="0">
                <a:latin typeface="Liberation Sans" panose="020B0604020202020204" pitchFamily="34" charset="0"/>
              </a:rPr>
              <a:t>is net income that a corporation retains for future use.</a:t>
            </a:r>
          </a:p>
        </p:txBody>
      </p:sp>
      <p:sp>
        <p:nvSpPr>
          <p:cNvPr id="2" name="Rectangle 7"/>
          <p:cNvSpPr>
            <a:spLocks noChangeArrowheads="1"/>
          </p:cNvSpPr>
          <p:nvPr/>
        </p:nvSpPr>
        <p:spPr bwMode="auto">
          <a:xfrm>
            <a:off x="609600" y="304800"/>
            <a:ext cx="7620000" cy="560388"/>
          </a:xfrm>
          <a:prstGeom prst="rect">
            <a:avLst/>
          </a:prstGeom>
          <a:noFill/>
          <a:ln>
            <a:noFill/>
          </a:ln>
          <a:effectLst/>
          <a:extLst>
            <a:ext uri="{909E8E84-426E-40dd-AFC4-6F175D3DCCD1}">
              <a14:hiddenFill xmlns="" xmlns:a14="http://schemas.microsoft.com/office/drawing/2010/main">
                <a:solidFill>
                  <a:srgbClr val="990000"/>
                </a:solidFill>
              </a14:hiddenFill>
            </a:ext>
            <a:ext uri="{91240B29-F687-4f45-9708-019B960494DF}">
              <a14:hiddenLine xmlns="" xmlns:a14="http://schemas.microsoft.com/office/drawing/2010/main" w="12700" algn="ctr">
                <a:solidFill>
                  <a:schemeClr val="tx1"/>
                </a:solidFill>
                <a:miter lim="800000"/>
                <a:headEnd/>
                <a:tailEnd/>
              </a14:hiddenLine>
            </a:ext>
            <a:ext uri="{AF507438-7753-43e0-B8FC-AC1667EBCBE1}">
              <a14:hiddenEffects xmlns="" xmlns:a14="http://schemas.microsoft.com/office/drawing/2010/main">
                <a:effectLst>
                  <a:outerShdw dist="107763" dir="2700000" algn="ctr" rotWithShape="0">
                    <a:schemeClr val="bg2"/>
                  </a:outerShdw>
                </a:effectLst>
              </a14:hiddenEffects>
            </a:ext>
          </a:extLst>
        </p:spPr>
        <p:txBody>
          <a:bodyPr lIns="90488" tIns="44450" rIns="90488" bIns="44450"/>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lgn="l"/>
            <a:r>
              <a:rPr lang="en-US" altLang="en-US" sz="3200" b="1" dirty="0">
                <a:solidFill>
                  <a:schemeClr val="tx2">
                    <a:lumMod val="75000"/>
                  </a:schemeClr>
                </a:solidFill>
                <a:latin typeface="Liberation Sans" panose="020B0604020202020204" pitchFamily="34" charset="0"/>
              </a:rPr>
              <a:t>Corporate Capital</a:t>
            </a:r>
          </a:p>
        </p:txBody>
      </p:sp>
      <p:sp>
        <p:nvSpPr>
          <p:cNvPr id="30740" name="Line 23"/>
          <p:cNvSpPr>
            <a:spLocks noChangeShapeType="1"/>
          </p:cNvSpPr>
          <p:nvPr/>
        </p:nvSpPr>
        <p:spPr bwMode="auto">
          <a:xfrm>
            <a:off x="304800" y="990600"/>
            <a:ext cx="8534400" cy="0"/>
          </a:xfrm>
          <a:prstGeom prst="line">
            <a:avLst/>
          </a:prstGeom>
          <a:noFill/>
          <a:ln w="57150" cap="sq">
            <a:solidFill>
              <a:schemeClr val="tx1"/>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latin typeface="Liberation Sans" panose="020B0604020202020204" pitchFamily="34" charset="0"/>
            </a:endParaRPr>
          </a:p>
        </p:txBody>
      </p:sp>
      <p:sp>
        <p:nvSpPr>
          <p:cNvPr id="3" name="Slide Number Placeholder 2"/>
          <p:cNvSpPr>
            <a:spLocks noGrp="1"/>
          </p:cNvSpPr>
          <p:nvPr>
            <p:ph type="sldNum" sz="quarter" idx="12"/>
          </p:nvPr>
        </p:nvSpPr>
        <p:spPr/>
        <p:txBody>
          <a:bodyPr/>
          <a:lstStyle/>
          <a:p>
            <a:fld id="{980D5847-D064-449A-9DD5-EB6DB8BB846B}" type="slidenum">
              <a:rPr lang="en-US" smtClean="0"/>
              <a:t>21</a:t>
            </a:fld>
            <a:endParaRPr lang="en-US"/>
          </a:p>
        </p:txBody>
      </p:sp>
    </p:spTree>
    <p:extLst>
      <p:ext uri="{BB962C8B-B14F-4D97-AF65-F5344CB8AC3E}">
        <p14:creationId xmlns:p14="http://schemas.microsoft.com/office/powerpoint/2010/main" val="2847150147"/>
      </p:ext>
    </p:extLst>
  </p:cSld>
  <p:clrMapOvr>
    <a:masterClrMapping/>
  </p:clrMapOvr>
  <p:transition>
    <p:wipe dir="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4"/>
          <p:cNvSpPr>
            <a:spLocks noChangeArrowheads="1"/>
          </p:cNvSpPr>
          <p:nvPr/>
        </p:nvSpPr>
        <p:spPr bwMode="auto">
          <a:xfrm>
            <a:off x="533400" y="1295400"/>
            <a:ext cx="8153400" cy="1295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lIns="182562" tIns="46038" rIns="182562" bIns="46038"/>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lgn="l">
              <a:lnSpc>
                <a:spcPct val="125000"/>
              </a:lnSpc>
              <a:spcBef>
                <a:spcPts val="1200"/>
              </a:spcBef>
              <a:buClr>
                <a:schemeClr val="tx1"/>
              </a:buClr>
              <a:buFont typeface="Wingdings" pitchFamily="2" charset="2"/>
              <a:buNone/>
            </a:pPr>
            <a:r>
              <a:rPr lang="en-US" altLang="en-US" sz="2200" dirty="0">
                <a:latin typeface="Liberation Sans" panose="020B0604020202020204" pitchFamily="34" charset="0"/>
              </a:rPr>
              <a:t>If Delta Robotics has a balance of $800,000 in common stock and $130,000 in retained earnings at the end of its first year, its stockholders’ equity section is as follows.</a:t>
            </a:r>
          </a:p>
        </p:txBody>
      </p:sp>
      <p:sp>
        <p:nvSpPr>
          <p:cNvPr id="32771" name="Rectangle 7"/>
          <p:cNvSpPr>
            <a:spLocks noChangeArrowheads="1"/>
          </p:cNvSpPr>
          <p:nvPr/>
        </p:nvSpPr>
        <p:spPr bwMode="auto">
          <a:xfrm>
            <a:off x="609600" y="304800"/>
            <a:ext cx="7620000" cy="560388"/>
          </a:xfrm>
          <a:prstGeom prst="rect">
            <a:avLst/>
          </a:prstGeom>
          <a:noFill/>
          <a:ln>
            <a:noFill/>
          </a:ln>
          <a:effectLst/>
          <a:extLst>
            <a:ext uri="{909E8E84-426E-40dd-AFC4-6F175D3DCCD1}">
              <a14:hiddenFill xmlns="" xmlns:a14="http://schemas.microsoft.com/office/drawing/2010/main">
                <a:solidFill>
                  <a:srgbClr val="990000"/>
                </a:solidFill>
              </a14:hiddenFill>
            </a:ext>
            <a:ext uri="{91240B29-F687-4f45-9708-019B960494DF}">
              <a14:hiddenLine xmlns="" xmlns:a14="http://schemas.microsoft.com/office/drawing/2010/main" w="12700" algn="ctr">
                <a:solidFill>
                  <a:schemeClr val="tx1"/>
                </a:solidFill>
                <a:miter lim="800000"/>
                <a:headEnd/>
                <a:tailEnd/>
              </a14:hiddenLine>
            </a:ext>
            <a:ext uri="{AF507438-7753-43e0-B8FC-AC1667EBCBE1}">
              <a14:hiddenEffects xmlns="" xmlns:a14="http://schemas.microsoft.com/office/drawing/2010/main">
                <a:effectLst>
                  <a:outerShdw dist="107763" dir="2700000" algn="ctr" rotWithShape="0">
                    <a:schemeClr val="bg2"/>
                  </a:outerShdw>
                </a:effectLst>
              </a14:hiddenEffects>
            </a:ext>
          </a:extLst>
        </p:spPr>
        <p:txBody>
          <a:bodyPr lIns="90488" tIns="44450" rIns="90488" bIns="44450"/>
          <a:lstStyle/>
          <a:p>
            <a:pPr algn="l"/>
            <a:r>
              <a:rPr lang="en-US" altLang="en-US" sz="3200" b="1" dirty="0">
                <a:solidFill>
                  <a:schemeClr val="tx2">
                    <a:lumMod val="75000"/>
                  </a:schemeClr>
                </a:solidFill>
                <a:latin typeface="Liberation Sans" panose="020B0604020202020204" pitchFamily="34" charset="0"/>
              </a:rPr>
              <a:t>Corporate Capital</a:t>
            </a:r>
          </a:p>
        </p:txBody>
      </p:sp>
      <p:sp>
        <p:nvSpPr>
          <p:cNvPr id="32772" name="Line 11"/>
          <p:cNvSpPr>
            <a:spLocks noChangeShapeType="1"/>
          </p:cNvSpPr>
          <p:nvPr/>
        </p:nvSpPr>
        <p:spPr bwMode="auto">
          <a:xfrm>
            <a:off x="304800" y="990600"/>
            <a:ext cx="8534400" cy="0"/>
          </a:xfrm>
          <a:prstGeom prst="line">
            <a:avLst/>
          </a:prstGeom>
          <a:noFill/>
          <a:ln w="57150" cap="sq">
            <a:solidFill>
              <a:schemeClr val="tx1"/>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latin typeface="Liberation Sans" panose="020B0604020202020204" pitchFamily="34" charset="0"/>
            </a:endParaRPr>
          </a:p>
        </p:txBody>
      </p:sp>
      <p:pic>
        <p:nvPicPr>
          <p:cNvPr id="32773" name="Picture 8"/>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35000"/>
                    </a14:imgEffect>
                  </a14:imgLayer>
                </a14:imgProps>
              </a:ext>
              <a:ext uri="{28A0092B-C50C-407E-A947-70E740481C1C}">
                <a14:useLocalDpi xmlns:a14="http://schemas.microsoft.com/office/drawing/2010/main" val="0"/>
              </a:ext>
            </a:extLst>
          </a:blip>
          <a:srcRect/>
          <a:stretch>
            <a:fillRect/>
          </a:stretch>
        </p:blipFill>
        <p:spPr bwMode="auto">
          <a:xfrm>
            <a:off x="401638" y="3052763"/>
            <a:ext cx="8315325" cy="2416175"/>
          </a:xfrm>
          <a:prstGeom prst="rect">
            <a:avLst/>
          </a:prstGeom>
          <a:noFill/>
          <a:ln w="19050" cap="sq">
            <a:solidFill>
              <a:schemeClr val="tx1"/>
            </a:solidFill>
            <a:miter lim="800000"/>
            <a:headEnd type="none" w="sm" len="sm"/>
            <a:tailEnd type="none" w="sm" len="sm"/>
          </a:ln>
          <a:extLst>
            <a:ext uri="{909E8E84-426E-40dd-AFC4-6F175D3DCCD1}">
              <a14:hiddenFill xmlns="" xmlns:a14="http://schemas.microsoft.com/office/drawing/2010/main">
                <a:solidFill>
                  <a:schemeClr val="accent1"/>
                </a:solidFill>
              </a14:hiddenFill>
            </a:ext>
          </a:extLst>
        </p:spPr>
      </p:pic>
      <p:sp>
        <p:nvSpPr>
          <p:cNvPr id="2" name="Slide Number Placeholder 1"/>
          <p:cNvSpPr>
            <a:spLocks noGrp="1"/>
          </p:cNvSpPr>
          <p:nvPr>
            <p:ph type="sldNum" sz="quarter" idx="12"/>
          </p:nvPr>
        </p:nvSpPr>
        <p:spPr/>
        <p:txBody>
          <a:bodyPr/>
          <a:lstStyle/>
          <a:p>
            <a:fld id="{980D5847-D064-449A-9DD5-EB6DB8BB846B}" type="slidenum">
              <a:rPr lang="en-US" smtClean="0"/>
              <a:t>22</a:t>
            </a:fld>
            <a:endParaRPr lang="en-US"/>
          </a:p>
        </p:txBody>
      </p:sp>
    </p:spTree>
    <p:extLst>
      <p:ext uri="{BB962C8B-B14F-4D97-AF65-F5344CB8AC3E}">
        <p14:creationId xmlns:p14="http://schemas.microsoft.com/office/powerpoint/2010/main" val="996795923"/>
      </p:ext>
    </p:extLst>
  </p:cSld>
  <p:clrMapOvr>
    <a:masterClrMapping/>
  </p:clrMapOvr>
  <p:transition>
    <p:wipe dir="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lstStyle/>
          <a:p>
            <a:pPr>
              <a:spcBef>
                <a:spcPct val="0"/>
              </a:spcBef>
            </a:pPr>
            <a:r>
              <a:rPr lang="en-US" sz="1800" kern="1200" dirty="0">
                <a:solidFill>
                  <a:schemeClr val="tx1"/>
                </a:solidFill>
                <a:effectLst/>
                <a:latin typeface="Liberation Sans" panose="020B0604020202020204" pitchFamily="34" charset="0"/>
              </a:rPr>
              <a:t>Learnings Objective 11-2</a:t>
            </a:r>
          </a:p>
        </p:txBody>
      </p:sp>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D24411-67D3-4F01-8C40-D8989FBCCAEE}" type="slidenum">
              <a:rPr kumimoji="0" lang="en-US" sz="1200" b="0" i="0" u="none" strike="noStrike" kern="1200" cap="none" spc="0" normalizeH="0" baseline="0" noProof="0" smtClean="0">
                <a:ln>
                  <a:noFill/>
                </a:ln>
                <a:solidFill>
                  <a:srgbClr val="000000"/>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srgbClr val="000000"/>
              </a:solidFill>
              <a:effectLst/>
              <a:uLnTx/>
              <a:uFillTx/>
              <a:latin typeface="Calibri"/>
              <a:ea typeface="+mn-ea"/>
              <a:cs typeface="+mn-cs"/>
            </a:endParaRPr>
          </a:p>
        </p:txBody>
      </p:sp>
      <p:sp>
        <p:nvSpPr>
          <p:cNvPr id="4" name="Rectangle 5"/>
          <p:cNvSpPr>
            <a:spLocks noChangeArrowheads="1"/>
          </p:cNvSpPr>
          <p:nvPr/>
        </p:nvSpPr>
        <p:spPr bwMode="auto">
          <a:xfrm>
            <a:off x="762000" y="4419600"/>
            <a:ext cx="7772400" cy="928688"/>
          </a:xfrm>
          <a:prstGeom prst="rect">
            <a:avLst/>
          </a:prstGeom>
          <a:solidFill>
            <a:srgbClr val="045072"/>
          </a:solidFill>
          <a:ln>
            <a:noFill/>
          </a:ln>
          <a:effectLst/>
        </p:spPr>
        <p:txBody>
          <a:bodyPr wrap="square" lIns="86493" tIns="34597" rIns="86493" bIns="43247" anchor="ctr"/>
          <a:lstStyle/>
          <a:p>
            <a:pPr marL="11112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FFFFFF"/>
                </a:solidFill>
                <a:effectLst/>
                <a:uLnTx/>
                <a:uFillTx/>
                <a:latin typeface="Liberation Sans" panose="020B0604020202020204" pitchFamily="34" charset="0"/>
                <a:ea typeface="+mn-ea"/>
                <a:cs typeface="+mn-cs"/>
              </a:rPr>
              <a:t>Accounting for stock issuances</a:t>
            </a:r>
          </a:p>
        </p:txBody>
      </p:sp>
    </p:spTree>
    <p:extLst>
      <p:ext uri="{BB962C8B-B14F-4D97-AF65-F5344CB8AC3E}">
        <p14:creationId xmlns:p14="http://schemas.microsoft.com/office/powerpoint/2010/main" val="24063188"/>
      </p:ext>
    </p:extLst>
  </p:cSld>
  <p:clrMapOvr>
    <a:masterClrMapping/>
  </p:clrMapOvr>
  <p:transition>
    <p:wipe dir="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a:spLocks noChangeArrowheads="1"/>
          </p:cNvSpPr>
          <p:nvPr/>
        </p:nvSpPr>
        <p:spPr bwMode="auto">
          <a:xfrm>
            <a:off x="533400" y="274320"/>
            <a:ext cx="8247743" cy="928688"/>
          </a:xfrm>
          <a:prstGeom prst="rect">
            <a:avLst/>
          </a:prstGeom>
          <a:solidFill>
            <a:srgbClr val="045072"/>
          </a:solidFill>
          <a:ln>
            <a:noFill/>
          </a:ln>
          <a:effectLst/>
        </p:spPr>
        <p:txBody>
          <a:bodyPr wrap="square" lIns="86493" tIns="34597" rIns="86493" bIns="43247" anchor="ctr"/>
          <a:lstStyle/>
          <a:p>
            <a:pPr marL="11112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FFFFFF"/>
                </a:solidFill>
                <a:effectLst/>
                <a:uLnTx/>
                <a:uFillTx/>
                <a:latin typeface="Liberation Sans" panose="020B0604020202020204" pitchFamily="34" charset="0"/>
                <a:ea typeface="+mn-ea"/>
                <a:cs typeface="+mn-cs"/>
              </a:rPr>
              <a:t>Outline</a:t>
            </a:r>
          </a:p>
        </p:txBody>
      </p:sp>
      <p:sp>
        <p:nvSpPr>
          <p:cNvPr id="5" name="Text Box 3"/>
          <p:cNvSpPr txBox="1">
            <a:spLocks noChangeArrowheads="1"/>
          </p:cNvSpPr>
          <p:nvPr/>
        </p:nvSpPr>
        <p:spPr bwMode="auto">
          <a:xfrm>
            <a:off x="533400" y="1479550"/>
            <a:ext cx="7772400" cy="162807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sq" algn="ctr">
                <a:solidFill>
                  <a:srgbClr val="0000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lgn="l">
              <a:spcBef>
                <a:spcPct val="20000"/>
              </a:spcBef>
              <a:buClr>
                <a:schemeClr val="accent2"/>
              </a:buClr>
              <a:buSzPct val="75000"/>
              <a:buFont typeface="Wingdings" pitchFamily="2" charset="2"/>
              <a:buChar char="l"/>
              <a:defRPr sz="2800" b="1">
                <a:solidFill>
                  <a:schemeClr val="bg2"/>
                </a:solidFill>
                <a:latin typeface="Arial" charset="0"/>
              </a:defRPr>
            </a:lvl1pPr>
            <a:lvl2pPr marL="685800" indent="-457200" algn="l">
              <a:spcBef>
                <a:spcPct val="20000"/>
              </a:spcBef>
              <a:buClr>
                <a:schemeClr val="accent2"/>
              </a:buClr>
              <a:buSzPct val="75000"/>
              <a:buFont typeface="Wingdings" pitchFamily="2" charset="2"/>
              <a:buChar char="l"/>
              <a:defRPr sz="2400" b="1">
                <a:solidFill>
                  <a:schemeClr val="bg2"/>
                </a:solidFill>
                <a:latin typeface="Arial" charset="0"/>
              </a:defRPr>
            </a:lvl2pPr>
            <a:lvl3pPr marL="1143000" indent="-228600" algn="l">
              <a:spcBef>
                <a:spcPct val="20000"/>
              </a:spcBef>
              <a:buClr>
                <a:schemeClr val="accent2"/>
              </a:buClr>
              <a:buSzPct val="75000"/>
              <a:buFont typeface="Wingdings" pitchFamily="2" charset="2"/>
              <a:buChar char="l"/>
              <a:defRPr sz="2000" b="1">
                <a:solidFill>
                  <a:schemeClr val="bg2"/>
                </a:solidFill>
                <a:latin typeface="Arial" charset="0"/>
              </a:defRPr>
            </a:lvl3pPr>
            <a:lvl4pPr marL="1600200" indent="-228600" algn="l">
              <a:spcBef>
                <a:spcPct val="20000"/>
              </a:spcBef>
              <a:buClr>
                <a:schemeClr val="accent2"/>
              </a:buClr>
              <a:buSzPct val="75000"/>
              <a:buFont typeface="Wingdings" pitchFamily="2" charset="2"/>
              <a:buChar char="l"/>
              <a:defRPr sz="2000" b="1">
                <a:solidFill>
                  <a:schemeClr val="bg2"/>
                </a:solidFill>
                <a:latin typeface="Arial" charset="0"/>
              </a:defRPr>
            </a:lvl4pPr>
            <a:lvl5pPr marL="2057400" indent="-228600" algn="l">
              <a:spcBef>
                <a:spcPct val="20000"/>
              </a:spcBef>
              <a:buClr>
                <a:schemeClr val="accent2"/>
              </a:buClr>
              <a:buSzPct val="75000"/>
              <a:buFont typeface="Wingdings" pitchFamily="2" charset="2"/>
              <a:buChar char="l"/>
              <a:defRPr sz="2000" b="1">
                <a:solidFill>
                  <a:schemeClr val="bg2"/>
                </a:solidFill>
                <a:latin typeface="Arial" charset="0"/>
              </a:defRPr>
            </a:lvl5pPr>
            <a:lvl6pPr marL="25146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6pPr>
            <a:lvl7pPr marL="29718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7pPr>
            <a:lvl8pPr marL="34290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8pPr>
            <a:lvl9pPr marL="38862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9pPr>
          </a:lstStyle>
          <a:p>
            <a:pPr marL="457200" marR="0" lvl="0" indent="-457200" algn="l" defTabSz="914400" rtl="0" eaLnBrk="1" fontAlgn="auto" latinLnBrk="0" hangingPunct="1">
              <a:lnSpc>
                <a:spcPct val="125000"/>
              </a:lnSpc>
              <a:spcBef>
                <a:spcPts val="1200"/>
              </a:spcBef>
              <a:spcAft>
                <a:spcPts val="0"/>
              </a:spcAft>
              <a:buClr>
                <a:srgbClr val="800000"/>
              </a:buClr>
              <a:buSzPct val="80000"/>
              <a:buFont typeface="+mj-lt"/>
              <a:buAutoNum type="arabicPeriod"/>
              <a:tabLst/>
              <a:defRPr/>
            </a:pPr>
            <a:r>
              <a:rPr kumimoji="0" lang="en-US" altLang="en-US" sz="2200" b="0" i="0" u="none" strike="noStrike" kern="1200" cap="none" spc="0" normalizeH="0" baseline="0" noProof="0" dirty="0">
                <a:ln>
                  <a:noFill/>
                </a:ln>
                <a:solidFill>
                  <a:srgbClr val="000000"/>
                </a:solidFill>
                <a:effectLst/>
                <a:uLnTx/>
                <a:uFillTx/>
                <a:latin typeface="Liberation Sans" panose="020B0604020202020204" pitchFamily="34" charset="0"/>
                <a:ea typeface="+mn-ea"/>
                <a:cs typeface="+mn-cs"/>
              </a:rPr>
              <a:t>Accounting for common stock</a:t>
            </a:r>
          </a:p>
          <a:p>
            <a:pPr marL="457200" marR="0" lvl="0" indent="-457200" algn="l" defTabSz="914400" rtl="0" eaLnBrk="1" fontAlgn="auto" latinLnBrk="0" hangingPunct="1">
              <a:lnSpc>
                <a:spcPct val="125000"/>
              </a:lnSpc>
              <a:spcBef>
                <a:spcPts val="1200"/>
              </a:spcBef>
              <a:spcAft>
                <a:spcPts val="0"/>
              </a:spcAft>
              <a:buClr>
                <a:srgbClr val="800000"/>
              </a:buClr>
              <a:buSzPct val="80000"/>
              <a:buFont typeface="+mj-lt"/>
              <a:buAutoNum type="arabicPeriod"/>
              <a:tabLst/>
              <a:defRPr/>
            </a:pPr>
            <a:r>
              <a:rPr kumimoji="0" lang="en-US" altLang="en-US" sz="2200" b="0" i="0" u="none" strike="noStrike" kern="1200" cap="none" spc="0" normalizeH="0" baseline="0" noProof="0" dirty="0">
                <a:ln>
                  <a:noFill/>
                </a:ln>
                <a:solidFill>
                  <a:srgbClr val="000000"/>
                </a:solidFill>
                <a:effectLst/>
                <a:uLnTx/>
                <a:uFillTx/>
                <a:latin typeface="Liberation Sans" panose="020B0604020202020204" pitchFamily="34" charset="0"/>
                <a:ea typeface="+mn-ea"/>
                <a:cs typeface="+mn-cs"/>
              </a:rPr>
              <a:t>Accounting for preferred stock</a:t>
            </a:r>
          </a:p>
          <a:p>
            <a:pPr marL="457200" marR="0" lvl="0" indent="-457200" algn="l" defTabSz="914400" rtl="0" eaLnBrk="1" fontAlgn="auto" latinLnBrk="0" hangingPunct="1">
              <a:lnSpc>
                <a:spcPct val="125000"/>
              </a:lnSpc>
              <a:spcBef>
                <a:spcPts val="1200"/>
              </a:spcBef>
              <a:spcAft>
                <a:spcPts val="0"/>
              </a:spcAft>
              <a:buClr>
                <a:srgbClr val="800000"/>
              </a:buClr>
              <a:buSzPct val="80000"/>
              <a:buFont typeface="+mj-lt"/>
              <a:buAutoNum type="arabicPeriod"/>
              <a:tabLst/>
              <a:defRPr/>
            </a:pPr>
            <a:r>
              <a:rPr kumimoji="0" lang="en-US" altLang="en-US" sz="2200" b="0" i="0" u="none" strike="noStrike" kern="1200" cap="none" spc="0" normalizeH="0" baseline="0" noProof="0" dirty="0">
                <a:ln>
                  <a:noFill/>
                </a:ln>
                <a:solidFill>
                  <a:srgbClr val="000000"/>
                </a:solidFill>
                <a:effectLst/>
                <a:uLnTx/>
                <a:uFillTx/>
                <a:latin typeface="Liberation Sans" panose="020B0604020202020204" pitchFamily="34" charset="0"/>
                <a:ea typeface="+mn-ea"/>
                <a:cs typeface="+mn-cs"/>
              </a:rPr>
              <a:t>Accounting for treasury stock</a:t>
            </a:r>
          </a:p>
        </p:txBody>
      </p:sp>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D24411-67D3-4F01-8C40-D8989FBCCAEE}" type="slidenum">
              <a:rPr kumimoji="0" lang="en-US" sz="1200" b="0" i="0" u="none" strike="noStrike" kern="1200" cap="none" spc="0" normalizeH="0" baseline="0" noProof="0" smtClean="0">
                <a:ln>
                  <a:noFill/>
                </a:ln>
                <a:solidFill>
                  <a:srgbClr val="000000"/>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srgbClr val="000000"/>
              </a:solidFill>
              <a:effectLst/>
              <a:uLnTx/>
              <a:uFillTx/>
              <a:latin typeface="Calibri"/>
              <a:ea typeface="+mn-ea"/>
              <a:cs typeface="+mn-cs"/>
            </a:endParaRPr>
          </a:p>
        </p:txBody>
      </p:sp>
    </p:spTree>
    <p:extLst>
      <p:ext uri="{BB962C8B-B14F-4D97-AF65-F5344CB8AC3E}">
        <p14:creationId xmlns:p14="http://schemas.microsoft.com/office/powerpoint/2010/main" val="842188473"/>
      </p:ext>
    </p:extLst>
  </p:cSld>
  <p:clrMapOvr>
    <a:masterClrMapping/>
  </p:clrMapOvr>
  <p:transition>
    <p:wipe dir="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Rectangle 7"/>
          <p:cNvSpPr>
            <a:spLocks noChangeArrowheads="1"/>
          </p:cNvSpPr>
          <p:nvPr/>
        </p:nvSpPr>
        <p:spPr bwMode="auto">
          <a:xfrm>
            <a:off x="609600" y="1295400"/>
            <a:ext cx="8229600" cy="52387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28575" cap="sq" algn="ctr">
                <a:solidFill>
                  <a:srgbClr val="000000"/>
                </a:solidFill>
                <a:miter lim="800000"/>
                <a:headEnd type="none" w="sm" len="sm"/>
                <a:tailEnd type="none" w="sm" len="sm"/>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marL="0" marR="0" lvl="0" indent="0" algn="l" defTabSz="914400" rtl="0" eaLnBrk="0" fontAlgn="base" latinLnBrk="0" hangingPunct="0">
              <a:lnSpc>
                <a:spcPct val="100000"/>
              </a:lnSpc>
              <a:spcBef>
                <a:spcPct val="0"/>
              </a:spcBef>
              <a:spcAft>
                <a:spcPct val="0"/>
              </a:spcAft>
              <a:buClrTx/>
              <a:buSzPct val="80000"/>
              <a:buFontTx/>
              <a:buNone/>
              <a:tabLst/>
              <a:defRPr/>
            </a:pPr>
            <a:r>
              <a:rPr kumimoji="0" lang="en-US" altLang="en-US" sz="2800" b="1" i="0" u="none" strike="noStrike" kern="1200" cap="none" spc="0" normalizeH="0" baseline="0" noProof="0" dirty="0">
                <a:ln>
                  <a:noFill/>
                </a:ln>
                <a:solidFill>
                  <a:srgbClr val="006600"/>
                </a:solidFill>
                <a:effectLst/>
                <a:uLnTx/>
                <a:uFillTx/>
                <a:latin typeface="Liberation Sans" panose="020B0604020202020204" pitchFamily="34" charset="0"/>
                <a:ea typeface="+mn-ea"/>
                <a:cs typeface="+mn-cs"/>
              </a:rPr>
              <a:t>Issuing Par Value Common Stock for Cash</a:t>
            </a:r>
          </a:p>
        </p:txBody>
      </p:sp>
      <p:sp>
        <p:nvSpPr>
          <p:cNvPr id="24580" name="Rectangle 7"/>
          <p:cNvSpPr>
            <a:spLocks noChangeArrowheads="1"/>
          </p:cNvSpPr>
          <p:nvPr/>
        </p:nvSpPr>
        <p:spPr bwMode="auto">
          <a:xfrm>
            <a:off x="609600" y="304800"/>
            <a:ext cx="7620000" cy="560388"/>
          </a:xfrm>
          <a:prstGeom prst="rect">
            <a:avLst/>
          </a:prstGeom>
          <a:noFill/>
          <a:ln>
            <a:noFill/>
          </a:ln>
          <a:effectLst/>
          <a:extLst>
            <a:ext uri="{909E8E84-426E-40dd-AFC4-6F175D3DCCD1}">
              <a14:hiddenFill xmlns="" xmlns:a14="http://schemas.microsoft.com/office/drawing/2010/main">
                <a:solidFill>
                  <a:srgbClr val="990000"/>
                </a:solidFill>
              </a14:hiddenFill>
            </a:ext>
            <a:ext uri="{91240B29-F687-4f45-9708-019B960494DF}">
              <a14:hiddenLine xmlns="" xmlns:a14="http://schemas.microsoft.com/office/drawing/2010/main" w="12700" algn="ctr">
                <a:solidFill>
                  <a:schemeClr val="tx1"/>
                </a:solidFill>
                <a:miter lim="800000"/>
                <a:headEnd/>
                <a:tailEnd/>
              </a14:hiddenLine>
            </a:ext>
            <a:ext uri="{AF507438-7753-43e0-B8FC-AC1667EBCBE1}">
              <a14:hiddenEffects xmlns="" xmlns:a14="http://schemas.microsoft.com/office/drawing/2010/main">
                <a:effectLst>
                  <a:outerShdw dist="107763" dir="2700000" algn="ctr" rotWithShape="0">
                    <a:schemeClr val="bg2"/>
                  </a:outerShdw>
                </a:effectLst>
              </a14:hiddenEffects>
            </a:ext>
          </a:extLst>
        </p:spPr>
        <p:txBody>
          <a:bodyPr lIns="90488" tIns="44450" rIns="90488" bIns="44450"/>
          <a:lstStyle/>
          <a:p>
            <a:pPr marL="0" marR="0" lvl="0" indent="0" algn="l" defTabSz="914400" rtl="0" eaLnBrk="0" fontAlgn="base" latinLnBrk="0" hangingPunct="0">
              <a:lnSpc>
                <a:spcPct val="100000"/>
              </a:lnSpc>
              <a:spcBef>
                <a:spcPct val="0"/>
              </a:spcBef>
              <a:spcAft>
                <a:spcPct val="0"/>
              </a:spcAft>
              <a:buClrTx/>
              <a:buSzPct val="80000"/>
              <a:buFontTx/>
              <a:buNone/>
              <a:tabLst/>
              <a:defRPr/>
            </a:pPr>
            <a:r>
              <a:rPr kumimoji="0" lang="en-US" altLang="en-US" sz="3200" b="1" i="0" u="none" strike="noStrike" kern="1200" cap="none" spc="0" normalizeH="0" baseline="0" noProof="0" dirty="0">
                <a:ln>
                  <a:noFill/>
                </a:ln>
                <a:solidFill>
                  <a:srgbClr val="0000FF">
                    <a:lumMod val="75000"/>
                  </a:srgbClr>
                </a:solidFill>
                <a:effectLst/>
                <a:uLnTx/>
                <a:uFillTx/>
                <a:latin typeface="Liberation Sans" panose="020B0604020202020204" pitchFamily="34" charset="0"/>
                <a:ea typeface="+mn-ea"/>
                <a:cs typeface="+mn-cs"/>
              </a:rPr>
              <a:t>Accounting for Common Stock</a:t>
            </a:r>
          </a:p>
        </p:txBody>
      </p:sp>
      <p:sp>
        <p:nvSpPr>
          <p:cNvPr id="24581" name="Line 8"/>
          <p:cNvSpPr>
            <a:spLocks noChangeShapeType="1"/>
          </p:cNvSpPr>
          <p:nvPr/>
        </p:nvSpPr>
        <p:spPr bwMode="auto">
          <a:xfrm>
            <a:off x="304800" y="990600"/>
            <a:ext cx="8534400" cy="0"/>
          </a:xfrm>
          <a:prstGeom prst="line">
            <a:avLst/>
          </a:prstGeom>
          <a:noFill/>
          <a:ln w="57150" cap="sq">
            <a:solidFill>
              <a:schemeClr val="tx1"/>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Liberation Sans" panose="020B0604020202020204" pitchFamily="34" charset="0"/>
              <a:ea typeface="+mn-ea"/>
              <a:cs typeface="+mn-cs"/>
            </a:endParaRPr>
          </a:p>
        </p:txBody>
      </p:sp>
      <p:sp>
        <p:nvSpPr>
          <p:cNvPr id="2" name="Slide Number Placeholder 1"/>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980D5847-D064-449A-9DD5-EB6DB8BB846B}" type="slidenum">
              <a:rPr kumimoji="0" lang="en-US" sz="1200" b="0" i="0" u="none" strike="noStrike" kern="1200" cap="none" spc="0" normalizeH="0" baseline="0" noProof="0" smtClean="0">
                <a:ln>
                  <a:noFill/>
                </a:ln>
                <a:solidFill>
                  <a:srgbClr val="000000">
                    <a:tint val="75000"/>
                  </a:srgbClr>
                </a:solidFill>
                <a:effectLst/>
                <a:uLnTx/>
                <a:uFillTx/>
                <a:latin typeface="Times New Roman" pitchFamily="18"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25</a:t>
            </a:fld>
            <a:endParaRPr kumimoji="0" lang="en-US" sz="1200" b="0" i="0" u="none" strike="noStrike" kern="1200" cap="none" spc="0" normalizeH="0" baseline="0" noProof="0">
              <a:ln>
                <a:noFill/>
              </a:ln>
              <a:solidFill>
                <a:srgbClr val="000000">
                  <a:tint val="75000"/>
                </a:srgbClr>
              </a:solidFill>
              <a:effectLst/>
              <a:uLnTx/>
              <a:uFillTx/>
              <a:latin typeface="Times New Roman" pitchFamily="18" charset="0"/>
              <a:ea typeface="+mn-ea"/>
              <a:cs typeface="+mn-cs"/>
            </a:endParaRPr>
          </a:p>
        </p:txBody>
      </p:sp>
      <p:sp>
        <p:nvSpPr>
          <p:cNvPr id="7" name="Content Placeholder 5">
            <a:extLst>
              <a:ext uri="{FF2B5EF4-FFF2-40B4-BE49-F238E27FC236}">
                <a16:creationId xmlns:a16="http://schemas.microsoft.com/office/drawing/2014/main" id="{DE1B2BC1-AD58-43A6-9AD4-399B376C0272}"/>
              </a:ext>
            </a:extLst>
          </p:cNvPr>
          <p:cNvSpPr txBox="1">
            <a:spLocks/>
          </p:cNvSpPr>
          <p:nvPr/>
        </p:nvSpPr>
        <p:spPr>
          <a:xfrm>
            <a:off x="609600" y="1896447"/>
            <a:ext cx="7924800" cy="1555750"/>
          </a:xfrm>
          <a:prstGeom prst="rect">
            <a:avLst/>
          </a:prstGeom>
        </p:spPr>
        <p:txBody>
          <a:bodyPr vert="horz" lIns="91440" tIns="45720" rIns="91440" bIns="45720" rtlCol="0">
            <a:normAutofit lnSpcReduction="10000"/>
          </a:bodyPr>
          <a:lstStyle>
            <a:lvl1pPr marL="0" indent="0" algn="l" defTabSz="914400" rtl="0" eaLnBrk="1" latinLnBrk="0" hangingPunct="1">
              <a:lnSpc>
                <a:spcPct val="90000"/>
              </a:lnSpc>
              <a:spcBef>
                <a:spcPts val="1000"/>
              </a:spcBef>
              <a:buClr>
                <a:schemeClr val="accent2"/>
              </a:buClr>
              <a:buFont typeface="Arial" panose="020B0604020202020204" pitchFamily="34" charset="0"/>
              <a:buNone/>
              <a:defRPr sz="2800" b="0" i="0" kern="1200">
                <a:solidFill>
                  <a:schemeClr val="tx1"/>
                </a:solidFill>
                <a:latin typeface="Times New Roman" charset="0"/>
                <a:ea typeface="Times New Roman" charset="0"/>
                <a:cs typeface="Times New Roman" charset="0"/>
              </a:defRPr>
            </a:lvl1pPr>
            <a:lvl2pPr marL="822960" indent="-292608" algn="l" defTabSz="914400" rtl="0" eaLnBrk="1" latinLnBrk="0" hangingPunct="1">
              <a:lnSpc>
                <a:spcPct val="90000"/>
              </a:lnSpc>
              <a:spcBef>
                <a:spcPts val="500"/>
              </a:spcBef>
              <a:buClr>
                <a:schemeClr val="accent2"/>
              </a:buClr>
              <a:buFont typeface="Arial" panose="020B0604020202020204" pitchFamily="34" charset="0"/>
              <a:buChar char="•"/>
              <a:defRPr sz="2400" kern="1200">
                <a:solidFill>
                  <a:schemeClr val="tx1"/>
                </a:solidFill>
                <a:latin typeface="+mn-lt"/>
                <a:ea typeface="+mn-ea"/>
                <a:cs typeface="+mn-cs"/>
              </a:defRPr>
            </a:lvl2pPr>
            <a:lvl3pPr marL="1211580" indent="-256032" algn="l" defTabSz="914400" rtl="0" eaLnBrk="1" latinLnBrk="0" hangingPunct="1">
              <a:lnSpc>
                <a:spcPct val="90000"/>
              </a:lnSpc>
              <a:spcBef>
                <a:spcPts val="500"/>
              </a:spcBef>
              <a:buClr>
                <a:schemeClr val="accent2"/>
              </a:buClr>
              <a:buFont typeface="Arial" panose="020B0604020202020204" pitchFamily="34" charset="0"/>
              <a:buChar char="•"/>
              <a:defRPr sz="2000" kern="1200">
                <a:solidFill>
                  <a:schemeClr val="tx1"/>
                </a:solidFill>
                <a:latin typeface="+mn-lt"/>
                <a:ea typeface="+mn-ea"/>
                <a:cs typeface="+mn-cs"/>
              </a:defRPr>
            </a:lvl3pPr>
            <a:lvl4pPr marL="150876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4pPr>
            <a:lvl5pPr marL="1794510" indent="-201168"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Aft>
                <a:spcPts val="0"/>
              </a:spcAft>
            </a:pPr>
            <a:r>
              <a:rPr lang="en-US" altLang="en-US" sz="2400" b="1" dirty="0">
                <a:latin typeface="Liberation Sans" panose="020B0604020202020204"/>
                <a:cs typeface="Times New Roman" panose="02020603050405020304" pitchFamily="18" charset="0"/>
              </a:rPr>
              <a:t>Illustration: </a:t>
            </a:r>
            <a:r>
              <a:rPr lang="en-US" altLang="en-US" sz="2400" dirty="0">
                <a:latin typeface="Liberation Sans" panose="020B0604020202020204"/>
                <a:cs typeface="Times New Roman" panose="02020603050405020304" pitchFamily="18" charset="0"/>
              </a:rPr>
              <a:t>Assume that Hydro-Slide, Inc. issues 1,000 shares of $1 par value common stock. Prepare Hydro-Slide’s journal entry if (a) 1,000 share are issued for $1 per share, and (b) 1,000 shares are issued for $5 per share.</a:t>
            </a:r>
            <a:endParaRPr lang="en-IN" sz="2400" dirty="0">
              <a:latin typeface="Liberation Sans" panose="020B0604020202020204"/>
              <a:cs typeface="Times New Roman" panose="02020603050405020304" pitchFamily="18" charset="0"/>
            </a:endParaRPr>
          </a:p>
        </p:txBody>
      </p:sp>
      <p:sp>
        <p:nvSpPr>
          <p:cNvPr id="8" name="Content Placeholder 18">
            <a:extLst>
              <a:ext uri="{FF2B5EF4-FFF2-40B4-BE49-F238E27FC236}">
                <a16:creationId xmlns:a16="http://schemas.microsoft.com/office/drawing/2014/main" id="{42CCED0D-F65B-43D9-8CC7-475E6DD34E5E}"/>
              </a:ext>
            </a:extLst>
          </p:cNvPr>
          <p:cNvSpPr txBox="1">
            <a:spLocks/>
          </p:cNvSpPr>
          <p:nvPr/>
        </p:nvSpPr>
        <p:spPr>
          <a:xfrm>
            <a:off x="5943600" y="3681914"/>
            <a:ext cx="1143000" cy="438752"/>
          </a:xfrm>
          <a:prstGeom prst="rect">
            <a:avLst/>
          </a:prstGeom>
        </p:spPr>
        <p:txBody>
          <a:bodyPr vert="horz" lIns="91440" tIns="45720" rIns="91440" bIns="45720" rtlCol="0">
            <a:normAutofit/>
          </a:bodyPr>
          <a:lstStyle>
            <a:lvl1pPr marL="292608" indent="-292608" algn="l" defTabSz="914400" rtl="0" eaLnBrk="1" latinLnBrk="0" hangingPunct="1">
              <a:lnSpc>
                <a:spcPct val="90000"/>
              </a:lnSpc>
              <a:spcBef>
                <a:spcPts val="1000"/>
              </a:spcBef>
              <a:buClr>
                <a:schemeClr val="accent2"/>
              </a:buClr>
              <a:buFont typeface="Arial" panose="020B0604020202020204" pitchFamily="34" charset="0"/>
              <a:buChar char="•"/>
              <a:defRPr sz="2800" kern="1200">
                <a:solidFill>
                  <a:schemeClr val="tx1"/>
                </a:solidFill>
                <a:latin typeface="+mn-lt"/>
                <a:ea typeface="+mn-ea"/>
                <a:cs typeface="+mn-cs"/>
              </a:defRPr>
            </a:lvl1pPr>
            <a:lvl2pPr marL="822960" indent="-292608" algn="l" defTabSz="914400" rtl="0" eaLnBrk="1" latinLnBrk="0" hangingPunct="1">
              <a:lnSpc>
                <a:spcPct val="90000"/>
              </a:lnSpc>
              <a:spcBef>
                <a:spcPts val="500"/>
              </a:spcBef>
              <a:buClr>
                <a:schemeClr val="accent2"/>
              </a:buClr>
              <a:buFont typeface="Arial" panose="020B0604020202020204" pitchFamily="34" charset="0"/>
              <a:buChar char="•"/>
              <a:defRPr sz="2400" kern="1200">
                <a:solidFill>
                  <a:schemeClr val="tx1"/>
                </a:solidFill>
                <a:latin typeface="+mn-lt"/>
                <a:ea typeface="+mn-ea"/>
                <a:cs typeface="+mn-cs"/>
              </a:defRPr>
            </a:lvl2pPr>
            <a:lvl3pPr marL="1211580" indent="-256032" algn="l" defTabSz="914400" rtl="0" eaLnBrk="1" latinLnBrk="0" hangingPunct="1">
              <a:lnSpc>
                <a:spcPct val="90000"/>
              </a:lnSpc>
              <a:spcBef>
                <a:spcPts val="500"/>
              </a:spcBef>
              <a:buClr>
                <a:schemeClr val="accent2"/>
              </a:buClr>
              <a:buFont typeface="Arial" panose="020B0604020202020204" pitchFamily="34" charset="0"/>
              <a:buChar char="•"/>
              <a:defRPr sz="2000" kern="1200">
                <a:solidFill>
                  <a:schemeClr val="tx1"/>
                </a:solidFill>
                <a:latin typeface="+mn-lt"/>
                <a:ea typeface="+mn-ea"/>
                <a:cs typeface="+mn-cs"/>
              </a:defRPr>
            </a:lvl3pPr>
            <a:lvl4pPr marL="150876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4pPr>
            <a:lvl5pPr marL="1794510" indent="-201168"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auto">
              <a:spcAft>
                <a:spcPts val="0"/>
              </a:spcAft>
              <a:buFont typeface="Arial" panose="020B0604020202020204" pitchFamily="34" charset="0"/>
              <a:buNone/>
            </a:pPr>
            <a:r>
              <a:rPr lang="en-US" sz="2400" dirty="0">
                <a:cs typeface="Times New Roman" panose="02020603050405020304" pitchFamily="18" charset="0"/>
              </a:rPr>
              <a:t>  1,000</a:t>
            </a:r>
          </a:p>
        </p:txBody>
      </p:sp>
      <p:sp>
        <p:nvSpPr>
          <p:cNvPr id="9" name="Content Placeholder 21">
            <a:extLst>
              <a:ext uri="{FF2B5EF4-FFF2-40B4-BE49-F238E27FC236}">
                <a16:creationId xmlns:a16="http://schemas.microsoft.com/office/drawing/2014/main" id="{573A64FC-2703-418C-9FFF-9C70E583F52B}"/>
              </a:ext>
            </a:extLst>
          </p:cNvPr>
          <p:cNvSpPr txBox="1">
            <a:spLocks/>
          </p:cNvSpPr>
          <p:nvPr/>
        </p:nvSpPr>
        <p:spPr>
          <a:xfrm>
            <a:off x="1723972" y="4105283"/>
            <a:ext cx="3842591" cy="382697"/>
          </a:xfrm>
          <a:prstGeom prst="rect">
            <a:avLst/>
          </a:prstGeom>
        </p:spPr>
        <p:txBody>
          <a:bodyPr vert="horz" lIns="91440" tIns="45720" rIns="91440" bIns="45720" rtlCol="0">
            <a:normAutofit fontScale="92500" lnSpcReduction="10000"/>
          </a:bodyPr>
          <a:lstStyle>
            <a:lvl1pPr marL="292608" indent="-292608" algn="l" defTabSz="914400" rtl="0" eaLnBrk="1" latinLnBrk="0" hangingPunct="1">
              <a:lnSpc>
                <a:spcPct val="90000"/>
              </a:lnSpc>
              <a:spcBef>
                <a:spcPts val="1000"/>
              </a:spcBef>
              <a:buClr>
                <a:schemeClr val="accent2"/>
              </a:buClr>
              <a:buFont typeface="Arial" panose="020B0604020202020204" pitchFamily="34" charset="0"/>
              <a:buChar char="•"/>
              <a:defRPr sz="2800" kern="1200">
                <a:solidFill>
                  <a:schemeClr val="tx1"/>
                </a:solidFill>
                <a:latin typeface="+mn-lt"/>
                <a:ea typeface="+mn-ea"/>
                <a:cs typeface="+mn-cs"/>
              </a:defRPr>
            </a:lvl1pPr>
            <a:lvl2pPr marL="822960" indent="-292608" algn="l" defTabSz="914400" rtl="0" eaLnBrk="1" latinLnBrk="0" hangingPunct="1">
              <a:lnSpc>
                <a:spcPct val="90000"/>
              </a:lnSpc>
              <a:spcBef>
                <a:spcPts val="500"/>
              </a:spcBef>
              <a:buClr>
                <a:schemeClr val="accent2"/>
              </a:buClr>
              <a:buFont typeface="Arial" panose="020B0604020202020204" pitchFamily="34" charset="0"/>
              <a:buChar char="•"/>
              <a:defRPr sz="2400" kern="1200">
                <a:solidFill>
                  <a:schemeClr val="tx1"/>
                </a:solidFill>
                <a:latin typeface="+mn-lt"/>
                <a:ea typeface="+mn-ea"/>
                <a:cs typeface="+mn-cs"/>
              </a:defRPr>
            </a:lvl2pPr>
            <a:lvl3pPr marL="1211580" indent="-256032" algn="l" defTabSz="914400" rtl="0" eaLnBrk="1" latinLnBrk="0" hangingPunct="1">
              <a:lnSpc>
                <a:spcPct val="90000"/>
              </a:lnSpc>
              <a:spcBef>
                <a:spcPts val="500"/>
              </a:spcBef>
              <a:buClr>
                <a:schemeClr val="accent2"/>
              </a:buClr>
              <a:buFont typeface="Arial" panose="020B0604020202020204" pitchFamily="34" charset="0"/>
              <a:buChar char="•"/>
              <a:defRPr sz="2000" kern="1200">
                <a:solidFill>
                  <a:schemeClr val="tx1"/>
                </a:solidFill>
                <a:latin typeface="+mn-lt"/>
                <a:ea typeface="+mn-ea"/>
                <a:cs typeface="+mn-cs"/>
              </a:defRPr>
            </a:lvl3pPr>
            <a:lvl4pPr marL="150876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4pPr>
            <a:lvl5pPr marL="1794510" indent="-201168"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auto">
              <a:spcAft>
                <a:spcPts val="0"/>
              </a:spcAft>
              <a:buFont typeface="Arial" panose="020B0604020202020204" pitchFamily="34" charset="0"/>
              <a:buNone/>
            </a:pPr>
            <a:r>
              <a:rPr lang="en-US" altLang="en-US" sz="2400" dirty="0">
                <a:cs typeface="Times New Roman" panose="02020603050405020304" pitchFamily="18" charset="0"/>
              </a:rPr>
              <a:t>Common Stock  (1,000 × $1)</a:t>
            </a:r>
            <a:endParaRPr lang="en-US" sz="2400" dirty="0">
              <a:cs typeface="Times New Roman" panose="02020603050405020304" pitchFamily="18" charset="0"/>
            </a:endParaRPr>
          </a:p>
        </p:txBody>
      </p:sp>
      <p:sp>
        <p:nvSpPr>
          <p:cNvPr id="10" name="Content Placeholder 16">
            <a:extLst>
              <a:ext uri="{FF2B5EF4-FFF2-40B4-BE49-F238E27FC236}">
                <a16:creationId xmlns:a16="http://schemas.microsoft.com/office/drawing/2014/main" id="{83907FE5-59E6-4B24-80FD-E99F03D884A4}"/>
              </a:ext>
            </a:extLst>
          </p:cNvPr>
          <p:cNvSpPr txBox="1">
            <a:spLocks/>
          </p:cNvSpPr>
          <p:nvPr/>
        </p:nvSpPr>
        <p:spPr>
          <a:xfrm>
            <a:off x="7239000" y="4120666"/>
            <a:ext cx="1143000" cy="381000"/>
          </a:xfrm>
          <a:prstGeom prst="rect">
            <a:avLst/>
          </a:prstGeom>
        </p:spPr>
        <p:txBody>
          <a:bodyPr vert="horz" lIns="91440" tIns="45720" rIns="91440" bIns="45720" rtlCol="0">
            <a:normAutofit fontScale="92500" lnSpcReduction="10000"/>
          </a:bodyPr>
          <a:lstStyle>
            <a:lvl1pPr marL="292608" indent="-292608" algn="l" defTabSz="914400" rtl="0" eaLnBrk="1" latinLnBrk="0" hangingPunct="1">
              <a:lnSpc>
                <a:spcPct val="90000"/>
              </a:lnSpc>
              <a:spcBef>
                <a:spcPts val="1000"/>
              </a:spcBef>
              <a:buClr>
                <a:schemeClr val="accent2"/>
              </a:buClr>
              <a:buFont typeface="Arial" panose="020B0604020202020204" pitchFamily="34" charset="0"/>
              <a:buChar char="•"/>
              <a:defRPr sz="2800" kern="1200">
                <a:solidFill>
                  <a:schemeClr val="tx1"/>
                </a:solidFill>
                <a:latin typeface="+mn-lt"/>
                <a:ea typeface="+mn-ea"/>
                <a:cs typeface="+mn-cs"/>
              </a:defRPr>
            </a:lvl1pPr>
            <a:lvl2pPr marL="822960" indent="-292608" algn="l" defTabSz="914400" rtl="0" eaLnBrk="1" latinLnBrk="0" hangingPunct="1">
              <a:lnSpc>
                <a:spcPct val="90000"/>
              </a:lnSpc>
              <a:spcBef>
                <a:spcPts val="500"/>
              </a:spcBef>
              <a:buClr>
                <a:schemeClr val="accent2"/>
              </a:buClr>
              <a:buFont typeface="Arial" panose="020B0604020202020204" pitchFamily="34" charset="0"/>
              <a:buChar char="•"/>
              <a:defRPr sz="2400" kern="1200">
                <a:solidFill>
                  <a:schemeClr val="tx1"/>
                </a:solidFill>
                <a:latin typeface="+mn-lt"/>
                <a:ea typeface="+mn-ea"/>
                <a:cs typeface="+mn-cs"/>
              </a:defRPr>
            </a:lvl2pPr>
            <a:lvl3pPr marL="1211580" indent="-256032" algn="l" defTabSz="914400" rtl="0" eaLnBrk="1" latinLnBrk="0" hangingPunct="1">
              <a:lnSpc>
                <a:spcPct val="90000"/>
              </a:lnSpc>
              <a:spcBef>
                <a:spcPts val="500"/>
              </a:spcBef>
              <a:buClr>
                <a:schemeClr val="accent2"/>
              </a:buClr>
              <a:buFont typeface="Arial" panose="020B0604020202020204" pitchFamily="34" charset="0"/>
              <a:buChar char="•"/>
              <a:defRPr sz="2000" kern="1200">
                <a:solidFill>
                  <a:schemeClr val="tx1"/>
                </a:solidFill>
                <a:latin typeface="+mn-lt"/>
                <a:ea typeface="+mn-ea"/>
                <a:cs typeface="+mn-cs"/>
              </a:defRPr>
            </a:lvl3pPr>
            <a:lvl4pPr marL="150876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4pPr>
            <a:lvl5pPr marL="1794510" indent="-201168"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auto">
              <a:spcAft>
                <a:spcPts val="0"/>
              </a:spcAft>
              <a:buFont typeface="Arial" panose="020B0604020202020204" pitchFamily="34" charset="0"/>
              <a:buNone/>
            </a:pPr>
            <a:r>
              <a:rPr lang="en-US" sz="2400" dirty="0">
                <a:cs typeface="Times New Roman" panose="02020603050405020304" pitchFamily="18" charset="0"/>
              </a:rPr>
              <a:t>1,000</a:t>
            </a:r>
          </a:p>
        </p:txBody>
      </p:sp>
      <p:sp>
        <p:nvSpPr>
          <p:cNvPr id="11" name="Content Placeholder 7">
            <a:extLst>
              <a:ext uri="{FF2B5EF4-FFF2-40B4-BE49-F238E27FC236}">
                <a16:creationId xmlns:a16="http://schemas.microsoft.com/office/drawing/2014/main" id="{5D3F9DFD-30FD-47F2-BBCB-0651E53D447B}"/>
              </a:ext>
            </a:extLst>
          </p:cNvPr>
          <p:cNvSpPr txBox="1">
            <a:spLocks/>
          </p:cNvSpPr>
          <p:nvPr/>
        </p:nvSpPr>
        <p:spPr>
          <a:xfrm>
            <a:off x="592760" y="4745240"/>
            <a:ext cx="457200" cy="383673"/>
          </a:xfrm>
          <a:prstGeom prst="rect">
            <a:avLst/>
          </a:prstGeom>
        </p:spPr>
        <p:txBody>
          <a:bodyPr vert="horz" lIns="91440" tIns="45720" rIns="91440" bIns="45720" rtlCol="0">
            <a:normAutofit fontScale="92500" lnSpcReduction="10000"/>
          </a:bodyPr>
          <a:lstStyle>
            <a:lvl1pPr marL="0" indent="0" algn="l" defTabSz="914400" rtl="0" eaLnBrk="1" latinLnBrk="0" hangingPunct="1">
              <a:lnSpc>
                <a:spcPct val="90000"/>
              </a:lnSpc>
              <a:spcBef>
                <a:spcPts val="1000"/>
              </a:spcBef>
              <a:buClr>
                <a:schemeClr val="accent2"/>
              </a:buClr>
              <a:buFont typeface="Arial" panose="020B0604020202020204" pitchFamily="34" charset="0"/>
              <a:buNone/>
              <a:defRPr sz="2800" b="0" i="0" kern="1200">
                <a:solidFill>
                  <a:schemeClr val="tx1"/>
                </a:solidFill>
                <a:latin typeface="Times New Roman" charset="0"/>
                <a:ea typeface="Times New Roman" charset="0"/>
                <a:cs typeface="Times New Roman" charset="0"/>
              </a:defRPr>
            </a:lvl1pPr>
            <a:lvl2pPr marL="822960" indent="-292608" algn="l" defTabSz="914400" rtl="0" eaLnBrk="1" latinLnBrk="0" hangingPunct="1">
              <a:lnSpc>
                <a:spcPct val="90000"/>
              </a:lnSpc>
              <a:spcBef>
                <a:spcPts val="500"/>
              </a:spcBef>
              <a:buClr>
                <a:schemeClr val="accent2"/>
              </a:buClr>
              <a:buFont typeface="Arial" panose="020B0604020202020204" pitchFamily="34" charset="0"/>
              <a:buChar char="•"/>
              <a:defRPr sz="2400" kern="1200">
                <a:solidFill>
                  <a:schemeClr val="tx1"/>
                </a:solidFill>
                <a:latin typeface="+mn-lt"/>
                <a:ea typeface="+mn-ea"/>
                <a:cs typeface="+mn-cs"/>
              </a:defRPr>
            </a:lvl2pPr>
            <a:lvl3pPr marL="1211580" indent="-256032" algn="l" defTabSz="914400" rtl="0" eaLnBrk="1" latinLnBrk="0" hangingPunct="1">
              <a:lnSpc>
                <a:spcPct val="90000"/>
              </a:lnSpc>
              <a:spcBef>
                <a:spcPts val="500"/>
              </a:spcBef>
              <a:buClr>
                <a:schemeClr val="accent2"/>
              </a:buClr>
              <a:buFont typeface="Arial" panose="020B0604020202020204" pitchFamily="34" charset="0"/>
              <a:buChar char="•"/>
              <a:defRPr sz="2000" kern="1200">
                <a:solidFill>
                  <a:schemeClr val="tx1"/>
                </a:solidFill>
                <a:latin typeface="+mn-lt"/>
                <a:ea typeface="+mn-ea"/>
                <a:cs typeface="+mn-cs"/>
              </a:defRPr>
            </a:lvl3pPr>
            <a:lvl4pPr marL="150876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4pPr>
            <a:lvl5pPr marL="1794510" indent="-201168"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Aft>
                <a:spcPts val="0"/>
              </a:spcAft>
            </a:pPr>
            <a:r>
              <a:rPr lang="en-US" altLang="en-US" sz="2400">
                <a:latin typeface="+mn-lt"/>
                <a:cs typeface="Times New Roman" panose="02020603050405020304" pitchFamily="18" charset="0"/>
              </a:rPr>
              <a:t>b.</a:t>
            </a:r>
            <a:endParaRPr lang="en-IN" sz="2400" b="1" dirty="0">
              <a:latin typeface="+mn-lt"/>
              <a:cs typeface="Times New Roman" panose="02020603050405020304" pitchFamily="18" charset="0"/>
            </a:endParaRPr>
          </a:p>
        </p:txBody>
      </p:sp>
      <p:sp>
        <p:nvSpPr>
          <p:cNvPr id="12" name="Content Placeholder 22">
            <a:extLst>
              <a:ext uri="{FF2B5EF4-FFF2-40B4-BE49-F238E27FC236}">
                <a16:creationId xmlns:a16="http://schemas.microsoft.com/office/drawing/2014/main" id="{F16B3796-528E-4991-9AAF-28AFE624A986}"/>
              </a:ext>
            </a:extLst>
          </p:cNvPr>
          <p:cNvSpPr txBox="1">
            <a:spLocks/>
          </p:cNvSpPr>
          <p:nvPr/>
        </p:nvSpPr>
        <p:spPr>
          <a:xfrm>
            <a:off x="1221410" y="4745240"/>
            <a:ext cx="838200" cy="364066"/>
          </a:xfrm>
          <a:prstGeom prst="rect">
            <a:avLst/>
          </a:prstGeom>
        </p:spPr>
        <p:txBody>
          <a:bodyPr vert="horz" lIns="91440" tIns="45720" rIns="91440" bIns="45720" rtlCol="0">
            <a:normAutofit fontScale="92500" lnSpcReduction="10000"/>
          </a:bodyPr>
          <a:lstStyle>
            <a:lvl1pPr marL="292608" indent="-292608" algn="l" defTabSz="914400" rtl="0" eaLnBrk="1" latinLnBrk="0" hangingPunct="1">
              <a:lnSpc>
                <a:spcPct val="90000"/>
              </a:lnSpc>
              <a:spcBef>
                <a:spcPts val="1000"/>
              </a:spcBef>
              <a:buClr>
                <a:schemeClr val="accent2"/>
              </a:buClr>
              <a:buFont typeface="Arial" panose="020B0604020202020204" pitchFamily="34" charset="0"/>
              <a:buChar char="•"/>
              <a:defRPr sz="2800" kern="1200">
                <a:solidFill>
                  <a:schemeClr val="tx1"/>
                </a:solidFill>
                <a:latin typeface="+mn-lt"/>
                <a:ea typeface="+mn-ea"/>
                <a:cs typeface="+mn-cs"/>
              </a:defRPr>
            </a:lvl1pPr>
            <a:lvl2pPr marL="822960" indent="-292608" algn="l" defTabSz="914400" rtl="0" eaLnBrk="1" latinLnBrk="0" hangingPunct="1">
              <a:lnSpc>
                <a:spcPct val="90000"/>
              </a:lnSpc>
              <a:spcBef>
                <a:spcPts val="500"/>
              </a:spcBef>
              <a:buClr>
                <a:schemeClr val="accent2"/>
              </a:buClr>
              <a:buFont typeface="Arial" panose="020B0604020202020204" pitchFamily="34" charset="0"/>
              <a:buChar char="•"/>
              <a:defRPr sz="2400" kern="1200">
                <a:solidFill>
                  <a:schemeClr val="tx1"/>
                </a:solidFill>
                <a:latin typeface="+mn-lt"/>
                <a:ea typeface="+mn-ea"/>
                <a:cs typeface="+mn-cs"/>
              </a:defRPr>
            </a:lvl2pPr>
            <a:lvl3pPr marL="1211580" indent="-256032" algn="l" defTabSz="914400" rtl="0" eaLnBrk="1" latinLnBrk="0" hangingPunct="1">
              <a:lnSpc>
                <a:spcPct val="90000"/>
              </a:lnSpc>
              <a:spcBef>
                <a:spcPts val="500"/>
              </a:spcBef>
              <a:buClr>
                <a:schemeClr val="accent2"/>
              </a:buClr>
              <a:buFont typeface="Arial" panose="020B0604020202020204" pitchFamily="34" charset="0"/>
              <a:buChar char="•"/>
              <a:defRPr sz="2000" kern="1200">
                <a:solidFill>
                  <a:schemeClr val="tx1"/>
                </a:solidFill>
                <a:latin typeface="+mn-lt"/>
                <a:ea typeface="+mn-ea"/>
                <a:cs typeface="+mn-cs"/>
              </a:defRPr>
            </a:lvl3pPr>
            <a:lvl4pPr marL="150876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4pPr>
            <a:lvl5pPr marL="1794510" indent="-201168"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auto">
              <a:spcAft>
                <a:spcPts val="0"/>
              </a:spcAft>
              <a:buFont typeface="Arial" panose="020B0604020202020204" pitchFamily="34" charset="0"/>
              <a:buNone/>
            </a:pPr>
            <a:r>
              <a:rPr lang="en-US" altLang="en-US" sz="2400" dirty="0">
                <a:cs typeface="Times New Roman" panose="02020603050405020304" pitchFamily="18" charset="0"/>
              </a:rPr>
              <a:t>Cash</a:t>
            </a:r>
            <a:endParaRPr lang="en-IN" sz="2400" dirty="0">
              <a:cs typeface="Times New Roman" panose="02020603050405020304" pitchFamily="18" charset="0"/>
            </a:endParaRPr>
          </a:p>
        </p:txBody>
      </p:sp>
      <p:sp>
        <p:nvSpPr>
          <p:cNvPr id="13" name="Content Placeholder 9">
            <a:extLst>
              <a:ext uri="{FF2B5EF4-FFF2-40B4-BE49-F238E27FC236}">
                <a16:creationId xmlns:a16="http://schemas.microsoft.com/office/drawing/2014/main" id="{3DB374FE-DEEE-4544-B9B4-6D18817AD59E}"/>
              </a:ext>
            </a:extLst>
          </p:cNvPr>
          <p:cNvSpPr txBox="1">
            <a:spLocks/>
          </p:cNvSpPr>
          <p:nvPr/>
        </p:nvSpPr>
        <p:spPr>
          <a:xfrm>
            <a:off x="6132472" y="4651403"/>
            <a:ext cx="954128" cy="394014"/>
          </a:xfrm>
          <a:prstGeom prst="rect">
            <a:avLst/>
          </a:prstGeom>
        </p:spPr>
        <p:txBody>
          <a:bodyPr vert="horz" lIns="91440" tIns="45720" rIns="91440" bIns="45720" rtlCol="0">
            <a:normAutofit lnSpcReduction="10000"/>
          </a:bodyPr>
          <a:lstStyle>
            <a:lvl1pPr marL="0" indent="0" algn="l" defTabSz="914400" rtl="0" eaLnBrk="1" latinLnBrk="0" hangingPunct="1">
              <a:lnSpc>
                <a:spcPct val="90000"/>
              </a:lnSpc>
              <a:spcBef>
                <a:spcPts val="1000"/>
              </a:spcBef>
              <a:buClr>
                <a:schemeClr val="accent2"/>
              </a:buClr>
              <a:buFont typeface="Arial" panose="020B0604020202020204" pitchFamily="34" charset="0"/>
              <a:buNone/>
              <a:defRPr sz="2800" b="0" i="0" kern="1200">
                <a:solidFill>
                  <a:schemeClr val="tx1"/>
                </a:solidFill>
                <a:latin typeface="Times New Roman" charset="0"/>
                <a:ea typeface="Times New Roman" charset="0"/>
                <a:cs typeface="Times New Roman" charset="0"/>
              </a:defRPr>
            </a:lvl1pPr>
            <a:lvl2pPr marL="822960" indent="-292608" algn="l" defTabSz="914400" rtl="0" eaLnBrk="1" latinLnBrk="0" hangingPunct="1">
              <a:lnSpc>
                <a:spcPct val="90000"/>
              </a:lnSpc>
              <a:spcBef>
                <a:spcPts val="500"/>
              </a:spcBef>
              <a:buClr>
                <a:schemeClr val="accent2"/>
              </a:buClr>
              <a:buFont typeface="Arial" panose="020B0604020202020204" pitchFamily="34" charset="0"/>
              <a:buChar char="•"/>
              <a:defRPr sz="2400" kern="1200">
                <a:solidFill>
                  <a:schemeClr val="tx1"/>
                </a:solidFill>
                <a:latin typeface="+mn-lt"/>
                <a:ea typeface="+mn-ea"/>
                <a:cs typeface="+mn-cs"/>
              </a:defRPr>
            </a:lvl2pPr>
            <a:lvl3pPr marL="1211580" indent="-256032" algn="l" defTabSz="914400" rtl="0" eaLnBrk="1" latinLnBrk="0" hangingPunct="1">
              <a:lnSpc>
                <a:spcPct val="90000"/>
              </a:lnSpc>
              <a:spcBef>
                <a:spcPts val="500"/>
              </a:spcBef>
              <a:buClr>
                <a:schemeClr val="accent2"/>
              </a:buClr>
              <a:buFont typeface="Arial" panose="020B0604020202020204" pitchFamily="34" charset="0"/>
              <a:buChar char="•"/>
              <a:defRPr sz="2000" kern="1200">
                <a:solidFill>
                  <a:schemeClr val="tx1"/>
                </a:solidFill>
                <a:latin typeface="+mn-lt"/>
                <a:ea typeface="+mn-ea"/>
                <a:cs typeface="+mn-cs"/>
              </a:defRPr>
            </a:lvl3pPr>
            <a:lvl4pPr marL="150876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4pPr>
            <a:lvl5pPr marL="1794510" indent="-201168"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Aft>
                <a:spcPts val="0"/>
              </a:spcAft>
            </a:pPr>
            <a:r>
              <a:rPr lang="en-US" sz="2400" dirty="0">
                <a:latin typeface="+mn-lt"/>
                <a:cs typeface="Times New Roman" panose="02020603050405020304" pitchFamily="18" charset="0"/>
              </a:rPr>
              <a:t>5,000</a:t>
            </a:r>
          </a:p>
        </p:txBody>
      </p:sp>
      <p:sp>
        <p:nvSpPr>
          <p:cNvPr id="14" name="Content Placeholder 10">
            <a:extLst>
              <a:ext uri="{FF2B5EF4-FFF2-40B4-BE49-F238E27FC236}">
                <a16:creationId xmlns:a16="http://schemas.microsoft.com/office/drawing/2014/main" id="{F91087CA-6812-4F57-8522-78D3E5CBD660}"/>
              </a:ext>
            </a:extLst>
          </p:cNvPr>
          <p:cNvSpPr txBox="1">
            <a:spLocks/>
          </p:cNvSpPr>
          <p:nvPr/>
        </p:nvSpPr>
        <p:spPr>
          <a:xfrm>
            <a:off x="1735760" y="5202257"/>
            <a:ext cx="3810000" cy="380137"/>
          </a:xfrm>
          <a:prstGeom prst="rect">
            <a:avLst/>
          </a:prstGeom>
        </p:spPr>
        <p:txBody>
          <a:bodyPr vert="horz" lIns="91440" tIns="45720" rIns="91440" bIns="45720" rtlCol="0">
            <a:normAutofit fontScale="92500" lnSpcReduction="10000"/>
          </a:bodyPr>
          <a:lstStyle>
            <a:lvl1pPr marL="0" indent="0" algn="l" defTabSz="914400" rtl="0" eaLnBrk="1" latinLnBrk="0" hangingPunct="1">
              <a:lnSpc>
                <a:spcPct val="90000"/>
              </a:lnSpc>
              <a:spcBef>
                <a:spcPts val="1000"/>
              </a:spcBef>
              <a:buClr>
                <a:schemeClr val="accent2"/>
              </a:buClr>
              <a:buFont typeface="Arial" panose="020B0604020202020204" pitchFamily="34" charset="0"/>
              <a:buNone/>
              <a:defRPr sz="2800" b="0" i="0" kern="1200">
                <a:solidFill>
                  <a:schemeClr val="tx1"/>
                </a:solidFill>
                <a:latin typeface="Times New Roman" charset="0"/>
                <a:ea typeface="Times New Roman" charset="0"/>
                <a:cs typeface="Times New Roman" charset="0"/>
              </a:defRPr>
            </a:lvl1pPr>
            <a:lvl2pPr marL="822960" indent="-292608" algn="l" defTabSz="914400" rtl="0" eaLnBrk="1" latinLnBrk="0" hangingPunct="1">
              <a:lnSpc>
                <a:spcPct val="90000"/>
              </a:lnSpc>
              <a:spcBef>
                <a:spcPts val="500"/>
              </a:spcBef>
              <a:buClr>
                <a:schemeClr val="accent2"/>
              </a:buClr>
              <a:buFont typeface="Arial" panose="020B0604020202020204" pitchFamily="34" charset="0"/>
              <a:buChar char="•"/>
              <a:defRPr sz="2400" kern="1200">
                <a:solidFill>
                  <a:schemeClr val="tx1"/>
                </a:solidFill>
                <a:latin typeface="+mn-lt"/>
                <a:ea typeface="+mn-ea"/>
                <a:cs typeface="+mn-cs"/>
              </a:defRPr>
            </a:lvl2pPr>
            <a:lvl3pPr marL="1211580" indent="-256032" algn="l" defTabSz="914400" rtl="0" eaLnBrk="1" latinLnBrk="0" hangingPunct="1">
              <a:lnSpc>
                <a:spcPct val="90000"/>
              </a:lnSpc>
              <a:spcBef>
                <a:spcPts val="500"/>
              </a:spcBef>
              <a:buClr>
                <a:schemeClr val="accent2"/>
              </a:buClr>
              <a:buFont typeface="Arial" panose="020B0604020202020204" pitchFamily="34" charset="0"/>
              <a:buChar char="•"/>
              <a:defRPr sz="2000" kern="1200">
                <a:solidFill>
                  <a:schemeClr val="tx1"/>
                </a:solidFill>
                <a:latin typeface="+mn-lt"/>
                <a:ea typeface="+mn-ea"/>
                <a:cs typeface="+mn-cs"/>
              </a:defRPr>
            </a:lvl3pPr>
            <a:lvl4pPr marL="150876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4pPr>
            <a:lvl5pPr marL="1794510" indent="-201168"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Aft>
                <a:spcPts val="0"/>
              </a:spcAft>
            </a:pPr>
            <a:r>
              <a:rPr lang="en-US" altLang="en-US" sz="2400" dirty="0">
                <a:latin typeface="+mn-lt"/>
                <a:cs typeface="Times New Roman" panose="02020603050405020304" pitchFamily="18" charset="0"/>
              </a:rPr>
              <a:t>Common Stock  (1,000 × $1)</a:t>
            </a:r>
            <a:endParaRPr lang="en-US" sz="2400" dirty="0">
              <a:latin typeface="+mn-lt"/>
              <a:cs typeface="Times New Roman" panose="02020603050405020304" pitchFamily="18" charset="0"/>
            </a:endParaRPr>
          </a:p>
        </p:txBody>
      </p:sp>
      <p:sp>
        <p:nvSpPr>
          <p:cNvPr id="15" name="Content Placeholder 6">
            <a:extLst>
              <a:ext uri="{FF2B5EF4-FFF2-40B4-BE49-F238E27FC236}">
                <a16:creationId xmlns:a16="http://schemas.microsoft.com/office/drawing/2014/main" id="{32FD709F-C0DF-4994-9FC4-01E93DCC7FF0}"/>
              </a:ext>
            </a:extLst>
          </p:cNvPr>
          <p:cNvSpPr txBox="1">
            <a:spLocks/>
          </p:cNvSpPr>
          <p:nvPr/>
        </p:nvSpPr>
        <p:spPr>
          <a:xfrm>
            <a:off x="592760" y="3663466"/>
            <a:ext cx="457200" cy="400794"/>
          </a:xfrm>
          <a:prstGeom prst="rect">
            <a:avLst/>
          </a:prstGeom>
        </p:spPr>
        <p:txBody>
          <a:bodyPr vert="horz" lIns="91440" tIns="45720" rIns="91440" bIns="45720" rtlCol="0">
            <a:normAutofit lnSpcReduction="10000"/>
          </a:bodyPr>
          <a:lstStyle>
            <a:lvl1pPr marL="0" indent="0" algn="l" defTabSz="914400" rtl="0" eaLnBrk="1" latinLnBrk="0" hangingPunct="1">
              <a:lnSpc>
                <a:spcPct val="90000"/>
              </a:lnSpc>
              <a:spcBef>
                <a:spcPts val="1000"/>
              </a:spcBef>
              <a:buClr>
                <a:schemeClr val="accent2"/>
              </a:buClr>
              <a:buFont typeface="Arial" panose="020B0604020202020204" pitchFamily="34" charset="0"/>
              <a:buNone/>
              <a:defRPr sz="2800" b="0" i="0" kern="1200">
                <a:solidFill>
                  <a:schemeClr val="tx1"/>
                </a:solidFill>
                <a:latin typeface="Times New Roman" charset="0"/>
                <a:ea typeface="Times New Roman" charset="0"/>
                <a:cs typeface="Times New Roman" charset="0"/>
              </a:defRPr>
            </a:lvl1pPr>
            <a:lvl2pPr marL="822960" indent="-292608" algn="l" defTabSz="914400" rtl="0" eaLnBrk="1" latinLnBrk="0" hangingPunct="1">
              <a:lnSpc>
                <a:spcPct val="90000"/>
              </a:lnSpc>
              <a:spcBef>
                <a:spcPts val="500"/>
              </a:spcBef>
              <a:buClr>
                <a:schemeClr val="accent2"/>
              </a:buClr>
              <a:buFont typeface="Arial" panose="020B0604020202020204" pitchFamily="34" charset="0"/>
              <a:buChar char="•"/>
              <a:defRPr sz="2400" kern="1200">
                <a:solidFill>
                  <a:schemeClr val="tx1"/>
                </a:solidFill>
                <a:latin typeface="+mn-lt"/>
                <a:ea typeface="+mn-ea"/>
                <a:cs typeface="+mn-cs"/>
              </a:defRPr>
            </a:lvl2pPr>
            <a:lvl3pPr marL="1211580" indent="-256032" algn="l" defTabSz="914400" rtl="0" eaLnBrk="1" latinLnBrk="0" hangingPunct="1">
              <a:lnSpc>
                <a:spcPct val="90000"/>
              </a:lnSpc>
              <a:spcBef>
                <a:spcPts val="500"/>
              </a:spcBef>
              <a:buClr>
                <a:schemeClr val="accent2"/>
              </a:buClr>
              <a:buFont typeface="Arial" panose="020B0604020202020204" pitchFamily="34" charset="0"/>
              <a:buChar char="•"/>
              <a:defRPr sz="2000" kern="1200">
                <a:solidFill>
                  <a:schemeClr val="tx1"/>
                </a:solidFill>
                <a:latin typeface="+mn-lt"/>
                <a:ea typeface="+mn-ea"/>
                <a:cs typeface="+mn-cs"/>
              </a:defRPr>
            </a:lvl3pPr>
            <a:lvl4pPr marL="150876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4pPr>
            <a:lvl5pPr marL="1794510" indent="-201168"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Aft>
                <a:spcPts val="0"/>
              </a:spcAft>
            </a:pPr>
            <a:r>
              <a:rPr lang="en-US" altLang="en-US" sz="2400" dirty="0">
                <a:latin typeface="+mn-lt"/>
                <a:cs typeface="Times New Roman" panose="02020603050405020304" pitchFamily="18" charset="0"/>
              </a:rPr>
              <a:t>a.</a:t>
            </a:r>
            <a:endParaRPr lang="en-IN" sz="2400" dirty="0">
              <a:latin typeface="+mn-lt"/>
              <a:cs typeface="Times New Roman" panose="02020603050405020304" pitchFamily="18" charset="0"/>
            </a:endParaRPr>
          </a:p>
        </p:txBody>
      </p:sp>
      <p:sp>
        <p:nvSpPr>
          <p:cNvPr id="16" name="Content Placeholder 12">
            <a:extLst>
              <a:ext uri="{FF2B5EF4-FFF2-40B4-BE49-F238E27FC236}">
                <a16:creationId xmlns:a16="http://schemas.microsoft.com/office/drawing/2014/main" id="{8787F5E8-D53A-4925-B399-DD463F3DE15D}"/>
              </a:ext>
            </a:extLst>
          </p:cNvPr>
          <p:cNvSpPr txBox="1">
            <a:spLocks/>
          </p:cNvSpPr>
          <p:nvPr/>
        </p:nvSpPr>
        <p:spPr>
          <a:xfrm>
            <a:off x="6972300" y="5222968"/>
            <a:ext cx="1295400" cy="417262"/>
          </a:xfrm>
          <a:prstGeom prst="rect">
            <a:avLst/>
          </a:prstGeom>
        </p:spPr>
        <p:txBody>
          <a:bodyPr vert="horz" lIns="91440" tIns="45720" rIns="91440" bIns="45720" rtlCol="0">
            <a:normAutofit lnSpcReduction="10000"/>
          </a:bodyPr>
          <a:lstStyle>
            <a:lvl1pPr marL="292608" indent="-292608" algn="l" defTabSz="914400" rtl="0" eaLnBrk="1" latinLnBrk="0" hangingPunct="1">
              <a:lnSpc>
                <a:spcPct val="90000"/>
              </a:lnSpc>
              <a:spcBef>
                <a:spcPts val="1000"/>
              </a:spcBef>
              <a:buClr>
                <a:schemeClr val="accent2"/>
              </a:buClr>
              <a:buFont typeface="Arial" panose="020B0604020202020204" pitchFamily="34" charset="0"/>
              <a:buChar char="•"/>
              <a:defRPr sz="2800" kern="1200">
                <a:solidFill>
                  <a:schemeClr val="tx1"/>
                </a:solidFill>
                <a:latin typeface="+mn-lt"/>
                <a:ea typeface="+mn-ea"/>
                <a:cs typeface="+mn-cs"/>
              </a:defRPr>
            </a:lvl1pPr>
            <a:lvl2pPr marL="822960" indent="-292608" algn="l" defTabSz="914400" rtl="0" eaLnBrk="1" latinLnBrk="0" hangingPunct="1">
              <a:lnSpc>
                <a:spcPct val="90000"/>
              </a:lnSpc>
              <a:spcBef>
                <a:spcPts val="500"/>
              </a:spcBef>
              <a:buClr>
                <a:schemeClr val="accent2"/>
              </a:buClr>
              <a:buFont typeface="Arial" panose="020B0604020202020204" pitchFamily="34" charset="0"/>
              <a:buChar char="•"/>
              <a:defRPr sz="2400" kern="1200">
                <a:solidFill>
                  <a:schemeClr val="tx1"/>
                </a:solidFill>
                <a:latin typeface="+mn-lt"/>
                <a:ea typeface="+mn-ea"/>
                <a:cs typeface="+mn-cs"/>
              </a:defRPr>
            </a:lvl2pPr>
            <a:lvl3pPr marL="1211580" indent="-256032" algn="l" defTabSz="914400" rtl="0" eaLnBrk="1" latinLnBrk="0" hangingPunct="1">
              <a:lnSpc>
                <a:spcPct val="90000"/>
              </a:lnSpc>
              <a:spcBef>
                <a:spcPts val="500"/>
              </a:spcBef>
              <a:buClr>
                <a:schemeClr val="accent2"/>
              </a:buClr>
              <a:buFont typeface="Arial" panose="020B0604020202020204" pitchFamily="34" charset="0"/>
              <a:buChar char="•"/>
              <a:defRPr sz="2000" kern="1200">
                <a:solidFill>
                  <a:schemeClr val="tx1"/>
                </a:solidFill>
                <a:latin typeface="+mn-lt"/>
                <a:ea typeface="+mn-ea"/>
                <a:cs typeface="+mn-cs"/>
              </a:defRPr>
            </a:lvl3pPr>
            <a:lvl4pPr marL="150876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4pPr>
            <a:lvl5pPr marL="1794510" indent="-201168"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auto">
              <a:spcAft>
                <a:spcPts val="0"/>
              </a:spcAft>
              <a:buFont typeface="Arial" panose="020B0604020202020204" pitchFamily="34" charset="0"/>
              <a:buNone/>
            </a:pPr>
            <a:r>
              <a:rPr lang="en-US" sz="2400" dirty="0">
                <a:cs typeface="Times New Roman" panose="02020603050405020304" pitchFamily="18" charset="0"/>
              </a:rPr>
              <a:t>   1,000</a:t>
            </a:r>
          </a:p>
        </p:txBody>
      </p:sp>
      <p:sp>
        <p:nvSpPr>
          <p:cNvPr id="17" name="Content Placeholder 8">
            <a:extLst>
              <a:ext uri="{FF2B5EF4-FFF2-40B4-BE49-F238E27FC236}">
                <a16:creationId xmlns:a16="http://schemas.microsoft.com/office/drawing/2014/main" id="{F8064BCF-7C81-4432-BC78-A6D2E92FA223}"/>
              </a:ext>
            </a:extLst>
          </p:cNvPr>
          <p:cNvSpPr txBox="1">
            <a:spLocks/>
          </p:cNvSpPr>
          <p:nvPr/>
        </p:nvSpPr>
        <p:spPr>
          <a:xfrm>
            <a:off x="1209287" y="3664838"/>
            <a:ext cx="1000513" cy="399422"/>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Clr>
                <a:schemeClr val="accent2"/>
              </a:buClr>
              <a:buFont typeface="Arial" panose="020B0604020202020204" pitchFamily="34" charset="0"/>
              <a:buNone/>
              <a:defRPr sz="2800" b="0" i="0" kern="1200">
                <a:solidFill>
                  <a:schemeClr val="tx1"/>
                </a:solidFill>
                <a:latin typeface="Times New Roman" charset="0"/>
                <a:ea typeface="Times New Roman" charset="0"/>
                <a:cs typeface="Times New Roman" charset="0"/>
              </a:defRPr>
            </a:lvl1pPr>
            <a:lvl2pPr marL="822960" indent="-292608" algn="l" defTabSz="914400" rtl="0" eaLnBrk="1" latinLnBrk="0" hangingPunct="1">
              <a:lnSpc>
                <a:spcPct val="90000"/>
              </a:lnSpc>
              <a:spcBef>
                <a:spcPts val="500"/>
              </a:spcBef>
              <a:buClr>
                <a:schemeClr val="accent2"/>
              </a:buClr>
              <a:buFont typeface="Arial" panose="020B0604020202020204" pitchFamily="34" charset="0"/>
              <a:buChar char="•"/>
              <a:defRPr sz="2400" kern="1200">
                <a:solidFill>
                  <a:schemeClr val="tx1"/>
                </a:solidFill>
                <a:latin typeface="+mn-lt"/>
                <a:ea typeface="+mn-ea"/>
                <a:cs typeface="+mn-cs"/>
              </a:defRPr>
            </a:lvl2pPr>
            <a:lvl3pPr marL="1211580" indent="-256032" algn="l" defTabSz="914400" rtl="0" eaLnBrk="1" latinLnBrk="0" hangingPunct="1">
              <a:lnSpc>
                <a:spcPct val="90000"/>
              </a:lnSpc>
              <a:spcBef>
                <a:spcPts val="500"/>
              </a:spcBef>
              <a:buClr>
                <a:schemeClr val="accent2"/>
              </a:buClr>
              <a:buFont typeface="Arial" panose="020B0604020202020204" pitchFamily="34" charset="0"/>
              <a:buChar char="•"/>
              <a:defRPr sz="2000" kern="1200">
                <a:solidFill>
                  <a:schemeClr val="tx1"/>
                </a:solidFill>
                <a:latin typeface="+mn-lt"/>
                <a:ea typeface="+mn-ea"/>
                <a:cs typeface="+mn-cs"/>
              </a:defRPr>
            </a:lvl3pPr>
            <a:lvl4pPr marL="150876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4pPr>
            <a:lvl5pPr marL="1794510" indent="-201168"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Aft>
                <a:spcPts val="0"/>
              </a:spcAft>
            </a:pPr>
            <a:r>
              <a:rPr lang="en-US" altLang="en-US" sz="2200" dirty="0">
                <a:latin typeface="+mn-lt"/>
                <a:cs typeface="Times New Roman" panose="02020603050405020304" pitchFamily="18" charset="0"/>
              </a:rPr>
              <a:t>Cash</a:t>
            </a:r>
            <a:endParaRPr lang="en-IN" sz="2200" dirty="0">
              <a:latin typeface="+mn-lt"/>
              <a:cs typeface="Times New Roman" panose="02020603050405020304" pitchFamily="18" charset="0"/>
            </a:endParaRPr>
          </a:p>
        </p:txBody>
      </p:sp>
      <p:sp>
        <p:nvSpPr>
          <p:cNvPr id="18" name="Content Placeholder 17">
            <a:extLst>
              <a:ext uri="{FF2B5EF4-FFF2-40B4-BE49-F238E27FC236}">
                <a16:creationId xmlns:a16="http://schemas.microsoft.com/office/drawing/2014/main" id="{A7160AD2-2D3F-4369-8511-3B11369AAC29}"/>
              </a:ext>
            </a:extLst>
          </p:cNvPr>
          <p:cNvSpPr txBox="1">
            <a:spLocks/>
          </p:cNvSpPr>
          <p:nvPr/>
        </p:nvSpPr>
        <p:spPr>
          <a:xfrm>
            <a:off x="1735760" y="5687881"/>
            <a:ext cx="4131640" cy="859942"/>
          </a:xfrm>
          <a:prstGeom prst="rect">
            <a:avLst/>
          </a:prstGeom>
        </p:spPr>
        <p:txBody>
          <a:bodyPr vert="horz" lIns="91440" tIns="45720" rIns="91440" bIns="45720" rtlCol="0">
            <a:normAutofit/>
          </a:bodyPr>
          <a:lstStyle>
            <a:lvl1pPr marL="292608" indent="-292608" algn="l" defTabSz="914400" rtl="0" eaLnBrk="1" latinLnBrk="0" hangingPunct="1">
              <a:lnSpc>
                <a:spcPct val="90000"/>
              </a:lnSpc>
              <a:spcBef>
                <a:spcPts val="1000"/>
              </a:spcBef>
              <a:buClr>
                <a:schemeClr val="accent2"/>
              </a:buClr>
              <a:buFont typeface="Arial" panose="020B0604020202020204" pitchFamily="34" charset="0"/>
              <a:buChar char="•"/>
              <a:defRPr sz="2800" kern="1200">
                <a:solidFill>
                  <a:schemeClr val="tx1"/>
                </a:solidFill>
                <a:latin typeface="+mn-lt"/>
                <a:ea typeface="+mn-ea"/>
                <a:cs typeface="+mn-cs"/>
              </a:defRPr>
            </a:lvl1pPr>
            <a:lvl2pPr marL="822960" indent="-292608" algn="l" defTabSz="914400" rtl="0" eaLnBrk="1" latinLnBrk="0" hangingPunct="1">
              <a:lnSpc>
                <a:spcPct val="90000"/>
              </a:lnSpc>
              <a:spcBef>
                <a:spcPts val="500"/>
              </a:spcBef>
              <a:buClr>
                <a:schemeClr val="accent2"/>
              </a:buClr>
              <a:buFont typeface="Arial" panose="020B0604020202020204" pitchFamily="34" charset="0"/>
              <a:buChar char="•"/>
              <a:defRPr sz="2400" kern="1200">
                <a:solidFill>
                  <a:schemeClr val="tx1"/>
                </a:solidFill>
                <a:latin typeface="+mn-lt"/>
                <a:ea typeface="+mn-ea"/>
                <a:cs typeface="+mn-cs"/>
              </a:defRPr>
            </a:lvl2pPr>
            <a:lvl3pPr marL="1211580" indent="-256032" algn="l" defTabSz="914400" rtl="0" eaLnBrk="1" latinLnBrk="0" hangingPunct="1">
              <a:lnSpc>
                <a:spcPct val="90000"/>
              </a:lnSpc>
              <a:spcBef>
                <a:spcPts val="500"/>
              </a:spcBef>
              <a:buClr>
                <a:schemeClr val="accent2"/>
              </a:buClr>
              <a:buFont typeface="Arial" panose="020B0604020202020204" pitchFamily="34" charset="0"/>
              <a:buChar char="•"/>
              <a:defRPr sz="2000" kern="1200">
                <a:solidFill>
                  <a:schemeClr val="tx1"/>
                </a:solidFill>
                <a:latin typeface="+mn-lt"/>
                <a:ea typeface="+mn-ea"/>
                <a:cs typeface="+mn-cs"/>
              </a:defRPr>
            </a:lvl3pPr>
            <a:lvl4pPr marL="150876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4pPr>
            <a:lvl5pPr marL="1794510" indent="-201168"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auto">
              <a:spcAft>
                <a:spcPts val="0"/>
              </a:spcAft>
              <a:buFont typeface="Arial" panose="020B0604020202020204" pitchFamily="34" charset="0"/>
              <a:buNone/>
            </a:pPr>
            <a:r>
              <a:rPr lang="en-US" altLang="en-US" sz="2200" dirty="0">
                <a:cs typeface="Times New Roman" panose="02020603050405020304" pitchFamily="18" charset="0"/>
              </a:rPr>
              <a:t>Paid-in Capital in Excess of Par Value – Common Stock</a:t>
            </a:r>
            <a:endParaRPr lang="en-IN" sz="2200" dirty="0">
              <a:cs typeface="Times New Roman" panose="02020603050405020304" pitchFamily="18" charset="0"/>
            </a:endParaRPr>
          </a:p>
        </p:txBody>
      </p:sp>
      <p:sp>
        <p:nvSpPr>
          <p:cNvPr id="19" name="Content Placeholder 13">
            <a:extLst>
              <a:ext uri="{FF2B5EF4-FFF2-40B4-BE49-F238E27FC236}">
                <a16:creationId xmlns:a16="http://schemas.microsoft.com/office/drawing/2014/main" id="{4B83154C-D951-4CE8-B71B-0D06630A429F}"/>
              </a:ext>
            </a:extLst>
          </p:cNvPr>
          <p:cNvSpPr txBox="1">
            <a:spLocks/>
          </p:cNvSpPr>
          <p:nvPr/>
        </p:nvSpPr>
        <p:spPr>
          <a:xfrm>
            <a:off x="7020169" y="5771218"/>
            <a:ext cx="1361831" cy="418394"/>
          </a:xfrm>
          <a:prstGeom prst="rect">
            <a:avLst/>
          </a:prstGeom>
        </p:spPr>
        <p:txBody>
          <a:bodyPr vert="horz" lIns="91440" tIns="45720" rIns="91440" bIns="45720" rtlCol="0">
            <a:normAutofit lnSpcReduction="10000"/>
          </a:bodyPr>
          <a:lstStyle>
            <a:lvl1pPr marL="292608" indent="-292608" algn="l" defTabSz="914400" rtl="0" eaLnBrk="1" latinLnBrk="0" hangingPunct="1">
              <a:lnSpc>
                <a:spcPct val="90000"/>
              </a:lnSpc>
              <a:spcBef>
                <a:spcPts val="1000"/>
              </a:spcBef>
              <a:buClr>
                <a:schemeClr val="accent2"/>
              </a:buClr>
              <a:buFont typeface="Arial" panose="020B0604020202020204" pitchFamily="34" charset="0"/>
              <a:buChar char="•"/>
              <a:defRPr sz="2800" kern="1200">
                <a:solidFill>
                  <a:schemeClr val="tx1"/>
                </a:solidFill>
                <a:latin typeface="+mn-lt"/>
                <a:ea typeface="+mn-ea"/>
                <a:cs typeface="+mn-cs"/>
              </a:defRPr>
            </a:lvl1pPr>
            <a:lvl2pPr marL="822960" indent="-292608" algn="l" defTabSz="914400" rtl="0" eaLnBrk="1" latinLnBrk="0" hangingPunct="1">
              <a:lnSpc>
                <a:spcPct val="90000"/>
              </a:lnSpc>
              <a:spcBef>
                <a:spcPts val="500"/>
              </a:spcBef>
              <a:buClr>
                <a:schemeClr val="accent2"/>
              </a:buClr>
              <a:buFont typeface="Arial" panose="020B0604020202020204" pitchFamily="34" charset="0"/>
              <a:buChar char="•"/>
              <a:defRPr sz="2400" kern="1200">
                <a:solidFill>
                  <a:schemeClr val="tx1"/>
                </a:solidFill>
                <a:latin typeface="+mn-lt"/>
                <a:ea typeface="+mn-ea"/>
                <a:cs typeface="+mn-cs"/>
              </a:defRPr>
            </a:lvl2pPr>
            <a:lvl3pPr marL="1211580" indent="-256032" algn="l" defTabSz="914400" rtl="0" eaLnBrk="1" latinLnBrk="0" hangingPunct="1">
              <a:lnSpc>
                <a:spcPct val="90000"/>
              </a:lnSpc>
              <a:spcBef>
                <a:spcPts val="500"/>
              </a:spcBef>
              <a:buClr>
                <a:schemeClr val="accent2"/>
              </a:buClr>
              <a:buFont typeface="Arial" panose="020B0604020202020204" pitchFamily="34" charset="0"/>
              <a:buChar char="•"/>
              <a:defRPr sz="2000" kern="1200">
                <a:solidFill>
                  <a:schemeClr val="tx1"/>
                </a:solidFill>
                <a:latin typeface="+mn-lt"/>
                <a:ea typeface="+mn-ea"/>
                <a:cs typeface="+mn-cs"/>
              </a:defRPr>
            </a:lvl3pPr>
            <a:lvl4pPr marL="150876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4pPr>
            <a:lvl5pPr marL="1794510" indent="-201168"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auto">
              <a:spcAft>
                <a:spcPts val="0"/>
              </a:spcAft>
              <a:buFont typeface="Arial" panose="020B0604020202020204" pitchFamily="34" charset="0"/>
              <a:buNone/>
            </a:pPr>
            <a:r>
              <a:rPr lang="en-US" sz="2400" dirty="0">
                <a:cs typeface="Times New Roman" panose="02020603050405020304" pitchFamily="18" charset="0"/>
              </a:rPr>
              <a:t>  4,000</a:t>
            </a:r>
          </a:p>
        </p:txBody>
      </p:sp>
    </p:spTree>
    <p:extLst>
      <p:ext uri="{BB962C8B-B14F-4D97-AF65-F5344CB8AC3E}">
        <p14:creationId xmlns:p14="http://schemas.microsoft.com/office/powerpoint/2010/main" val="9943328"/>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xEl>
                                              <p:pRg st="0" end="0"/>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xEl>
                                              <p:pRg st="0" end="0"/>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4">
                                            <p:txEl>
                                              <p:pRg st="0" end="0"/>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6">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9">
                                            <p:txEl>
                                              <p:pRg st="0" end="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P spid="9" grpId="0" build="p"/>
      <p:bldP spid="10" grpId="0" build="p"/>
      <p:bldP spid="12" grpId="0" build="p"/>
      <p:bldP spid="13" grpId="0" build="p"/>
      <p:bldP spid="14" grpId="0" build="p"/>
      <p:bldP spid="16" grpId="0" build="p"/>
      <p:bldP spid="17" grpId="0" build="p"/>
      <p:bldP spid="18" grpId="0" build="p"/>
      <p:bldP spid="19"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Rectangle 7"/>
          <p:cNvSpPr>
            <a:spLocks noChangeArrowheads="1"/>
          </p:cNvSpPr>
          <p:nvPr/>
        </p:nvSpPr>
        <p:spPr bwMode="auto">
          <a:xfrm>
            <a:off x="602784" y="1089240"/>
            <a:ext cx="8229600" cy="523875"/>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8575" cap="sq" algn="ctr">
                <a:solidFill>
                  <a:srgbClr val="000000"/>
                </a:solidFill>
                <a:miter lim="800000"/>
                <a:headEnd type="none" w="sm" len="sm"/>
                <a:tailEnd type="none" w="sm" len="sm"/>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marL="0" marR="0" lvl="0" indent="0" algn="l" defTabSz="914400" rtl="0" eaLnBrk="0" fontAlgn="base" latinLnBrk="0" hangingPunct="0">
              <a:lnSpc>
                <a:spcPct val="100000"/>
              </a:lnSpc>
              <a:spcBef>
                <a:spcPct val="0"/>
              </a:spcBef>
              <a:spcAft>
                <a:spcPct val="0"/>
              </a:spcAft>
              <a:buClrTx/>
              <a:buSzPct val="80000"/>
              <a:buFontTx/>
              <a:buNone/>
              <a:tabLst/>
              <a:defRPr/>
            </a:pPr>
            <a:r>
              <a:rPr kumimoji="0" lang="en-US" altLang="en-US" sz="2800" b="1" i="0" u="none" strike="noStrike" kern="1200" cap="none" spc="0" normalizeH="0" baseline="0" noProof="0" dirty="0">
                <a:ln>
                  <a:noFill/>
                </a:ln>
                <a:solidFill>
                  <a:srgbClr val="006600"/>
                </a:solidFill>
                <a:effectLst/>
                <a:uLnTx/>
                <a:uFillTx/>
                <a:latin typeface="Liberation Sans" panose="020B0604020202020204" pitchFamily="34" charset="0"/>
                <a:ea typeface="+mn-ea"/>
                <a:cs typeface="+mn-cs"/>
              </a:rPr>
              <a:t>Example</a:t>
            </a:r>
          </a:p>
        </p:txBody>
      </p:sp>
      <p:sp>
        <p:nvSpPr>
          <p:cNvPr id="24580" name="Rectangle 7"/>
          <p:cNvSpPr>
            <a:spLocks noChangeArrowheads="1"/>
          </p:cNvSpPr>
          <p:nvPr/>
        </p:nvSpPr>
        <p:spPr bwMode="auto">
          <a:xfrm>
            <a:off x="609600" y="304800"/>
            <a:ext cx="7620000" cy="560388"/>
          </a:xfrm>
          <a:prstGeom prst="rect">
            <a:avLst/>
          </a:prstGeom>
          <a:noFill/>
          <a:ln>
            <a:noFill/>
          </a:ln>
          <a:effectLst/>
          <a:extLst>
            <a:ext uri="{909E8E84-426E-40dd-AFC4-6F175D3DCCD1}">
              <a14:hiddenFill xmlns:a14="http://schemas.microsoft.com/office/drawing/2010/main" xmlns="">
                <a:solidFill>
                  <a:srgbClr val="990000"/>
                </a:solidFill>
              </a14:hiddenFill>
            </a:ext>
            <a:ext uri="{91240B29-F687-4f45-9708-019B960494DF}">
              <a14:hiddenLine xmlns:a14="http://schemas.microsoft.com/office/drawing/2010/main" xmlns="" w="12700" algn="ctr">
                <a:solidFill>
                  <a:schemeClr val="tx1"/>
                </a:solidFill>
                <a:miter lim="800000"/>
                <a:headEnd/>
                <a:tailEnd/>
              </a14:hiddenLine>
            </a:ext>
            <a:ext uri="{AF507438-7753-43e0-B8FC-AC1667EBCBE1}">
              <a14:hiddenEffects xmlns:a14="http://schemas.microsoft.com/office/drawing/2010/main" xmlns="">
                <a:effectLst>
                  <a:outerShdw dist="107763" dir="2700000" algn="ctr" rotWithShape="0">
                    <a:schemeClr val="bg2"/>
                  </a:outerShdw>
                </a:effectLst>
              </a14:hiddenEffects>
            </a:ext>
          </a:extLst>
        </p:spPr>
        <p:txBody>
          <a:bodyPr lIns="90488" tIns="44450" rIns="90488" bIns="44450"/>
          <a:lstStyle/>
          <a:p>
            <a:pPr marL="0" marR="0" lvl="0" indent="0" algn="l" defTabSz="914400" rtl="0" eaLnBrk="0" fontAlgn="base" latinLnBrk="0" hangingPunct="0">
              <a:lnSpc>
                <a:spcPct val="100000"/>
              </a:lnSpc>
              <a:spcBef>
                <a:spcPct val="0"/>
              </a:spcBef>
              <a:spcAft>
                <a:spcPct val="0"/>
              </a:spcAft>
              <a:buClrTx/>
              <a:buSzPct val="80000"/>
              <a:buFontTx/>
              <a:buNone/>
              <a:tabLst/>
              <a:defRPr/>
            </a:pPr>
            <a:r>
              <a:rPr kumimoji="0" lang="en-US" altLang="en-US" sz="3200" b="1" i="0" u="none" strike="noStrike" kern="1200" cap="none" spc="0" normalizeH="0" baseline="0" noProof="0" dirty="0">
                <a:ln>
                  <a:noFill/>
                </a:ln>
                <a:solidFill>
                  <a:srgbClr val="0000FF">
                    <a:lumMod val="75000"/>
                  </a:srgbClr>
                </a:solidFill>
                <a:effectLst/>
                <a:uLnTx/>
                <a:uFillTx/>
                <a:latin typeface="Liberation Sans" panose="020B0604020202020204" pitchFamily="34" charset="0"/>
                <a:ea typeface="+mn-ea"/>
                <a:cs typeface="+mn-cs"/>
              </a:rPr>
              <a:t>Accounting for Common Stock</a:t>
            </a:r>
          </a:p>
        </p:txBody>
      </p:sp>
      <p:sp>
        <p:nvSpPr>
          <p:cNvPr id="24581" name="Line 8"/>
          <p:cNvSpPr>
            <a:spLocks noChangeShapeType="1"/>
          </p:cNvSpPr>
          <p:nvPr/>
        </p:nvSpPr>
        <p:spPr bwMode="auto">
          <a:xfrm>
            <a:off x="304800" y="990600"/>
            <a:ext cx="8534400"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Liberation Sans" panose="020B0604020202020204" pitchFamily="34" charset="0"/>
              <a:ea typeface="+mn-ea"/>
              <a:cs typeface="+mn-cs"/>
            </a:endParaRPr>
          </a:p>
        </p:txBody>
      </p:sp>
      <p:sp>
        <p:nvSpPr>
          <p:cNvPr id="2" name="Slide Number Placeholder 1"/>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980D5847-D064-449A-9DD5-EB6DB8BB846B}" type="slidenum">
              <a:rPr kumimoji="0" lang="en-US" sz="1200" b="0" i="0" u="none" strike="noStrike" kern="1200" cap="none" spc="0" normalizeH="0" baseline="0" noProof="0" smtClean="0">
                <a:ln>
                  <a:noFill/>
                </a:ln>
                <a:solidFill>
                  <a:srgbClr val="000000">
                    <a:tint val="75000"/>
                  </a:srgbClr>
                </a:solidFill>
                <a:effectLst/>
                <a:uLnTx/>
                <a:uFillTx/>
                <a:latin typeface="Times New Roman" pitchFamily="18"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26</a:t>
            </a:fld>
            <a:endParaRPr kumimoji="0" lang="en-US" sz="1200" b="0" i="0" u="none" strike="noStrike" kern="1200" cap="none" spc="0" normalizeH="0" baseline="0" noProof="0">
              <a:ln>
                <a:noFill/>
              </a:ln>
              <a:solidFill>
                <a:srgbClr val="000000">
                  <a:tint val="75000"/>
                </a:srgbClr>
              </a:solidFill>
              <a:effectLst/>
              <a:uLnTx/>
              <a:uFillTx/>
              <a:latin typeface="Times New Roman" pitchFamily="18" charset="0"/>
              <a:ea typeface="+mn-ea"/>
              <a:cs typeface="+mn-cs"/>
            </a:endParaRPr>
          </a:p>
        </p:txBody>
      </p:sp>
      <p:pic>
        <p:nvPicPr>
          <p:cNvPr id="20" name="Content Placeholder 8" descr="Illustration of a partial Balance sheet. The statement displays a two-line heading consisting of the name of the company, Hydro-Slide Incorporated; the type of statement, balance Sheet (Partial). There are two columns in this statement, the first displaying labels and the second displaying the respective amounts.&#10;        The first line of the statement displays: Stockholders' equity. The next line shows: Paid in Capital slightly indented. The third line shows: Common Stock, with the $2,000 appearing in the second column. The fourth line shows: Paid-in Capital in excess of par-common stock, with   the amount 4,000 appearing in the second column. The total is labeled as: Total paid-in capital, with the amount of 6,000 in the second column resulting from adding the Common Stock $2,000 and Paid-in capital 4,000. The next line shows: Retained earnings, with the amount of 27,000 appearing in the second column. The total is labeled as: Total stockholders' equity, with the amount of $33,000 in the second column resulting from adding the Retained earnings 27,000 and 6,000 subtotal.&#10;">
            <a:extLst>
              <a:ext uri="{FF2B5EF4-FFF2-40B4-BE49-F238E27FC236}">
                <a16:creationId xmlns:a16="http://schemas.microsoft.com/office/drawing/2014/main" id="{756E6C64-0B78-483B-9F63-CA3DBC25AEAF}"/>
              </a:ext>
            </a:extLst>
          </p:cNvPr>
          <p:cNvPicPr>
            <a:picLocks noChangeAspect="1"/>
          </p:cNvPicPr>
          <p:nvPr/>
        </p:nvPicPr>
        <p:blipFill>
          <a:blip r:embed="rId3"/>
          <a:stretch>
            <a:fillRect/>
          </a:stretch>
        </p:blipFill>
        <p:spPr>
          <a:xfrm>
            <a:off x="934164" y="1780151"/>
            <a:ext cx="7580471" cy="3482455"/>
          </a:xfrm>
          <a:prstGeom prst="rect">
            <a:avLst/>
          </a:prstGeom>
          <a:ln>
            <a:solidFill>
              <a:srgbClr val="231F20"/>
            </a:solidFill>
          </a:ln>
        </p:spPr>
      </p:pic>
      <p:sp>
        <p:nvSpPr>
          <p:cNvPr id="21" name="Content Placeholder 2">
            <a:extLst>
              <a:ext uri="{FF2B5EF4-FFF2-40B4-BE49-F238E27FC236}">
                <a16:creationId xmlns:a16="http://schemas.microsoft.com/office/drawing/2014/main" id="{E267A573-4F61-4C80-985D-98A9409EBB63}"/>
              </a:ext>
            </a:extLst>
          </p:cNvPr>
          <p:cNvSpPr txBox="1">
            <a:spLocks/>
          </p:cNvSpPr>
          <p:nvPr/>
        </p:nvSpPr>
        <p:spPr>
          <a:xfrm>
            <a:off x="462516" y="5543763"/>
            <a:ext cx="8095488" cy="818677"/>
          </a:xfrm>
          <a:prstGeom prst="rect">
            <a:avLst/>
          </a:prstGeom>
        </p:spPr>
        <p:txBody>
          <a:bodyPr vert="horz" lIns="91440" tIns="45720" rIns="91440" bIns="45720" rtlCol="0">
            <a:normAutofit fontScale="92500"/>
          </a:bodyPr>
          <a:lstStyle>
            <a:lvl1pPr marL="0" indent="0" algn="l" defTabSz="914400" rtl="0" eaLnBrk="1" latinLnBrk="0" hangingPunct="1">
              <a:lnSpc>
                <a:spcPct val="90000"/>
              </a:lnSpc>
              <a:spcBef>
                <a:spcPts val="1000"/>
              </a:spcBef>
              <a:buClr>
                <a:schemeClr val="accent2"/>
              </a:buClr>
              <a:buFont typeface="Arial" panose="020B0604020202020204" pitchFamily="34" charset="0"/>
              <a:buNone/>
              <a:defRPr sz="2800" b="0" i="0" kern="1200">
                <a:solidFill>
                  <a:schemeClr val="tx1"/>
                </a:solidFill>
                <a:latin typeface="Times New Roman" charset="0"/>
                <a:ea typeface="Times New Roman" charset="0"/>
                <a:cs typeface="Times New Roman" charset="0"/>
              </a:defRPr>
            </a:lvl1pPr>
            <a:lvl2pPr marL="822960" indent="-292608" algn="l" defTabSz="914400" rtl="0" eaLnBrk="1" latinLnBrk="0" hangingPunct="1">
              <a:lnSpc>
                <a:spcPct val="90000"/>
              </a:lnSpc>
              <a:spcBef>
                <a:spcPts val="500"/>
              </a:spcBef>
              <a:buClr>
                <a:schemeClr val="accent2"/>
              </a:buClr>
              <a:buFont typeface="Arial" panose="020B0604020202020204" pitchFamily="34" charset="0"/>
              <a:buChar char="•"/>
              <a:defRPr sz="2400" kern="1200">
                <a:solidFill>
                  <a:schemeClr val="tx1"/>
                </a:solidFill>
                <a:latin typeface="+mn-lt"/>
                <a:ea typeface="+mn-ea"/>
                <a:cs typeface="+mn-cs"/>
              </a:defRPr>
            </a:lvl2pPr>
            <a:lvl3pPr marL="1211580" indent="-256032" algn="l" defTabSz="914400" rtl="0" eaLnBrk="1" latinLnBrk="0" hangingPunct="1">
              <a:lnSpc>
                <a:spcPct val="90000"/>
              </a:lnSpc>
              <a:spcBef>
                <a:spcPts val="500"/>
              </a:spcBef>
              <a:buClr>
                <a:schemeClr val="accent2"/>
              </a:buClr>
              <a:buFont typeface="Arial" panose="020B0604020202020204" pitchFamily="34" charset="0"/>
              <a:buChar char="•"/>
              <a:defRPr sz="2000" kern="1200">
                <a:solidFill>
                  <a:schemeClr val="tx1"/>
                </a:solidFill>
                <a:latin typeface="+mn-lt"/>
                <a:ea typeface="+mn-ea"/>
                <a:cs typeface="+mn-cs"/>
              </a:defRPr>
            </a:lvl3pPr>
            <a:lvl4pPr marL="150876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4pPr>
            <a:lvl5pPr marL="1794510" indent="-201168"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Aft>
                <a:spcPts val="0"/>
              </a:spcAft>
              <a:defRPr/>
            </a:pPr>
            <a:r>
              <a:rPr lang="en-US" sz="2200" b="1" dirty="0">
                <a:solidFill>
                  <a:srgbClr val="0000CC"/>
                </a:solidFill>
                <a:latin typeface="+mn-lt"/>
                <a:cs typeface="Times New Roman" panose="02020603050405020304" pitchFamily="18" charset="0"/>
              </a:rPr>
              <a:t>Alternative Terminology</a:t>
            </a:r>
          </a:p>
          <a:p>
            <a:pPr fontAlgn="auto">
              <a:spcAft>
                <a:spcPts val="0"/>
              </a:spcAft>
              <a:defRPr/>
            </a:pPr>
            <a:r>
              <a:rPr lang="en-US" sz="2200" dirty="0">
                <a:latin typeface="+mn-lt"/>
                <a:cs typeface="Times New Roman" panose="02020603050405020304" pitchFamily="18" charset="0"/>
              </a:rPr>
              <a:t>Paid-in Capital in Excess of Par is also called Premium on Stock.</a:t>
            </a:r>
            <a:endParaRPr lang="en-IN" sz="2200" dirty="0">
              <a:latin typeface="+mn-lt"/>
              <a:cs typeface="Times New Roman" panose="02020603050405020304" pitchFamily="18" charset="0"/>
            </a:endParaRPr>
          </a:p>
        </p:txBody>
      </p:sp>
    </p:spTree>
    <p:extLst>
      <p:ext uri="{BB962C8B-B14F-4D97-AF65-F5344CB8AC3E}">
        <p14:creationId xmlns:p14="http://schemas.microsoft.com/office/powerpoint/2010/main" val="2933923796"/>
      </p:ext>
    </p:extLst>
  </p:cSld>
  <p:clrMapOvr>
    <a:masterClrMapping/>
  </p:clrMapOvr>
  <p:transition>
    <p:wipe dir="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Rectangle 7"/>
          <p:cNvSpPr>
            <a:spLocks noChangeArrowheads="1"/>
          </p:cNvSpPr>
          <p:nvPr/>
        </p:nvSpPr>
        <p:spPr bwMode="auto">
          <a:xfrm>
            <a:off x="609600" y="1093818"/>
            <a:ext cx="8229600" cy="52322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28575" cap="sq" algn="ctr">
                <a:solidFill>
                  <a:srgbClr val="000000"/>
                </a:solidFill>
                <a:miter lim="800000"/>
                <a:headEnd type="none" w="sm" len="sm"/>
                <a:tailEnd type="none" w="sm" len="sm"/>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marL="0" marR="0" lvl="0" indent="0" algn="l" defTabSz="914400" rtl="0" eaLnBrk="0" fontAlgn="base" latinLnBrk="0" hangingPunct="0">
              <a:lnSpc>
                <a:spcPct val="100000"/>
              </a:lnSpc>
              <a:spcBef>
                <a:spcPct val="0"/>
              </a:spcBef>
              <a:spcAft>
                <a:spcPct val="0"/>
              </a:spcAft>
              <a:buClrTx/>
              <a:buSzPct val="80000"/>
              <a:buFontTx/>
              <a:buNone/>
              <a:tabLst/>
              <a:defRPr/>
            </a:pPr>
            <a:r>
              <a:rPr kumimoji="0" lang="en-US" altLang="en-US" sz="2800" b="1" i="0" u="none" strike="noStrike" kern="1200" cap="none" spc="0" normalizeH="0" baseline="0" noProof="0" dirty="0">
                <a:ln>
                  <a:noFill/>
                </a:ln>
                <a:solidFill>
                  <a:srgbClr val="006600"/>
                </a:solidFill>
                <a:effectLst/>
                <a:uLnTx/>
                <a:uFillTx/>
                <a:latin typeface="Liberation Sans" panose="020B0604020202020204" pitchFamily="34" charset="0"/>
                <a:ea typeface="+mn-ea"/>
                <a:cs typeface="+mn-cs"/>
              </a:rPr>
              <a:t>Issuing No-par Common Stock for Cash</a:t>
            </a:r>
          </a:p>
        </p:txBody>
      </p:sp>
      <p:sp>
        <p:nvSpPr>
          <p:cNvPr id="24580" name="Rectangle 7"/>
          <p:cNvSpPr>
            <a:spLocks noChangeArrowheads="1"/>
          </p:cNvSpPr>
          <p:nvPr/>
        </p:nvSpPr>
        <p:spPr bwMode="auto">
          <a:xfrm>
            <a:off x="609600" y="304800"/>
            <a:ext cx="7620000" cy="560388"/>
          </a:xfrm>
          <a:prstGeom prst="rect">
            <a:avLst/>
          </a:prstGeom>
          <a:noFill/>
          <a:ln>
            <a:noFill/>
          </a:ln>
          <a:effectLst/>
          <a:extLst>
            <a:ext uri="{909E8E84-426E-40dd-AFC4-6F175D3DCCD1}">
              <a14:hiddenFill xmlns="" xmlns:a14="http://schemas.microsoft.com/office/drawing/2010/main">
                <a:solidFill>
                  <a:srgbClr val="990000"/>
                </a:solidFill>
              </a14:hiddenFill>
            </a:ext>
            <a:ext uri="{91240B29-F687-4f45-9708-019B960494DF}">
              <a14:hiddenLine xmlns="" xmlns:a14="http://schemas.microsoft.com/office/drawing/2010/main" w="12700" algn="ctr">
                <a:solidFill>
                  <a:schemeClr val="tx1"/>
                </a:solidFill>
                <a:miter lim="800000"/>
                <a:headEnd/>
                <a:tailEnd/>
              </a14:hiddenLine>
            </a:ext>
            <a:ext uri="{AF507438-7753-43e0-B8FC-AC1667EBCBE1}">
              <a14:hiddenEffects xmlns="" xmlns:a14="http://schemas.microsoft.com/office/drawing/2010/main">
                <a:effectLst>
                  <a:outerShdw dist="107763" dir="2700000" algn="ctr" rotWithShape="0">
                    <a:schemeClr val="bg2"/>
                  </a:outerShdw>
                </a:effectLst>
              </a14:hiddenEffects>
            </a:ext>
          </a:extLst>
        </p:spPr>
        <p:txBody>
          <a:bodyPr lIns="90488" tIns="44450" rIns="90488" bIns="44450"/>
          <a:lstStyle/>
          <a:p>
            <a:pPr marL="0" marR="0" lvl="0" indent="0" algn="l" defTabSz="914400" rtl="0" eaLnBrk="0" fontAlgn="base" latinLnBrk="0" hangingPunct="0">
              <a:lnSpc>
                <a:spcPct val="100000"/>
              </a:lnSpc>
              <a:spcBef>
                <a:spcPct val="0"/>
              </a:spcBef>
              <a:spcAft>
                <a:spcPct val="0"/>
              </a:spcAft>
              <a:buClrTx/>
              <a:buSzPct val="80000"/>
              <a:buFontTx/>
              <a:buNone/>
              <a:tabLst/>
              <a:defRPr/>
            </a:pPr>
            <a:r>
              <a:rPr kumimoji="0" lang="en-US" altLang="en-US" sz="3200" b="1" i="0" u="none" strike="noStrike" kern="1200" cap="none" spc="0" normalizeH="0" baseline="0" noProof="0" dirty="0">
                <a:ln>
                  <a:noFill/>
                </a:ln>
                <a:solidFill>
                  <a:srgbClr val="0000FF">
                    <a:lumMod val="75000"/>
                  </a:srgbClr>
                </a:solidFill>
                <a:effectLst/>
                <a:uLnTx/>
                <a:uFillTx/>
                <a:latin typeface="Liberation Sans" panose="020B0604020202020204" pitchFamily="34" charset="0"/>
                <a:ea typeface="+mn-ea"/>
                <a:cs typeface="+mn-cs"/>
              </a:rPr>
              <a:t>Accounting for Common Stock</a:t>
            </a:r>
          </a:p>
        </p:txBody>
      </p:sp>
      <p:sp>
        <p:nvSpPr>
          <p:cNvPr id="24581" name="Line 8"/>
          <p:cNvSpPr>
            <a:spLocks noChangeShapeType="1"/>
          </p:cNvSpPr>
          <p:nvPr/>
        </p:nvSpPr>
        <p:spPr bwMode="auto">
          <a:xfrm>
            <a:off x="304800" y="990600"/>
            <a:ext cx="8534400" cy="0"/>
          </a:xfrm>
          <a:prstGeom prst="line">
            <a:avLst/>
          </a:prstGeom>
          <a:noFill/>
          <a:ln w="57150" cap="sq">
            <a:solidFill>
              <a:schemeClr val="tx1"/>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Liberation Sans" panose="020B0604020202020204" pitchFamily="34" charset="0"/>
              <a:ea typeface="+mn-ea"/>
              <a:cs typeface="+mn-cs"/>
            </a:endParaRPr>
          </a:p>
        </p:txBody>
      </p:sp>
      <p:sp>
        <p:nvSpPr>
          <p:cNvPr id="2" name="Slide Number Placeholder 1"/>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980D5847-D064-449A-9DD5-EB6DB8BB846B}" type="slidenum">
              <a:rPr kumimoji="0" lang="en-US" sz="1200" b="0" i="0" u="none" strike="noStrike" kern="1200" cap="none" spc="0" normalizeH="0" baseline="0" noProof="0" smtClean="0">
                <a:ln>
                  <a:noFill/>
                </a:ln>
                <a:solidFill>
                  <a:srgbClr val="000000">
                    <a:tint val="75000"/>
                  </a:srgbClr>
                </a:solidFill>
                <a:effectLst/>
                <a:uLnTx/>
                <a:uFillTx/>
                <a:latin typeface="Times New Roman" pitchFamily="18"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27</a:t>
            </a:fld>
            <a:endParaRPr kumimoji="0" lang="en-US" sz="1200" b="0" i="0" u="none" strike="noStrike" kern="1200" cap="none" spc="0" normalizeH="0" baseline="0" noProof="0">
              <a:ln>
                <a:noFill/>
              </a:ln>
              <a:solidFill>
                <a:srgbClr val="000000">
                  <a:tint val="75000"/>
                </a:srgbClr>
              </a:solidFill>
              <a:effectLst/>
              <a:uLnTx/>
              <a:uFillTx/>
              <a:latin typeface="Times New Roman" pitchFamily="18" charset="0"/>
              <a:ea typeface="+mn-ea"/>
              <a:cs typeface="+mn-cs"/>
            </a:endParaRPr>
          </a:p>
        </p:txBody>
      </p:sp>
      <p:sp>
        <p:nvSpPr>
          <p:cNvPr id="8" name="Rectangle 7">
            <a:extLst>
              <a:ext uri="{FF2B5EF4-FFF2-40B4-BE49-F238E27FC236}">
                <a16:creationId xmlns:a16="http://schemas.microsoft.com/office/drawing/2014/main" id="{0821197F-518D-4C53-B2E0-CFCE9667BA54}"/>
              </a:ext>
            </a:extLst>
          </p:cNvPr>
          <p:cNvSpPr>
            <a:spLocks noChangeArrowheads="1"/>
          </p:cNvSpPr>
          <p:nvPr/>
        </p:nvSpPr>
        <p:spPr bwMode="auto">
          <a:xfrm>
            <a:off x="609600" y="1617038"/>
            <a:ext cx="8229600" cy="46166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28575" cap="sq" algn="ctr">
                <a:solidFill>
                  <a:srgbClr val="000000"/>
                </a:solidFill>
                <a:miter lim="800000"/>
                <a:headEnd type="none" w="sm" len="sm"/>
                <a:tailEnd type="none" w="sm" len="sm"/>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marL="0" marR="0" lvl="0" indent="0" algn="l" defTabSz="914400" rtl="0" eaLnBrk="0" fontAlgn="base" latinLnBrk="0" hangingPunct="0">
              <a:lnSpc>
                <a:spcPct val="100000"/>
              </a:lnSpc>
              <a:spcBef>
                <a:spcPct val="0"/>
              </a:spcBef>
              <a:spcAft>
                <a:spcPct val="0"/>
              </a:spcAft>
              <a:buClrTx/>
              <a:buSzPct val="80000"/>
              <a:buFontTx/>
              <a:buNone/>
              <a:tabLst/>
              <a:defRPr/>
            </a:pPr>
            <a:r>
              <a:rPr lang="en-US" altLang="en-US" b="1" dirty="0">
                <a:solidFill>
                  <a:srgbClr val="006600"/>
                </a:solidFill>
                <a:latin typeface="Liberation Sans" panose="020B0604020202020204" pitchFamily="34" charset="0"/>
              </a:rPr>
              <a:t>With Stated Value</a:t>
            </a:r>
            <a:endParaRPr kumimoji="0" lang="en-US" altLang="en-US" b="1" i="0" u="none" strike="noStrike" kern="1200" cap="none" spc="0" normalizeH="0" baseline="0" noProof="0" dirty="0">
              <a:ln>
                <a:noFill/>
              </a:ln>
              <a:solidFill>
                <a:srgbClr val="006600"/>
              </a:solidFill>
              <a:effectLst/>
              <a:uLnTx/>
              <a:uFillTx/>
              <a:latin typeface="Liberation Sans" panose="020B0604020202020204" pitchFamily="34" charset="0"/>
              <a:ea typeface="+mn-ea"/>
              <a:cs typeface="+mn-cs"/>
            </a:endParaRPr>
          </a:p>
        </p:txBody>
      </p:sp>
      <p:sp>
        <p:nvSpPr>
          <p:cNvPr id="9" name="Content Placeholder 5">
            <a:extLst>
              <a:ext uri="{FF2B5EF4-FFF2-40B4-BE49-F238E27FC236}">
                <a16:creationId xmlns:a16="http://schemas.microsoft.com/office/drawing/2014/main" id="{AF83CA0F-8572-4992-97A8-43123684B48B}"/>
              </a:ext>
            </a:extLst>
          </p:cNvPr>
          <p:cNvSpPr txBox="1">
            <a:spLocks/>
          </p:cNvSpPr>
          <p:nvPr/>
        </p:nvSpPr>
        <p:spPr>
          <a:xfrm>
            <a:off x="609600" y="2142733"/>
            <a:ext cx="8258500" cy="1234191"/>
          </a:xfrm>
          <a:prstGeom prst="rect">
            <a:avLst/>
          </a:prstGeom>
        </p:spPr>
        <p:txBody>
          <a:bodyPr vert="horz" lIns="91440" tIns="45720" rIns="91440" bIns="45720" rtlCol="0">
            <a:normAutofit fontScale="85000" lnSpcReduction="20000"/>
          </a:bodyPr>
          <a:lstStyle>
            <a:lvl1pPr marL="0" indent="0" algn="l" defTabSz="914400" rtl="0" eaLnBrk="1" latinLnBrk="0" hangingPunct="1">
              <a:lnSpc>
                <a:spcPct val="90000"/>
              </a:lnSpc>
              <a:spcBef>
                <a:spcPts val="1000"/>
              </a:spcBef>
              <a:buClr>
                <a:schemeClr val="accent2"/>
              </a:buClr>
              <a:buFont typeface="Arial" panose="020B0604020202020204" pitchFamily="34" charset="0"/>
              <a:buNone/>
              <a:defRPr sz="2800" b="0" i="0" kern="1200">
                <a:solidFill>
                  <a:schemeClr val="tx1"/>
                </a:solidFill>
                <a:latin typeface="Times New Roman" charset="0"/>
                <a:ea typeface="Times New Roman" charset="0"/>
                <a:cs typeface="Times New Roman" charset="0"/>
              </a:defRPr>
            </a:lvl1pPr>
            <a:lvl2pPr marL="822960" indent="-292608" algn="l" defTabSz="914400" rtl="0" eaLnBrk="1" latinLnBrk="0" hangingPunct="1">
              <a:lnSpc>
                <a:spcPct val="90000"/>
              </a:lnSpc>
              <a:spcBef>
                <a:spcPts val="500"/>
              </a:spcBef>
              <a:buClr>
                <a:schemeClr val="accent2"/>
              </a:buClr>
              <a:buFont typeface="Arial" panose="020B0604020202020204" pitchFamily="34" charset="0"/>
              <a:buChar char="•"/>
              <a:defRPr sz="2400" kern="1200">
                <a:solidFill>
                  <a:schemeClr val="tx1"/>
                </a:solidFill>
                <a:latin typeface="+mn-lt"/>
                <a:ea typeface="+mn-ea"/>
                <a:cs typeface="+mn-cs"/>
              </a:defRPr>
            </a:lvl2pPr>
            <a:lvl3pPr marL="1211580" indent="-256032" algn="l" defTabSz="914400" rtl="0" eaLnBrk="1" latinLnBrk="0" hangingPunct="1">
              <a:lnSpc>
                <a:spcPct val="90000"/>
              </a:lnSpc>
              <a:spcBef>
                <a:spcPts val="500"/>
              </a:spcBef>
              <a:buClr>
                <a:schemeClr val="accent2"/>
              </a:buClr>
              <a:buFont typeface="Arial" panose="020B0604020202020204" pitchFamily="34" charset="0"/>
              <a:buChar char="•"/>
              <a:defRPr sz="2000" kern="1200">
                <a:solidFill>
                  <a:schemeClr val="tx1"/>
                </a:solidFill>
                <a:latin typeface="+mn-lt"/>
                <a:ea typeface="+mn-ea"/>
                <a:cs typeface="+mn-cs"/>
              </a:defRPr>
            </a:lvl3pPr>
            <a:lvl4pPr marL="150876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4pPr>
            <a:lvl5pPr marL="1794510" indent="-201168"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fontAlgn="auto">
              <a:lnSpc>
                <a:spcPct val="120000"/>
              </a:lnSpc>
              <a:spcAft>
                <a:spcPts val="0"/>
              </a:spcAft>
            </a:pPr>
            <a:r>
              <a:rPr lang="en-US" altLang="en-US" b="1" dirty="0">
                <a:latin typeface="Liberation Sans" panose="020B0604020202020204"/>
                <a:cs typeface="Times New Roman" panose="02020603050405020304" pitchFamily="18" charset="0"/>
              </a:rPr>
              <a:t>Illustration:</a:t>
            </a:r>
            <a:r>
              <a:rPr lang="en-US" altLang="en-US" dirty="0">
                <a:latin typeface="Liberation Sans" panose="020B0604020202020204"/>
                <a:cs typeface="Times New Roman" panose="02020603050405020304" pitchFamily="18" charset="0"/>
              </a:rPr>
              <a:t> Assume that instead of $1 par value stock, Hydro-Slide, Inc. has $5 stated value no-par stock and the company issues 5,000 shares at $8 per share for cash.</a:t>
            </a:r>
            <a:endParaRPr lang="en-IN" dirty="0">
              <a:latin typeface="Liberation Sans" panose="020B0604020202020204"/>
              <a:cs typeface="Times New Roman" panose="02020603050405020304" pitchFamily="18" charset="0"/>
            </a:endParaRPr>
          </a:p>
        </p:txBody>
      </p:sp>
      <p:sp>
        <p:nvSpPr>
          <p:cNvPr id="10" name="Content Placeholder 14">
            <a:extLst>
              <a:ext uri="{FF2B5EF4-FFF2-40B4-BE49-F238E27FC236}">
                <a16:creationId xmlns:a16="http://schemas.microsoft.com/office/drawing/2014/main" id="{EFBF0EFD-B111-42AC-997E-CC82F56C70EE}"/>
              </a:ext>
            </a:extLst>
          </p:cNvPr>
          <p:cNvSpPr txBox="1">
            <a:spLocks/>
          </p:cNvSpPr>
          <p:nvPr/>
        </p:nvSpPr>
        <p:spPr>
          <a:xfrm>
            <a:off x="647700" y="3587669"/>
            <a:ext cx="990600" cy="393813"/>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Clr>
                <a:schemeClr val="accent2"/>
              </a:buClr>
              <a:buFont typeface="Arial" panose="020B0604020202020204" pitchFamily="34" charset="0"/>
              <a:buNone/>
              <a:defRPr sz="2800" b="0" i="0" kern="1200">
                <a:solidFill>
                  <a:schemeClr val="tx1"/>
                </a:solidFill>
                <a:latin typeface="Times New Roman" charset="0"/>
                <a:ea typeface="Times New Roman" charset="0"/>
                <a:cs typeface="Times New Roman" charset="0"/>
              </a:defRPr>
            </a:lvl1pPr>
            <a:lvl2pPr marL="822960" indent="-292608" algn="l" defTabSz="914400" rtl="0" eaLnBrk="1" latinLnBrk="0" hangingPunct="1">
              <a:lnSpc>
                <a:spcPct val="90000"/>
              </a:lnSpc>
              <a:spcBef>
                <a:spcPts val="500"/>
              </a:spcBef>
              <a:buClr>
                <a:schemeClr val="accent2"/>
              </a:buClr>
              <a:buFont typeface="Arial" panose="020B0604020202020204" pitchFamily="34" charset="0"/>
              <a:buChar char="•"/>
              <a:defRPr sz="2400" kern="1200">
                <a:solidFill>
                  <a:schemeClr val="tx1"/>
                </a:solidFill>
                <a:latin typeface="+mn-lt"/>
                <a:ea typeface="+mn-ea"/>
                <a:cs typeface="+mn-cs"/>
              </a:defRPr>
            </a:lvl2pPr>
            <a:lvl3pPr marL="1211580" indent="-256032" algn="l" defTabSz="914400" rtl="0" eaLnBrk="1" latinLnBrk="0" hangingPunct="1">
              <a:lnSpc>
                <a:spcPct val="90000"/>
              </a:lnSpc>
              <a:spcBef>
                <a:spcPts val="500"/>
              </a:spcBef>
              <a:buClr>
                <a:schemeClr val="accent2"/>
              </a:buClr>
              <a:buFont typeface="Arial" panose="020B0604020202020204" pitchFamily="34" charset="0"/>
              <a:buChar char="•"/>
              <a:defRPr sz="2000" kern="1200">
                <a:solidFill>
                  <a:schemeClr val="tx1"/>
                </a:solidFill>
                <a:latin typeface="+mn-lt"/>
                <a:ea typeface="+mn-ea"/>
                <a:cs typeface="+mn-cs"/>
              </a:defRPr>
            </a:lvl3pPr>
            <a:lvl4pPr marL="150876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4pPr>
            <a:lvl5pPr marL="1794510" indent="-201168"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Aft>
                <a:spcPts val="0"/>
              </a:spcAft>
            </a:pPr>
            <a:r>
              <a:rPr lang="en-US" altLang="en-US" sz="2400" dirty="0">
                <a:latin typeface="Liberation Sans" panose="020B0604020202020204"/>
                <a:cs typeface="Times New Roman" panose="02020603050405020304" pitchFamily="18" charset="0"/>
              </a:rPr>
              <a:t>Cash</a:t>
            </a:r>
            <a:endParaRPr lang="en-IN" sz="2400" dirty="0">
              <a:latin typeface="Liberation Sans" panose="020B0604020202020204"/>
              <a:cs typeface="Times New Roman" panose="02020603050405020304" pitchFamily="18" charset="0"/>
            </a:endParaRPr>
          </a:p>
        </p:txBody>
      </p:sp>
      <p:sp>
        <p:nvSpPr>
          <p:cNvPr id="11" name="Content Placeholder 15">
            <a:extLst>
              <a:ext uri="{FF2B5EF4-FFF2-40B4-BE49-F238E27FC236}">
                <a16:creationId xmlns:a16="http://schemas.microsoft.com/office/drawing/2014/main" id="{A8272523-FF0D-46A7-8F88-F8DB369EED20}"/>
              </a:ext>
            </a:extLst>
          </p:cNvPr>
          <p:cNvSpPr txBox="1">
            <a:spLocks/>
          </p:cNvSpPr>
          <p:nvPr/>
        </p:nvSpPr>
        <p:spPr>
          <a:xfrm>
            <a:off x="6134100" y="3587670"/>
            <a:ext cx="1219200" cy="398762"/>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Clr>
                <a:schemeClr val="accent2"/>
              </a:buClr>
              <a:buFont typeface="Arial" panose="020B0604020202020204" pitchFamily="34" charset="0"/>
              <a:buNone/>
              <a:defRPr sz="2800" b="0" i="0" kern="1200">
                <a:solidFill>
                  <a:schemeClr val="tx1"/>
                </a:solidFill>
                <a:latin typeface="Times New Roman" charset="0"/>
                <a:ea typeface="Times New Roman" charset="0"/>
                <a:cs typeface="Times New Roman" charset="0"/>
              </a:defRPr>
            </a:lvl1pPr>
            <a:lvl2pPr marL="822960" indent="-292608" algn="l" defTabSz="914400" rtl="0" eaLnBrk="1" latinLnBrk="0" hangingPunct="1">
              <a:lnSpc>
                <a:spcPct val="90000"/>
              </a:lnSpc>
              <a:spcBef>
                <a:spcPts val="500"/>
              </a:spcBef>
              <a:buClr>
                <a:schemeClr val="accent2"/>
              </a:buClr>
              <a:buFont typeface="Arial" panose="020B0604020202020204" pitchFamily="34" charset="0"/>
              <a:buChar char="•"/>
              <a:defRPr sz="2400" kern="1200">
                <a:solidFill>
                  <a:schemeClr val="tx1"/>
                </a:solidFill>
                <a:latin typeface="+mn-lt"/>
                <a:ea typeface="+mn-ea"/>
                <a:cs typeface="+mn-cs"/>
              </a:defRPr>
            </a:lvl2pPr>
            <a:lvl3pPr marL="1211580" indent="-256032" algn="l" defTabSz="914400" rtl="0" eaLnBrk="1" latinLnBrk="0" hangingPunct="1">
              <a:lnSpc>
                <a:spcPct val="90000"/>
              </a:lnSpc>
              <a:spcBef>
                <a:spcPts val="500"/>
              </a:spcBef>
              <a:buClr>
                <a:schemeClr val="accent2"/>
              </a:buClr>
              <a:buFont typeface="Arial" panose="020B0604020202020204" pitchFamily="34" charset="0"/>
              <a:buChar char="•"/>
              <a:defRPr sz="2000" kern="1200">
                <a:solidFill>
                  <a:schemeClr val="tx1"/>
                </a:solidFill>
                <a:latin typeface="+mn-lt"/>
                <a:ea typeface="+mn-ea"/>
                <a:cs typeface="+mn-cs"/>
              </a:defRPr>
            </a:lvl3pPr>
            <a:lvl4pPr marL="150876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4pPr>
            <a:lvl5pPr marL="1794510" indent="-201168"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Aft>
                <a:spcPts val="0"/>
              </a:spcAft>
            </a:pPr>
            <a:r>
              <a:rPr lang="en-US" altLang="en-US" sz="2400" dirty="0">
                <a:latin typeface="Liberation Sans" panose="020B0604020202020204"/>
                <a:cs typeface="Times New Roman" panose="02020603050405020304" pitchFamily="18" charset="0"/>
              </a:rPr>
              <a:t>40,000</a:t>
            </a:r>
            <a:endParaRPr lang="en-IN" sz="2400" dirty="0">
              <a:latin typeface="Liberation Sans" panose="020B0604020202020204"/>
              <a:cs typeface="Times New Roman" panose="02020603050405020304" pitchFamily="18" charset="0"/>
            </a:endParaRPr>
          </a:p>
        </p:txBody>
      </p:sp>
      <p:sp>
        <p:nvSpPr>
          <p:cNvPr id="12" name="Content Placeholder 13">
            <a:extLst>
              <a:ext uri="{FF2B5EF4-FFF2-40B4-BE49-F238E27FC236}">
                <a16:creationId xmlns:a16="http://schemas.microsoft.com/office/drawing/2014/main" id="{1E82270A-512D-4DEB-9BBC-015B8F2B5883}"/>
              </a:ext>
            </a:extLst>
          </p:cNvPr>
          <p:cNvSpPr txBox="1">
            <a:spLocks/>
          </p:cNvSpPr>
          <p:nvPr/>
        </p:nvSpPr>
        <p:spPr>
          <a:xfrm>
            <a:off x="1066800" y="4173818"/>
            <a:ext cx="2552700" cy="389669"/>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Clr>
                <a:schemeClr val="accent2"/>
              </a:buClr>
              <a:buFont typeface="Arial" panose="020B0604020202020204" pitchFamily="34" charset="0"/>
              <a:buNone/>
              <a:defRPr sz="2800" b="0" i="0" kern="1200">
                <a:solidFill>
                  <a:schemeClr val="tx1"/>
                </a:solidFill>
                <a:latin typeface="Times New Roman" charset="0"/>
                <a:ea typeface="Times New Roman" charset="0"/>
                <a:cs typeface="Times New Roman" charset="0"/>
              </a:defRPr>
            </a:lvl1pPr>
            <a:lvl2pPr marL="822960" indent="-292608" algn="l" defTabSz="914400" rtl="0" eaLnBrk="1" latinLnBrk="0" hangingPunct="1">
              <a:lnSpc>
                <a:spcPct val="90000"/>
              </a:lnSpc>
              <a:spcBef>
                <a:spcPts val="500"/>
              </a:spcBef>
              <a:buClr>
                <a:schemeClr val="accent2"/>
              </a:buClr>
              <a:buFont typeface="Arial" panose="020B0604020202020204" pitchFamily="34" charset="0"/>
              <a:buChar char="•"/>
              <a:defRPr sz="2400" kern="1200">
                <a:solidFill>
                  <a:schemeClr val="tx1"/>
                </a:solidFill>
                <a:latin typeface="+mn-lt"/>
                <a:ea typeface="+mn-ea"/>
                <a:cs typeface="+mn-cs"/>
              </a:defRPr>
            </a:lvl2pPr>
            <a:lvl3pPr marL="1211580" indent="-256032" algn="l" defTabSz="914400" rtl="0" eaLnBrk="1" latinLnBrk="0" hangingPunct="1">
              <a:lnSpc>
                <a:spcPct val="90000"/>
              </a:lnSpc>
              <a:spcBef>
                <a:spcPts val="500"/>
              </a:spcBef>
              <a:buClr>
                <a:schemeClr val="accent2"/>
              </a:buClr>
              <a:buFont typeface="Arial" panose="020B0604020202020204" pitchFamily="34" charset="0"/>
              <a:buChar char="•"/>
              <a:defRPr sz="2000" kern="1200">
                <a:solidFill>
                  <a:schemeClr val="tx1"/>
                </a:solidFill>
                <a:latin typeface="+mn-lt"/>
                <a:ea typeface="+mn-ea"/>
                <a:cs typeface="+mn-cs"/>
              </a:defRPr>
            </a:lvl3pPr>
            <a:lvl4pPr marL="150876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4pPr>
            <a:lvl5pPr marL="1794510" indent="-201168"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Aft>
                <a:spcPts val="0"/>
              </a:spcAft>
            </a:pPr>
            <a:r>
              <a:rPr lang="en-US" altLang="en-US" sz="2400" dirty="0">
                <a:latin typeface="Liberation Sans" panose="020B0604020202020204"/>
                <a:cs typeface="Times New Roman" panose="02020603050405020304" pitchFamily="18" charset="0"/>
              </a:rPr>
              <a:t>Common Stock</a:t>
            </a:r>
            <a:endParaRPr lang="en-IN" sz="2400" dirty="0">
              <a:latin typeface="Liberation Sans" panose="020B0604020202020204"/>
              <a:cs typeface="Times New Roman" panose="02020603050405020304" pitchFamily="18" charset="0"/>
            </a:endParaRPr>
          </a:p>
        </p:txBody>
      </p:sp>
      <p:sp>
        <p:nvSpPr>
          <p:cNvPr id="13" name="Content Placeholder 16">
            <a:extLst>
              <a:ext uri="{FF2B5EF4-FFF2-40B4-BE49-F238E27FC236}">
                <a16:creationId xmlns:a16="http://schemas.microsoft.com/office/drawing/2014/main" id="{86677A18-318F-4434-B4BC-86AC1F74C879}"/>
              </a:ext>
            </a:extLst>
          </p:cNvPr>
          <p:cNvSpPr txBox="1">
            <a:spLocks/>
          </p:cNvSpPr>
          <p:nvPr/>
        </p:nvSpPr>
        <p:spPr>
          <a:xfrm>
            <a:off x="7658099" y="4105973"/>
            <a:ext cx="1240285" cy="423798"/>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Clr>
                <a:schemeClr val="accent2"/>
              </a:buClr>
              <a:buFont typeface="Arial" panose="020B0604020202020204" pitchFamily="34" charset="0"/>
              <a:buNone/>
              <a:defRPr sz="2800" b="0" i="0" kern="1200">
                <a:solidFill>
                  <a:schemeClr val="tx1"/>
                </a:solidFill>
                <a:latin typeface="Times New Roman" charset="0"/>
                <a:ea typeface="Times New Roman" charset="0"/>
                <a:cs typeface="Times New Roman" charset="0"/>
              </a:defRPr>
            </a:lvl1pPr>
            <a:lvl2pPr marL="822960" indent="-292608" algn="l" defTabSz="914400" rtl="0" eaLnBrk="1" latinLnBrk="0" hangingPunct="1">
              <a:lnSpc>
                <a:spcPct val="90000"/>
              </a:lnSpc>
              <a:spcBef>
                <a:spcPts val="500"/>
              </a:spcBef>
              <a:buClr>
                <a:schemeClr val="accent2"/>
              </a:buClr>
              <a:buFont typeface="Arial" panose="020B0604020202020204" pitchFamily="34" charset="0"/>
              <a:buChar char="•"/>
              <a:defRPr sz="2400" kern="1200">
                <a:solidFill>
                  <a:schemeClr val="tx1"/>
                </a:solidFill>
                <a:latin typeface="+mn-lt"/>
                <a:ea typeface="+mn-ea"/>
                <a:cs typeface="+mn-cs"/>
              </a:defRPr>
            </a:lvl2pPr>
            <a:lvl3pPr marL="1211580" indent="-256032" algn="l" defTabSz="914400" rtl="0" eaLnBrk="1" latinLnBrk="0" hangingPunct="1">
              <a:lnSpc>
                <a:spcPct val="90000"/>
              </a:lnSpc>
              <a:spcBef>
                <a:spcPts val="500"/>
              </a:spcBef>
              <a:buClr>
                <a:schemeClr val="accent2"/>
              </a:buClr>
              <a:buFont typeface="Arial" panose="020B0604020202020204" pitchFamily="34" charset="0"/>
              <a:buChar char="•"/>
              <a:defRPr sz="2000" kern="1200">
                <a:solidFill>
                  <a:schemeClr val="tx1"/>
                </a:solidFill>
                <a:latin typeface="+mn-lt"/>
                <a:ea typeface="+mn-ea"/>
                <a:cs typeface="+mn-cs"/>
              </a:defRPr>
            </a:lvl3pPr>
            <a:lvl4pPr marL="150876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4pPr>
            <a:lvl5pPr marL="1794510" indent="-201168"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Aft>
                <a:spcPts val="0"/>
              </a:spcAft>
            </a:pPr>
            <a:r>
              <a:rPr lang="en-US" altLang="en-US" sz="2400" dirty="0">
                <a:latin typeface="Liberation Sans" panose="020B0604020202020204"/>
                <a:cs typeface="Times New Roman" panose="02020603050405020304" pitchFamily="18" charset="0"/>
              </a:rPr>
              <a:t>25,000</a:t>
            </a:r>
            <a:endParaRPr lang="en-IN" sz="2400" dirty="0">
              <a:latin typeface="Liberation Sans" panose="020B0604020202020204"/>
              <a:cs typeface="Times New Roman" panose="02020603050405020304" pitchFamily="18" charset="0"/>
            </a:endParaRPr>
          </a:p>
        </p:txBody>
      </p:sp>
      <p:sp>
        <p:nvSpPr>
          <p:cNvPr id="14" name="Content Placeholder 12">
            <a:extLst>
              <a:ext uri="{FF2B5EF4-FFF2-40B4-BE49-F238E27FC236}">
                <a16:creationId xmlns:a16="http://schemas.microsoft.com/office/drawing/2014/main" id="{554C8208-22CC-4A0F-A653-569637638AE9}"/>
              </a:ext>
            </a:extLst>
          </p:cNvPr>
          <p:cNvSpPr txBox="1">
            <a:spLocks/>
          </p:cNvSpPr>
          <p:nvPr/>
        </p:nvSpPr>
        <p:spPr>
          <a:xfrm>
            <a:off x="1066800" y="4714218"/>
            <a:ext cx="5829300" cy="445544"/>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Clr>
                <a:schemeClr val="accent2"/>
              </a:buClr>
              <a:buFont typeface="Arial" panose="020B0604020202020204" pitchFamily="34" charset="0"/>
              <a:buNone/>
              <a:defRPr sz="2800" b="0" i="0" kern="1200">
                <a:solidFill>
                  <a:schemeClr val="tx1"/>
                </a:solidFill>
                <a:latin typeface="Times New Roman" charset="0"/>
                <a:ea typeface="Times New Roman" charset="0"/>
                <a:cs typeface="Times New Roman" charset="0"/>
              </a:defRPr>
            </a:lvl1pPr>
            <a:lvl2pPr marL="822960" indent="-292608" algn="l" defTabSz="914400" rtl="0" eaLnBrk="1" latinLnBrk="0" hangingPunct="1">
              <a:lnSpc>
                <a:spcPct val="90000"/>
              </a:lnSpc>
              <a:spcBef>
                <a:spcPts val="500"/>
              </a:spcBef>
              <a:buClr>
                <a:schemeClr val="accent2"/>
              </a:buClr>
              <a:buFont typeface="Arial" panose="020B0604020202020204" pitchFamily="34" charset="0"/>
              <a:buChar char="•"/>
              <a:defRPr sz="2400" kern="1200">
                <a:solidFill>
                  <a:schemeClr val="tx1"/>
                </a:solidFill>
                <a:latin typeface="+mn-lt"/>
                <a:ea typeface="+mn-ea"/>
                <a:cs typeface="+mn-cs"/>
              </a:defRPr>
            </a:lvl2pPr>
            <a:lvl3pPr marL="1211580" indent="-256032" algn="l" defTabSz="914400" rtl="0" eaLnBrk="1" latinLnBrk="0" hangingPunct="1">
              <a:lnSpc>
                <a:spcPct val="90000"/>
              </a:lnSpc>
              <a:spcBef>
                <a:spcPts val="500"/>
              </a:spcBef>
              <a:buClr>
                <a:schemeClr val="accent2"/>
              </a:buClr>
              <a:buFont typeface="Arial" panose="020B0604020202020204" pitchFamily="34" charset="0"/>
              <a:buChar char="•"/>
              <a:defRPr sz="2000" kern="1200">
                <a:solidFill>
                  <a:schemeClr val="tx1"/>
                </a:solidFill>
                <a:latin typeface="+mn-lt"/>
                <a:ea typeface="+mn-ea"/>
                <a:cs typeface="+mn-cs"/>
              </a:defRPr>
            </a:lvl3pPr>
            <a:lvl4pPr marL="150876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4pPr>
            <a:lvl5pPr marL="1794510" indent="-201168"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
                <a:srgbClr val="B11116"/>
              </a:buClr>
              <a:buSzTx/>
              <a:buFont typeface="Arial" panose="020B0604020202020204" pitchFamily="34" charset="0"/>
              <a:buNone/>
              <a:tabLst/>
              <a:defRPr/>
            </a:pPr>
            <a:r>
              <a:rPr kumimoji="0" lang="en-US" altLang="en-US" sz="2400" b="0" i="0" u="none" strike="noStrike" kern="1200" cap="none" spc="0" normalizeH="0" baseline="0" noProof="0" dirty="0">
                <a:ln>
                  <a:noFill/>
                </a:ln>
                <a:solidFill>
                  <a:srgbClr val="231F20"/>
                </a:solidFill>
                <a:effectLst/>
                <a:uLnTx/>
                <a:uFillTx/>
                <a:latin typeface="Liberation Sans" panose="020B0604020202020204"/>
                <a:cs typeface="Times New Roman" panose="02020603050405020304" pitchFamily="18" charset="0"/>
              </a:rPr>
              <a:t>Paid-in Capital in Excess of Stated Value</a:t>
            </a:r>
            <a:endParaRPr kumimoji="0" lang="en-US" sz="2400" b="0" i="0" u="none" strike="noStrike" kern="1200" cap="none" spc="0" normalizeH="0" baseline="0" noProof="0" dirty="0">
              <a:ln>
                <a:noFill/>
              </a:ln>
              <a:solidFill>
                <a:srgbClr val="231F20"/>
              </a:solidFill>
              <a:effectLst/>
              <a:uLnTx/>
              <a:uFillTx/>
              <a:latin typeface="Liberation Sans" panose="020B0604020202020204"/>
            </a:endParaRPr>
          </a:p>
        </p:txBody>
      </p:sp>
      <p:sp>
        <p:nvSpPr>
          <p:cNvPr id="15" name="Content Placeholder 17">
            <a:extLst>
              <a:ext uri="{FF2B5EF4-FFF2-40B4-BE49-F238E27FC236}">
                <a16:creationId xmlns:a16="http://schemas.microsoft.com/office/drawing/2014/main" id="{21E39EE5-1CDE-4455-AB04-5D25D59294F4}"/>
              </a:ext>
            </a:extLst>
          </p:cNvPr>
          <p:cNvSpPr txBox="1">
            <a:spLocks/>
          </p:cNvSpPr>
          <p:nvPr/>
        </p:nvSpPr>
        <p:spPr>
          <a:xfrm>
            <a:off x="7589715" y="4685755"/>
            <a:ext cx="1240285" cy="52153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Clr>
                <a:schemeClr val="accent2"/>
              </a:buClr>
              <a:buFont typeface="Arial" panose="020B0604020202020204" pitchFamily="34" charset="0"/>
              <a:buNone/>
              <a:defRPr sz="2800" b="0" i="0" kern="1200">
                <a:solidFill>
                  <a:schemeClr val="tx1"/>
                </a:solidFill>
                <a:latin typeface="Times New Roman" charset="0"/>
                <a:ea typeface="Times New Roman" charset="0"/>
                <a:cs typeface="Times New Roman" charset="0"/>
              </a:defRPr>
            </a:lvl1pPr>
            <a:lvl2pPr marL="822960" indent="-292608" algn="l" defTabSz="914400" rtl="0" eaLnBrk="1" latinLnBrk="0" hangingPunct="1">
              <a:lnSpc>
                <a:spcPct val="90000"/>
              </a:lnSpc>
              <a:spcBef>
                <a:spcPts val="500"/>
              </a:spcBef>
              <a:buClr>
                <a:schemeClr val="accent2"/>
              </a:buClr>
              <a:buFont typeface="Arial" panose="020B0604020202020204" pitchFamily="34" charset="0"/>
              <a:buChar char="•"/>
              <a:defRPr sz="2400" kern="1200">
                <a:solidFill>
                  <a:schemeClr val="tx1"/>
                </a:solidFill>
                <a:latin typeface="+mn-lt"/>
                <a:ea typeface="+mn-ea"/>
                <a:cs typeface="+mn-cs"/>
              </a:defRPr>
            </a:lvl2pPr>
            <a:lvl3pPr marL="1211580" indent="-256032" algn="l" defTabSz="914400" rtl="0" eaLnBrk="1" latinLnBrk="0" hangingPunct="1">
              <a:lnSpc>
                <a:spcPct val="90000"/>
              </a:lnSpc>
              <a:spcBef>
                <a:spcPts val="500"/>
              </a:spcBef>
              <a:buClr>
                <a:schemeClr val="accent2"/>
              </a:buClr>
              <a:buFont typeface="Arial" panose="020B0604020202020204" pitchFamily="34" charset="0"/>
              <a:buChar char="•"/>
              <a:defRPr sz="2000" kern="1200">
                <a:solidFill>
                  <a:schemeClr val="tx1"/>
                </a:solidFill>
                <a:latin typeface="+mn-lt"/>
                <a:ea typeface="+mn-ea"/>
                <a:cs typeface="+mn-cs"/>
              </a:defRPr>
            </a:lvl3pPr>
            <a:lvl4pPr marL="150876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4pPr>
            <a:lvl5pPr marL="1794510" indent="-201168"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Aft>
                <a:spcPts val="0"/>
              </a:spcAft>
            </a:pPr>
            <a:r>
              <a:rPr lang="en-US" altLang="en-US" sz="2400" dirty="0">
                <a:latin typeface="+mn-lt"/>
                <a:cs typeface="Times New Roman" panose="02020603050405020304" pitchFamily="18" charset="0"/>
              </a:rPr>
              <a:t> </a:t>
            </a:r>
            <a:r>
              <a:rPr lang="en-US" altLang="en-US" sz="2400" dirty="0">
                <a:latin typeface="Liberation Sans" panose="020B0604020202020204"/>
                <a:cs typeface="Times New Roman" panose="02020603050405020304" pitchFamily="18" charset="0"/>
              </a:rPr>
              <a:t>15,000</a:t>
            </a:r>
            <a:endParaRPr lang="en-IN" sz="2400" dirty="0">
              <a:latin typeface="Liberation Sans" panose="020B0604020202020204"/>
              <a:cs typeface="Times New Roman" panose="02020603050405020304" pitchFamily="18" charset="0"/>
            </a:endParaRPr>
          </a:p>
        </p:txBody>
      </p:sp>
    </p:spTree>
    <p:extLst>
      <p:ext uri="{BB962C8B-B14F-4D97-AF65-F5344CB8AC3E}">
        <p14:creationId xmlns:p14="http://schemas.microsoft.com/office/powerpoint/2010/main" val="290743950"/>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xEl>
                                              <p:pRg st="0" end="0"/>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xEl>
                                              <p:pRg st="0" end="0"/>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P spid="11" grpId="0" build="p"/>
      <p:bldP spid="12" grpId="0" build="p"/>
      <p:bldP spid="13" grpId="0" build="p"/>
      <p:bldP spid="14" grpId="0" build="p"/>
      <p:bldP spid="15"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Rectangle 7"/>
          <p:cNvSpPr>
            <a:spLocks noChangeArrowheads="1"/>
          </p:cNvSpPr>
          <p:nvPr/>
        </p:nvSpPr>
        <p:spPr bwMode="auto">
          <a:xfrm>
            <a:off x="609600" y="1093818"/>
            <a:ext cx="8229600" cy="52322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8575" cap="sq" algn="ctr">
                <a:solidFill>
                  <a:srgbClr val="000000"/>
                </a:solidFill>
                <a:miter lim="800000"/>
                <a:headEnd type="none" w="sm" len="sm"/>
                <a:tailEnd type="none" w="sm" len="sm"/>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marL="0" marR="0" lvl="0" indent="0" algn="l" defTabSz="914400" rtl="0" eaLnBrk="0" fontAlgn="base" latinLnBrk="0" hangingPunct="0">
              <a:lnSpc>
                <a:spcPct val="100000"/>
              </a:lnSpc>
              <a:spcBef>
                <a:spcPct val="0"/>
              </a:spcBef>
              <a:spcAft>
                <a:spcPct val="0"/>
              </a:spcAft>
              <a:buClrTx/>
              <a:buSzPct val="80000"/>
              <a:buFontTx/>
              <a:buNone/>
              <a:tabLst/>
              <a:defRPr/>
            </a:pPr>
            <a:r>
              <a:rPr kumimoji="0" lang="en-US" altLang="en-US" sz="2800" b="1" i="0" u="none" strike="noStrike" kern="1200" cap="none" spc="0" normalizeH="0" baseline="0" noProof="0" dirty="0">
                <a:ln>
                  <a:noFill/>
                </a:ln>
                <a:solidFill>
                  <a:srgbClr val="006600"/>
                </a:solidFill>
                <a:effectLst/>
                <a:uLnTx/>
                <a:uFillTx/>
                <a:latin typeface="Liberation Sans" panose="020B0604020202020204" pitchFamily="34" charset="0"/>
                <a:ea typeface="+mn-ea"/>
                <a:cs typeface="+mn-cs"/>
              </a:rPr>
              <a:t>Issuing No-par Common Stock for Cash</a:t>
            </a:r>
          </a:p>
        </p:txBody>
      </p:sp>
      <p:sp>
        <p:nvSpPr>
          <p:cNvPr id="24580" name="Rectangle 7"/>
          <p:cNvSpPr>
            <a:spLocks noChangeArrowheads="1"/>
          </p:cNvSpPr>
          <p:nvPr/>
        </p:nvSpPr>
        <p:spPr bwMode="auto">
          <a:xfrm>
            <a:off x="609600" y="304800"/>
            <a:ext cx="7620000" cy="560388"/>
          </a:xfrm>
          <a:prstGeom prst="rect">
            <a:avLst/>
          </a:prstGeom>
          <a:noFill/>
          <a:ln>
            <a:noFill/>
          </a:ln>
          <a:effectLst/>
          <a:extLst>
            <a:ext uri="{909E8E84-426E-40dd-AFC4-6F175D3DCCD1}">
              <a14:hiddenFill xmlns:a14="http://schemas.microsoft.com/office/drawing/2010/main" xmlns="">
                <a:solidFill>
                  <a:srgbClr val="990000"/>
                </a:solidFill>
              </a14:hiddenFill>
            </a:ext>
            <a:ext uri="{91240B29-F687-4f45-9708-019B960494DF}">
              <a14:hiddenLine xmlns:a14="http://schemas.microsoft.com/office/drawing/2010/main" xmlns="" w="12700" algn="ctr">
                <a:solidFill>
                  <a:schemeClr val="tx1"/>
                </a:solidFill>
                <a:miter lim="800000"/>
                <a:headEnd/>
                <a:tailEnd/>
              </a14:hiddenLine>
            </a:ext>
            <a:ext uri="{AF507438-7753-43e0-B8FC-AC1667EBCBE1}">
              <a14:hiddenEffects xmlns:a14="http://schemas.microsoft.com/office/drawing/2010/main" xmlns="">
                <a:effectLst>
                  <a:outerShdw dist="107763" dir="2700000" algn="ctr" rotWithShape="0">
                    <a:schemeClr val="bg2"/>
                  </a:outerShdw>
                </a:effectLst>
              </a14:hiddenEffects>
            </a:ext>
          </a:extLst>
        </p:spPr>
        <p:txBody>
          <a:bodyPr lIns="90488" tIns="44450" rIns="90488" bIns="44450"/>
          <a:lstStyle/>
          <a:p>
            <a:pPr marL="0" marR="0" lvl="0" indent="0" algn="l" defTabSz="914400" rtl="0" eaLnBrk="0" fontAlgn="base" latinLnBrk="0" hangingPunct="0">
              <a:lnSpc>
                <a:spcPct val="100000"/>
              </a:lnSpc>
              <a:spcBef>
                <a:spcPct val="0"/>
              </a:spcBef>
              <a:spcAft>
                <a:spcPct val="0"/>
              </a:spcAft>
              <a:buClrTx/>
              <a:buSzPct val="80000"/>
              <a:buFontTx/>
              <a:buNone/>
              <a:tabLst/>
              <a:defRPr/>
            </a:pPr>
            <a:r>
              <a:rPr kumimoji="0" lang="en-US" altLang="en-US" sz="3200" b="1" i="0" u="none" strike="noStrike" kern="1200" cap="none" spc="0" normalizeH="0" baseline="0" noProof="0" dirty="0">
                <a:ln>
                  <a:noFill/>
                </a:ln>
                <a:solidFill>
                  <a:srgbClr val="0000FF">
                    <a:lumMod val="75000"/>
                  </a:srgbClr>
                </a:solidFill>
                <a:effectLst/>
                <a:uLnTx/>
                <a:uFillTx/>
                <a:latin typeface="Liberation Sans" panose="020B0604020202020204" pitchFamily="34" charset="0"/>
                <a:ea typeface="+mn-ea"/>
                <a:cs typeface="+mn-cs"/>
              </a:rPr>
              <a:t>Accounting for Common Stock</a:t>
            </a:r>
          </a:p>
        </p:txBody>
      </p:sp>
      <p:sp>
        <p:nvSpPr>
          <p:cNvPr id="24581" name="Line 8"/>
          <p:cNvSpPr>
            <a:spLocks noChangeShapeType="1"/>
          </p:cNvSpPr>
          <p:nvPr/>
        </p:nvSpPr>
        <p:spPr bwMode="auto">
          <a:xfrm>
            <a:off x="304800" y="990600"/>
            <a:ext cx="8534400"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Liberation Sans" panose="020B0604020202020204" pitchFamily="34" charset="0"/>
              <a:ea typeface="+mn-ea"/>
              <a:cs typeface="+mn-cs"/>
            </a:endParaRPr>
          </a:p>
        </p:txBody>
      </p:sp>
      <p:sp>
        <p:nvSpPr>
          <p:cNvPr id="2" name="Slide Number Placeholder 1"/>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980D5847-D064-449A-9DD5-EB6DB8BB846B}" type="slidenum">
              <a:rPr kumimoji="0" lang="en-US" sz="1200" b="0" i="0" u="none" strike="noStrike" kern="1200" cap="none" spc="0" normalizeH="0" baseline="0" noProof="0" smtClean="0">
                <a:ln>
                  <a:noFill/>
                </a:ln>
                <a:solidFill>
                  <a:srgbClr val="000000">
                    <a:tint val="75000"/>
                  </a:srgbClr>
                </a:solidFill>
                <a:effectLst/>
                <a:uLnTx/>
                <a:uFillTx/>
                <a:latin typeface="Times New Roman" pitchFamily="18"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28</a:t>
            </a:fld>
            <a:endParaRPr kumimoji="0" lang="en-US" sz="1200" b="0" i="0" u="none" strike="noStrike" kern="1200" cap="none" spc="0" normalizeH="0" baseline="0" noProof="0">
              <a:ln>
                <a:noFill/>
              </a:ln>
              <a:solidFill>
                <a:srgbClr val="000000">
                  <a:tint val="75000"/>
                </a:srgbClr>
              </a:solidFill>
              <a:effectLst/>
              <a:uLnTx/>
              <a:uFillTx/>
              <a:latin typeface="Times New Roman" pitchFamily="18" charset="0"/>
              <a:ea typeface="+mn-ea"/>
              <a:cs typeface="+mn-cs"/>
            </a:endParaRPr>
          </a:p>
        </p:txBody>
      </p:sp>
      <p:sp>
        <p:nvSpPr>
          <p:cNvPr id="8" name="Rectangle 7">
            <a:extLst>
              <a:ext uri="{FF2B5EF4-FFF2-40B4-BE49-F238E27FC236}">
                <a16:creationId xmlns:a16="http://schemas.microsoft.com/office/drawing/2014/main" id="{0821197F-518D-4C53-B2E0-CFCE9667BA54}"/>
              </a:ext>
            </a:extLst>
          </p:cNvPr>
          <p:cNvSpPr>
            <a:spLocks noChangeArrowheads="1"/>
          </p:cNvSpPr>
          <p:nvPr/>
        </p:nvSpPr>
        <p:spPr bwMode="auto">
          <a:xfrm>
            <a:off x="609600" y="1617038"/>
            <a:ext cx="8229600" cy="461665"/>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8575" cap="sq" algn="ctr">
                <a:solidFill>
                  <a:srgbClr val="000000"/>
                </a:solidFill>
                <a:miter lim="800000"/>
                <a:headEnd type="none" w="sm" len="sm"/>
                <a:tailEnd type="none" w="sm" len="sm"/>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marL="0" marR="0" lvl="0" indent="0" algn="l" defTabSz="914400" rtl="0" eaLnBrk="0" fontAlgn="base" latinLnBrk="0" hangingPunct="0">
              <a:lnSpc>
                <a:spcPct val="100000"/>
              </a:lnSpc>
              <a:spcBef>
                <a:spcPct val="0"/>
              </a:spcBef>
              <a:spcAft>
                <a:spcPct val="0"/>
              </a:spcAft>
              <a:buClrTx/>
              <a:buSzPct val="80000"/>
              <a:buFontTx/>
              <a:buNone/>
              <a:tabLst/>
              <a:defRPr/>
            </a:pPr>
            <a:r>
              <a:rPr lang="en-US" altLang="en-US" b="1" dirty="0">
                <a:solidFill>
                  <a:srgbClr val="006600"/>
                </a:solidFill>
                <a:latin typeface="Liberation Sans" panose="020B0604020202020204" pitchFamily="34" charset="0"/>
              </a:rPr>
              <a:t>Without Stated Value</a:t>
            </a:r>
            <a:endParaRPr kumimoji="0" lang="en-US" altLang="en-US" b="1" i="0" u="none" strike="noStrike" kern="1200" cap="none" spc="0" normalizeH="0" baseline="0" noProof="0" dirty="0">
              <a:ln>
                <a:noFill/>
              </a:ln>
              <a:solidFill>
                <a:srgbClr val="006600"/>
              </a:solidFill>
              <a:effectLst/>
              <a:uLnTx/>
              <a:uFillTx/>
              <a:latin typeface="Liberation Sans" panose="020B0604020202020204" pitchFamily="34" charset="0"/>
              <a:ea typeface="+mn-ea"/>
              <a:cs typeface="+mn-cs"/>
            </a:endParaRPr>
          </a:p>
        </p:txBody>
      </p:sp>
      <p:sp>
        <p:nvSpPr>
          <p:cNvPr id="9" name="Content Placeholder 5">
            <a:extLst>
              <a:ext uri="{FF2B5EF4-FFF2-40B4-BE49-F238E27FC236}">
                <a16:creationId xmlns:a16="http://schemas.microsoft.com/office/drawing/2014/main" id="{AF83CA0F-8572-4992-97A8-43123684B48B}"/>
              </a:ext>
            </a:extLst>
          </p:cNvPr>
          <p:cNvSpPr txBox="1">
            <a:spLocks/>
          </p:cNvSpPr>
          <p:nvPr/>
        </p:nvSpPr>
        <p:spPr>
          <a:xfrm>
            <a:off x="609600" y="2142733"/>
            <a:ext cx="8258500" cy="123419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Clr>
                <a:schemeClr val="accent2"/>
              </a:buClr>
              <a:buFont typeface="Arial" panose="020B0604020202020204" pitchFamily="34" charset="0"/>
              <a:buNone/>
              <a:defRPr sz="2800" b="0" i="0" kern="1200">
                <a:solidFill>
                  <a:schemeClr val="tx1"/>
                </a:solidFill>
                <a:latin typeface="Times New Roman" charset="0"/>
                <a:ea typeface="Times New Roman" charset="0"/>
                <a:cs typeface="Times New Roman" charset="0"/>
              </a:defRPr>
            </a:lvl1pPr>
            <a:lvl2pPr marL="822960" indent="-292608" algn="l" defTabSz="914400" rtl="0" eaLnBrk="1" latinLnBrk="0" hangingPunct="1">
              <a:lnSpc>
                <a:spcPct val="90000"/>
              </a:lnSpc>
              <a:spcBef>
                <a:spcPts val="500"/>
              </a:spcBef>
              <a:buClr>
                <a:schemeClr val="accent2"/>
              </a:buClr>
              <a:buFont typeface="Arial" panose="020B0604020202020204" pitchFamily="34" charset="0"/>
              <a:buChar char="•"/>
              <a:defRPr sz="2400" kern="1200">
                <a:solidFill>
                  <a:schemeClr val="tx1"/>
                </a:solidFill>
                <a:latin typeface="+mn-lt"/>
                <a:ea typeface="+mn-ea"/>
                <a:cs typeface="+mn-cs"/>
              </a:defRPr>
            </a:lvl2pPr>
            <a:lvl3pPr marL="1211580" indent="-256032" algn="l" defTabSz="914400" rtl="0" eaLnBrk="1" latinLnBrk="0" hangingPunct="1">
              <a:lnSpc>
                <a:spcPct val="90000"/>
              </a:lnSpc>
              <a:spcBef>
                <a:spcPts val="500"/>
              </a:spcBef>
              <a:buClr>
                <a:schemeClr val="accent2"/>
              </a:buClr>
              <a:buFont typeface="Arial" panose="020B0604020202020204" pitchFamily="34" charset="0"/>
              <a:buChar char="•"/>
              <a:defRPr sz="2000" kern="1200">
                <a:solidFill>
                  <a:schemeClr val="tx1"/>
                </a:solidFill>
                <a:latin typeface="+mn-lt"/>
                <a:ea typeface="+mn-ea"/>
                <a:cs typeface="+mn-cs"/>
              </a:defRPr>
            </a:lvl3pPr>
            <a:lvl4pPr marL="150876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4pPr>
            <a:lvl5pPr marL="1794510" indent="-201168"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fontAlgn="auto">
              <a:lnSpc>
                <a:spcPct val="120000"/>
              </a:lnSpc>
              <a:spcAft>
                <a:spcPts val="0"/>
              </a:spcAft>
            </a:pPr>
            <a:r>
              <a:rPr lang="en-US" altLang="en-US" sz="2400" b="1" dirty="0">
                <a:latin typeface="Liberation Sans" panose="020B0604020202020204"/>
                <a:cs typeface="Times New Roman" panose="02020603050405020304" pitchFamily="18" charset="0"/>
              </a:rPr>
              <a:t>Illustration: </a:t>
            </a:r>
            <a:r>
              <a:rPr lang="en-US" altLang="en-US" sz="2400" dirty="0">
                <a:latin typeface="Liberation Sans" panose="020B0604020202020204"/>
                <a:cs typeface="Times New Roman" panose="02020603050405020304" pitchFamily="18" charset="0"/>
              </a:rPr>
              <a:t>What happens when no-par stock does not have a stated value?</a:t>
            </a:r>
          </a:p>
        </p:txBody>
      </p:sp>
      <p:sp>
        <p:nvSpPr>
          <p:cNvPr id="10" name="Content Placeholder 14">
            <a:extLst>
              <a:ext uri="{FF2B5EF4-FFF2-40B4-BE49-F238E27FC236}">
                <a16:creationId xmlns:a16="http://schemas.microsoft.com/office/drawing/2014/main" id="{EFBF0EFD-B111-42AC-997E-CC82F56C70EE}"/>
              </a:ext>
            </a:extLst>
          </p:cNvPr>
          <p:cNvSpPr txBox="1">
            <a:spLocks/>
          </p:cNvSpPr>
          <p:nvPr/>
        </p:nvSpPr>
        <p:spPr>
          <a:xfrm>
            <a:off x="647700" y="3587669"/>
            <a:ext cx="990600" cy="393813"/>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Clr>
                <a:schemeClr val="accent2"/>
              </a:buClr>
              <a:buFont typeface="Arial" panose="020B0604020202020204" pitchFamily="34" charset="0"/>
              <a:buNone/>
              <a:defRPr sz="2800" b="0" i="0" kern="1200">
                <a:solidFill>
                  <a:schemeClr val="tx1"/>
                </a:solidFill>
                <a:latin typeface="Times New Roman" charset="0"/>
                <a:ea typeface="Times New Roman" charset="0"/>
                <a:cs typeface="Times New Roman" charset="0"/>
              </a:defRPr>
            </a:lvl1pPr>
            <a:lvl2pPr marL="822960" indent="-292608" algn="l" defTabSz="914400" rtl="0" eaLnBrk="1" latinLnBrk="0" hangingPunct="1">
              <a:lnSpc>
                <a:spcPct val="90000"/>
              </a:lnSpc>
              <a:spcBef>
                <a:spcPts val="500"/>
              </a:spcBef>
              <a:buClr>
                <a:schemeClr val="accent2"/>
              </a:buClr>
              <a:buFont typeface="Arial" panose="020B0604020202020204" pitchFamily="34" charset="0"/>
              <a:buChar char="•"/>
              <a:defRPr sz="2400" kern="1200">
                <a:solidFill>
                  <a:schemeClr val="tx1"/>
                </a:solidFill>
                <a:latin typeface="+mn-lt"/>
                <a:ea typeface="+mn-ea"/>
                <a:cs typeface="+mn-cs"/>
              </a:defRPr>
            </a:lvl2pPr>
            <a:lvl3pPr marL="1211580" indent="-256032" algn="l" defTabSz="914400" rtl="0" eaLnBrk="1" latinLnBrk="0" hangingPunct="1">
              <a:lnSpc>
                <a:spcPct val="90000"/>
              </a:lnSpc>
              <a:spcBef>
                <a:spcPts val="500"/>
              </a:spcBef>
              <a:buClr>
                <a:schemeClr val="accent2"/>
              </a:buClr>
              <a:buFont typeface="Arial" panose="020B0604020202020204" pitchFamily="34" charset="0"/>
              <a:buChar char="•"/>
              <a:defRPr sz="2000" kern="1200">
                <a:solidFill>
                  <a:schemeClr val="tx1"/>
                </a:solidFill>
                <a:latin typeface="+mn-lt"/>
                <a:ea typeface="+mn-ea"/>
                <a:cs typeface="+mn-cs"/>
              </a:defRPr>
            </a:lvl3pPr>
            <a:lvl4pPr marL="150876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4pPr>
            <a:lvl5pPr marL="1794510" indent="-201168"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Aft>
                <a:spcPts val="0"/>
              </a:spcAft>
            </a:pPr>
            <a:r>
              <a:rPr lang="en-US" altLang="en-US" sz="2400" dirty="0">
                <a:latin typeface="Liberation Sans" panose="020B0604020202020204"/>
                <a:cs typeface="Times New Roman" panose="02020603050405020304" pitchFamily="18" charset="0"/>
              </a:rPr>
              <a:t>Cash</a:t>
            </a:r>
            <a:endParaRPr lang="en-IN" sz="2400" dirty="0">
              <a:latin typeface="Liberation Sans" panose="020B0604020202020204"/>
              <a:cs typeface="Times New Roman" panose="02020603050405020304" pitchFamily="18" charset="0"/>
            </a:endParaRPr>
          </a:p>
        </p:txBody>
      </p:sp>
      <p:sp>
        <p:nvSpPr>
          <p:cNvPr id="11" name="Content Placeholder 15">
            <a:extLst>
              <a:ext uri="{FF2B5EF4-FFF2-40B4-BE49-F238E27FC236}">
                <a16:creationId xmlns:a16="http://schemas.microsoft.com/office/drawing/2014/main" id="{A8272523-FF0D-46A7-8F88-F8DB369EED20}"/>
              </a:ext>
            </a:extLst>
          </p:cNvPr>
          <p:cNvSpPr txBox="1">
            <a:spLocks/>
          </p:cNvSpPr>
          <p:nvPr/>
        </p:nvSpPr>
        <p:spPr>
          <a:xfrm>
            <a:off x="6134100" y="3587670"/>
            <a:ext cx="1219200" cy="398762"/>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Clr>
                <a:schemeClr val="accent2"/>
              </a:buClr>
              <a:buFont typeface="Arial" panose="020B0604020202020204" pitchFamily="34" charset="0"/>
              <a:buNone/>
              <a:defRPr sz="2800" b="0" i="0" kern="1200">
                <a:solidFill>
                  <a:schemeClr val="tx1"/>
                </a:solidFill>
                <a:latin typeface="Times New Roman" charset="0"/>
                <a:ea typeface="Times New Roman" charset="0"/>
                <a:cs typeface="Times New Roman" charset="0"/>
              </a:defRPr>
            </a:lvl1pPr>
            <a:lvl2pPr marL="822960" indent="-292608" algn="l" defTabSz="914400" rtl="0" eaLnBrk="1" latinLnBrk="0" hangingPunct="1">
              <a:lnSpc>
                <a:spcPct val="90000"/>
              </a:lnSpc>
              <a:spcBef>
                <a:spcPts val="500"/>
              </a:spcBef>
              <a:buClr>
                <a:schemeClr val="accent2"/>
              </a:buClr>
              <a:buFont typeface="Arial" panose="020B0604020202020204" pitchFamily="34" charset="0"/>
              <a:buChar char="•"/>
              <a:defRPr sz="2400" kern="1200">
                <a:solidFill>
                  <a:schemeClr val="tx1"/>
                </a:solidFill>
                <a:latin typeface="+mn-lt"/>
                <a:ea typeface="+mn-ea"/>
                <a:cs typeface="+mn-cs"/>
              </a:defRPr>
            </a:lvl2pPr>
            <a:lvl3pPr marL="1211580" indent="-256032" algn="l" defTabSz="914400" rtl="0" eaLnBrk="1" latinLnBrk="0" hangingPunct="1">
              <a:lnSpc>
                <a:spcPct val="90000"/>
              </a:lnSpc>
              <a:spcBef>
                <a:spcPts val="500"/>
              </a:spcBef>
              <a:buClr>
                <a:schemeClr val="accent2"/>
              </a:buClr>
              <a:buFont typeface="Arial" panose="020B0604020202020204" pitchFamily="34" charset="0"/>
              <a:buChar char="•"/>
              <a:defRPr sz="2000" kern="1200">
                <a:solidFill>
                  <a:schemeClr val="tx1"/>
                </a:solidFill>
                <a:latin typeface="+mn-lt"/>
                <a:ea typeface="+mn-ea"/>
                <a:cs typeface="+mn-cs"/>
              </a:defRPr>
            </a:lvl3pPr>
            <a:lvl4pPr marL="150876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4pPr>
            <a:lvl5pPr marL="1794510" indent="-201168"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Aft>
                <a:spcPts val="0"/>
              </a:spcAft>
            </a:pPr>
            <a:r>
              <a:rPr lang="en-US" altLang="en-US" sz="2400" dirty="0">
                <a:latin typeface="Liberation Sans" panose="020B0604020202020204"/>
                <a:cs typeface="Times New Roman" panose="02020603050405020304" pitchFamily="18" charset="0"/>
              </a:rPr>
              <a:t>40,000</a:t>
            </a:r>
            <a:endParaRPr lang="en-IN" sz="2400" dirty="0">
              <a:latin typeface="Liberation Sans" panose="020B0604020202020204"/>
              <a:cs typeface="Times New Roman" panose="02020603050405020304" pitchFamily="18" charset="0"/>
            </a:endParaRPr>
          </a:p>
        </p:txBody>
      </p:sp>
      <p:sp>
        <p:nvSpPr>
          <p:cNvPr id="12" name="Content Placeholder 13">
            <a:extLst>
              <a:ext uri="{FF2B5EF4-FFF2-40B4-BE49-F238E27FC236}">
                <a16:creationId xmlns:a16="http://schemas.microsoft.com/office/drawing/2014/main" id="{1E82270A-512D-4DEB-9BBC-015B8F2B5883}"/>
              </a:ext>
            </a:extLst>
          </p:cNvPr>
          <p:cNvSpPr txBox="1">
            <a:spLocks/>
          </p:cNvSpPr>
          <p:nvPr/>
        </p:nvSpPr>
        <p:spPr>
          <a:xfrm>
            <a:off x="1066800" y="4173818"/>
            <a:ext cx="2552700" cy="389669"/>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Clr>
                <a:schemeClr val="accent2"/>
              </a:buClr>
              <a:buFont typeface="Arial" panose="020B0604020202020204" pitchFamily="34" charset="0"/>
              <a:buNone/>
              <a:defRPr sz="2800" b="0" i="0" kern="1200">
                <a:solidFill>
                  <a:schemeClr val="tx1"/>
                </a:solidFill>
                <a:latin typeface="Times New Roman" charset="0"/>
                <a:ea typeface="Times New Roman" charset="0"/>
                <a:cs typeface="Times New Roman" charset="0"/>
              </a:defRPr>
            </a:lvl1pPr>
            <a:lvl2pPr marL="822960" indent="-292608" algn="l" defTabSz="914400" rtl="0" eaLnBrk="1" latinLnBrk="0" hangingPunct="1">
              <a:lnSpc>
                <a:spcPct val="90000"/>
              </a:lnSpc>
              <a:spcBef>
                <a:spcPts val="500"/>
              </a:spcBef>
              <a:buClr>
                <a:schemeClr val="accent2"/>
              </a:buClr>
              <a:buFont typeface="Arial" panose="020B0604020202020204" pitchFamily="34" charset="0"/>
              <a:buChar char="•"/>
              <a:defRPr sz="2400" kern="1200">
                <a:solidFill>
                  <a:schemeClr val="tx1"/>
                </a:solidFill>
                <a:latin typeface="+mn-lt"/>
                <a:ea typeface="+mn-ea"/>
                <a:cs typeface="+mn-cs"/>
              </a:defRPr>
            </a:lvl2pPr>
            <a:lvl3pPr marL="1211580" indent="-256032" algn="l" defTabSz="914400" rtl="0" eaLnBrk="1" latinLnBrk="0" hangingPunct="1">
              <a:lnSpc>
                <a:spcPct val="90000"/>
              </a:lnSpc>
              <a:spcBef>
                <a:spcPts val="500"/>
              </a:spcBef>
              <a:buClr>
                <a:schemeClr val="accent2"/>
              </a:buClr>
              <a:buFont typeface="Arial" panose="020B0604020202020204" pitchFamily="34" charset="0"/>
              <a:buChar char="•"/>
              <a:defRPr sz="2000" kern="1200">
                <a:solidFill>
                  <a:schemeClr val="tx1"/>
                </a:solidFill>
                <a:latin typeface="+mn-lt"/>
                <a:ea typeface="+mn-ea"/>
                <a:cs typeface="+mn-cs"/>
              </a:defRPr>
            </a:lvl3pPr>
            <a:lvl4pPr marL="150876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4pPr>
            <a:lvl5pPr marL="1794510" indent="-201168"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Aft>
                <a:spcPts val="0"/>
              </a:spcAft>
            </a:pPr>
            <a:r>
              <a:rPr lang="en-US" altLang="en-US" sz="2400" dirty="0">
                <a:latin typeface="Liberation Sans" panose="020B0604020202020204"/>
                <a:cs typeface="Times New Roman" panose="02020603050405020304" pitchFamily="18" charset="0"/>
              </a:rPr>
              <a:t>Common Stock</a:t>
            </a:r>
            <a:endParaRPr lang="en-IN" sz="2400" dirty="0">
              <a:latin typeface="Liberation Sans" panose="020B0604020202020204"/>
              <a:cs typeface="Times New Roman" panose="02020603050405020304" pitchFamily="18" charset="0"/>
            </a:endParaRPr>
          </a:p>
        </p:txBody>
      </p:sp>
      <p:sp>
        <p:nvSpPr>
          <p:cNvPr id="13" name="Content Placeholder 16">
            <a:extLst>
              <a:ext uri="{FF2B5EF4-FFF2-40B4-BE49-F238E27FC236}">
                <a16:creationId xmlns:a16="http://schemas.microsoft.com/office/drawing/2014/main" id="{86677A18-318F-4434-B4BC-86AC1F74C879}"/>
              </a:ext>
            </a:extLst>
          </p:cNvPr>
          <p:cNvSpPr txBox="1">
            <a:spLocks/>
          </p:cNvSpPr>
          <p:nvPr/>
        </p:nvSpPr>
        <p:spPr>
          <a:xfrm>
            <a:off x="7658099" y="4105973"/>
            <a:ext cx="1240285" cy="423798"/>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Clr>
                <a:schemeClr val="accent2"/>
              </a:buClr>
              <a:buFont typeface="Arial" panose="020B0604020202020204" pitchFamily="34" charset="0"/>
              <a:buNone/>
              <a:defRPr sz="2800" b="0" i="0" kern="1200">
                <a:solidFill>
                  <a:schemeClr val="tx1"/>
                </a:solidFill>
                <a:latin typeface="Times New Roman" charset="0"/>
                <a:ea typeface="Times New Roman" charset="0"/>
                <a:cs typeface="Times New Roman" charset="0"/>
              </a:defRPr>
            </a:lvl1pPr>
            <a:lvl2pPr marL="822960" indent="-292608" algn="l" defTabSz="914400" rtl="0" eaLnBrk="1" latinLnBrk="0" hangingPunct="1">
              <a:lnSpc>
                <a:spcPct val="90000"/>
              </a:lnSpc>
              <a:spcBef>
                <a:spcPts val="500"/>
              </a:spcBef>
              <a:buClr>
                <a:schemeClr val="accent2"/>
              </a:buClr>
              <a:buFont typeface="Arial" panose="020B0604020202020204" pitchFamily="34" charset="0"/>
              <a:buChar char="•"/>
              <a:defRPr sz="2400" kern="1200">
                <a:solidFill>
                  <a:schemeClr val="tx1"/>
                </a:solidFill>
                <a:latin typeface="+mn-lt"/>
                <a:ea typeface="+mn-ea"/>
                <a:cs typeface="+mn-cs"/>
              </a:defRPr>
            </a:lvl2pPr>
            <a:lvl3pPr marL="1211580" indent="-256032" algn="l" defTabSz="914400" rtl="0" eaLnBrk="1" latinLnBrk="0" hangingPunct="1">
              <a:lnSpc>
                <a:spcPct val="90000"/>
              </a:lnSpc>
              <a:spcBef>
                <a:spcPts val="500"/>
              </a:spcBef>
              <a:buClr>
                <a:schemeClr val="accent2"/>
              </a:buClr>
              <a:buFont typeface="Arial" panose="020B0604020202020204" pitchFamily="34" charset="0"/>
              <a:buChar char="•"/>
              <a:defRPr sz="2000" kern="1200">
                <a:solidFill>
                  <a:schemeClr val="tx1"/>
                </a:solidFill>
                <a:latin typeface="+mn-lt"/>
                <a:ea typeface="+mn-ea"/>
                <a:cs typeface="+mn-cs"/>
              </a:defRPr>
            </a:lvl3pPr>
            <a:lvl4pPr marL="150876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4pPr>
            <a:lvl5pPr marL="1794510" indent="-201168"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Aft>
                <a:spcPts val="0"/>
              </a:spcAft>
            </a:pPr>
            <a:r>
              <a:rPr lang="en-US" altLang="en-US" sz="2400" dirty="0">
                <a:latin typeface="Liberation Sans" panose="020B0604020202020204"/>
                <a:cs typeface="Times New Roman" panose="02020603050405020304" pitchFamily="18" charset="0"/>
              </a:rPr>
              <a:t>40,000</a:t>
            </a:r>
            <a:endParaRPr lang="en-IN" sz="2400" dirty="0">
              <a:latin typeface="Liberation Sans" panose="020B0604020202020204"/>
              <a:cs typeface="Times New Roman" panose="02020603050405020304" pitchFamily="18" charset="0"/>
            </a:endParaRPr>
          </a:p>
        </p:txBody>
      </p:sp>
    </p:spTree>
    <p:extLst>
      <p:ext uri="{BB962C8B-B14F-4D97-AF65-F5344CB8AC3E}">
        <p14:creationId xmlns:p14="http://schemas.microsoft.com/office/powerpoint/2010/main" val="1980789078"/>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xEl>
                                              <p:pRg st="0" end="0"/>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P spid="11" grpId="0" build="p"/>
      <p:bldP spid="12" grpId="0" build="p"/>
      <p:bldP spid="13"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Rectangle 7"/>
          <p:cNvSpPr>
            <a:spLocks noChangeArrowheads="1"/>
          </p:cNvSpPr>
          <p:nvPr/>
        </p:nvSpPr>
        <p:spPr bwMode="auto">
          <a:xfrm>
            <a:off x="609600" y="1093818"/>
            <a:ext cx="8382000" cy="46166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28575" cap="sq" algn="ctr">
                <a:solidFill>
                  <a:srgbClr val="000000"/>
                </a:solidFill>
                <a:miter lim="800000"/>
                <a:headEnd type="none" w="sm" len="sm"/>
                <a:tailEnd type="none" w="sm" len="sm"/>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squar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marL="0" marR="0" lvl="0" indent="0" algn="l" defTabSz="914400" rtl="0" eaLnBrk="0" fontAlgn="base" latinLnBrk="0" hangingPunct="0">
              <a:lnSpc>
                <a:spcPct val="100000"/>
              </a:lnSpc>
              <a:spcBef>
                <a:spcPct val="0"/>
              </a:spcBef>
              <a:spcAft>
                <a:spcPct val="0"/>
              </a:spcAft>
              <a:buClrTx/>
              <a:buSzPct val="80000"/>
              <a:buFontTx/>
              <a:buNone/>
              <a:tabLst/>
              <a:defRPr/>
            </a:pPr>
            <a:r>
              <a:rPr kumimoji="0" lang="en-US" altLang="en-US" b="1" i="0" u="none" strike="noStrike" kern="1200" cap="none" spc="0" normalizeH="0" baseline="0" noProof="0" dirty="0">
                <a:ln>
                  <a:noFill/>
                </a:ln>
                <a:solidFill>
                  <a:srgbClr val="006600"/>
                </a:solidFill>
                <a:effectLst/>
                <a:uLnTx/>
                <a:uFillTx/>
                <a:latin typeface="Liberation Sans" panose="020B0604020202020204" pitchFamily="34" charset="0"/>
                <a:ea typeface="+mn-ea"/>
                <a:cs typeface="+mn-cs"/>
              </a:rPr>
              <a:t>Issuing Common Stock for Services or Noncash Assets</a:t>
            </a:r>
          </a:p>
        </p:txBody>
      </p:sp>
      <p:sp>
        <p:nvSpPr>
          <p:cNvPr id="24580" name="Rectangle 7"/>
          <p:cNvSpPr>
            <a:spLocks noChangeArrowheads="1"/>
          </p:cNvSpPr>
          <p:nvPr/>
        </p:nvSpPr>
        <p:spPr bwMode="auto">
          <a:xfrm>
            <a:off x="609600" y="304800"/>
            <a:ext cx="7620000" cy="560388"/>
          </a:xfrm>
          <a:prstGeom prst="rect">
            <a:avLst/>
          </a:prstGeom>
          <a:noFill/>
          <a:ln>
            <a:noFill/>
          </a:ln>
          <a:effectLst/>
          <a:extLst>
            <a:ext uri="{909E8E84-426E-40dd-AFC4-6F175D3DCCD1}">
              <a14:hiddenFill xmlns="" xmlns:a14="http://schemas.microsoft.com/office/drawing/2010/main">
                <a:solidFill>
                  <a:srgbClr val="990000"/>
                </a:solidFill>
              </a14:hiddenFill>
            </a:ext>
            <a:ext uri="{91240B29-F687-4f45-9708-019B960494DF}">
              <a14:hiddenLine xmlns="" xmlns:a14="http://schemas.microsoft.com/office/drawing/2010/main" w="12700" algn="ctr">
                <a:solidFill>
                  <a:schemeClr val="tx1"/>
                </a:solidFill>
                <a:miter lim="800000"/>
                <a:headEnd/>
                <a:tailEnd/>
              </a14:hiddenLine>
            </a:ext>
            <a:ext uri="{AF507438-7753-43e0-B8FC-AC1667EBCBE1}">
              <a14:hiddenEffects xmlns="" xmlns:a14="http://schemas.microsoft.com/office/drawing/2010/main">
                <a:effectLst>
                  <a:outerShdw dist="107763" dir="2700000" algn="ctr" rotWithShape="0">
                    <a:schemeClr val="bg2"/>
                  </a:outerShdw>
                </a:effectLst>
              </a14:hiddenEffects>
            </a:ext>
          </a:extLst>
        </p:spPr>
        <p:txBody>
          <a:bodyPr lIns="90488" tIns="44450" rIns="90488" bIns="44450"/>
          <a:lstStyle/>
          <a:p>
            <a:pPr marL="0" marR="0" lvl="0" indent="0" algn="l" defTabSz="914400" rtl="0" eaLnBrk="0" fontAlgn="base" latinLnBrk="0" hangingPunct="0">
              <a:lnSpc>
                <a:spcPct val="100000"/>
              </a:lnSpc>
              <a:spcBef>
                <a:spcPct val="0"/>
              </a:spcBef>
              <a:spcAft>
                <a:spcPct val="0"/>
              </a:spcAft>
              <a:buClrTx/>
              <a:buSzPct val="80000"/>
              <a:buFontTx/>
              <a:buNone/>
              <a:tabLst/>
              <a:defRPr/>
            </a:pPr>
            <a:r>
              <a:rPr kumimoji="0" lang="en-US" altLang="en-US" sz="3200" b="1" i="0" u="none" strike="noStrike" kern="1200" cap="none" spc="0" normalizeH="0" baseline="0" noProof="0" dirty="0">
                <a:ln>
                  <a:noFill/>
                </a:ln>
                <a:solidFill>
                  <a:srgbClr val="0000FF">
                    <a:lumMod val="75000"/>
                  </a:srgbClr>
                </a:solidFill>
                <a:effectLst/>
                <a:uLnTx/>
                <a:uFillTx/>
                <a:latin typeface="Liberation Sans" panose="020B0604020202020204" pitchFamily="34" charset="0"/>
                <a:ea typeface="+mn-ea"/>
                <a:cs typeface="+mn-cs"/>
              </a:rPr>
              <a:t>Accounting for Common Stock</a:t>
            </a:r>
          </a:p>
        </p:txBody>
      </p:sp>
      <p:sp>
        <p:nvSpPr>
          <p:cNvPr id="24581" name="Line 8"/>
          <p:cNvSpPr>
            <a:spLocks noChangeShapeType="1"/>
          </p:cNvSpPr>
          <p:nvPr/>
        </p:nvSpPr>
        <p:spPr bwMode="auto">
          <a:xfrm>
            <a:off x="304800" y="990600"/>
            <a:ext cx="8534400" cy="0"/>
          </a:xfrm>
          <a:prstGeom prst="line">
            <a:avLst/>
          </a:prstGeom>
          <a:noFill/>
          <a:ln w="57150" cap="sq">
            <a:solidFill>
              <a:schemeClr val="tx1"/>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Liberation Sans" panose="020B0604020202020204" pitchFamily="34" charset="0"/>
              <a:ea typeface="+mn-ea"/>
              <a:cs typeface="+mn-cs"/>
            </a:endParaRPr>
          </a:p>
        </p:txBody>
      </p:sp>
      <p:sp>
        <p:nvSpPr>
          <p:cNvPr id="2" name="Slide Number Placeholder 1"/>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980D5847-D064-449A-9DD5-EB6DB8BB846B}" type="slidenum">
              <a:rPr kumimoji="0" lang="en-US" sz="1200" b="0" i="0" u="none" strike="noStrike" kern="1200" cap="none" spc="0" normalizeH="0" baseline="0" noProof="0" smtClean="0">
                <a:ln>
                  <a:noFill/>
                </a:ln>
                <a:solidFill>
                  <a:srgbClr val="000000">
                    <a:tint val="75000"/>
                  </a:srgbClr>
                </a:solidFill>
                <a:effectLst/>
                <a:uLnTx/>
                <a:uFillTx/>
                <a:latin typeface="Times New Roman" pitchFamily="18"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29</a:t>
            </a:fld>
            <a:endParaRPr kumimoji="0" lang="en-US" sz="1200" b="0" i="0" u="none" strike="noStrike" kern="1200" cap="none" spc="0" normalizeH="0" baseline="0" noProof="0">
              <a:ln>
                <a:noFill/>
              </a:ln>
              <a:solidFill>
                <a:srgbClr val="000000">
                  <a:tint val="75000"/>
                </a:srgbClr>
              </a:solidFill>
              <a:effectLst/>
              <a:uLnTx/>
              <a:uFillTx/>
              <a:latin typeface="Times New Roman" pitchFamily="18" charset="0"/>
              <a:ea typeface="+mn-ea"/>
              <a:cs typeface="+mn-cs"/>
            </a:endParaRPr>
          </a:p>
        </p:txBody>
      </p:sp>
      <p:sp>
        <p:nvSpPr>
          <p:cNvPr id="9" name="Content Placeholder 5">
            <a:extLst>
              <a:ext uri="{FF2B5EF4-FFF2-40B4-BE49-F238E27FC236}">
                <a16:creationId xmlns:a16="http://schemas.microsoft.com/office/drawing/2014/main" id="{AF83CA0F-8572-4992-97A8-43123684B48B}"/>
              </a:ext>
            </a:extLst>
          </p:cNvPr>
          <p:cNvSpPr txBox="1">
            <a:spLocks/>
          </p:cNvSpPr>
          <p:nvPr/>
        </p:nvSpPr>
        <p:spPr>
          <a:xfrm>
            <a:off x="584336" y="1788596"/>
            <a:ext cx="8258500" cy="1487749"/>
          </a:xfrm>
          <a:prstGeom prst="rect">
            <a:avLst/>
          </a:prstGeom>
        </p:spPr>
        <p:txBody>
          <a:bodyPr vert="horz" lIns="91440" tIns="45720" rIns="91440" bIns="45720" rtlCol="0">
            <a:normAutofit fontScale="85000" lnSpcReduction="20000"/>
          </a:bodyPr>
          <a:lstStyle>
            <a:lvl1pPr marL="0" indent="0" algn="l" defTabSz="914400" rtl="0" eaLnBrk="1" latinLnBrk="0" hangingPunct="1">
              <a:lnSpc>
                <a:spcPct val="90000"/>
              </a:lnSpc>
              <a:spcBef>
                <a:spcPts val="1000"/>
              </a:spcBef>
              <a:buClr>
                <a:schemeClr val="accent2"/>
              </a:buClr>
              <a:buFont typeface="Arial" panose="020B0604020202020204" pitchFamily="34" charset="0"/>
              <a:buNone/>
              <a:defRPr sz="2800" b="0" i="0" kern="1200">
                <a:solidFill>
                  <a:schemeClr val="tx1"/>
                </a:solidFill>
                <a:latin typeface="Times New Roman" charset="0"/>
                <a:ea typeface="Times New Roman" charset="0"/>
                <a:cs typeface="Times New Roman" charset="0"/>
              </a:defRPr>
            </a:lvl1pPr>
            <a:lvl2pPr marL="822960" indent="-292608" algn="l" defTabSz="914400" rtl="0" eaLnBrk="1" latinLnBrk="0" hangingPunct="1">
              <a:lnSpc>
                <a:spcPct val="90000"/>
              </a:lnSpc>
              <a:spcBef>
                <a:spcPts val="500"/>
              </a:spcBef>
              <a:buClr>
                <a:schemeClr val="accent2"/>
              </a:buClr>
              <a:buFont typeface="Arial" panose="020B0604020202020204" pitchFamily="34" charset="0"/>
              <a:buChar char="•"/>
              <a:defRPr sz="2400" kern="1200">
                <a:solidFill>
                  <a:schemeClr val="tx1"/>
                </a:solidFill>
                <a:latin typeface="+mn-lt"/>
                <a:ea typeface="+mn-ea"/>
                <a:cs typeface="+mn-cs"/>
              </a:defRPr>
            </a:lvl2pPr>
            <a:lvl3pPr marL="1211580" indent="-256032" algn="l" defTabSz="914400" rtl="0" eaLnBrk="1" latinLnBrk="0" hangingPunct="1">
              <a:lnSpc>
                <a:spcPct val="90000"/>
              </a:lnSpc>
              <a:spcBef>
                <a:spcPts val="500"/>
              </a:spcBef>
              <a:buClr>
                <a:schemeClr val="accent2"/>
              </a:buClr>
              <a:buFont typeface="Arial" panose="020B0604020202020204" pitchFamily="34" charset="0"/>
              <a:buChar char="•"/>
              <a:defRPr sz="2000" kern="1200">
                <a:solidFill>
                  <a:schemeClr val="tx1"/>
                </a:solidFill>
                <a:latin typeface="+mn-lt"/>
                <a:ea typeface="+mn-ea"/>
                <a:cs typeface="+mn-cs"/>
              </a:defRPr>
            </a:lvl3pPr>
            <a:lvl4pPr marL="150876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4pPr>
            <a:lvl5pPr marL="1794510" indent="-201168"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ts val="1000"/>
              </a:spcBef>
              <a:spcAft>
                <a:spcPts val="0"/>
              </a:spcAft>
              <a:buClr>
                <a:srgbClr val="B11116"/>
              </a:buClr>
              <a:buSzTx/>
              <a:buFont typeface="Arial" panose="020B0604020202020204" pitchFamily="34" charset="0"/>
              <a:buNone/>
              <a:tabLst/>
              <a:defRPr/>
            </a:pPr>
            <a:r>
              <a:rPr kumimoji="0" lang="en-US" altLang="en-US" sz="2800" b="0" i="0" u="none" strike="noStrike" kern="1200" cap="none" spc="0" normalizeH="0" baseline="0" noProof="0" dirty="0">
                <a:ln>
                  <a:noFill/>
                </a:ln>
                <a:solidFill>
                  <a:srgbClr val="000000"/>
                </a:solidFill>
                <a:effectLst/>
                <a:uLnTx/>
                <a:uFillTx/>
                <a:latin typeface="Liberation Sans" panose="020B0604020202020204"/>
                <a:cs typeface="Times New Roman" panose="02020603050405020304" pitchFamily="18" charset="0"/>
              </a:rPr>
              <a:t>Corporations also may issue stock for: </a:t>
            </a:r>
          </a:p>
          <a:p>
            <a:pPr marL="291600" marR="0" lvl="1" indent="-291600" algn="l" defTabSz="914400" rtl="0" eaLnBrk="1" fontAlgn="auto" latinLnBrk="0" hangingPunct="1">
              <a:lnSpc>
                <a:spcPct val="120000"/>
              </a:lnSpc>
              <a:spcBef>
                <a:spcPts val="1000"/>
              </a:spcBef>
              <a:spcAft>
                <a:spcPts val="0"/>
              </a:spcAft>
              <a:buClr>
                <a:srgbClr val="800000"/>
              </a:buClr>
              <a:buSzPct val="100000"/>
              <a:buFont typeface="Arial" panose="020B0604020202020204" pitchFamily="34" charset="0"/>
              <a:buChar char="•"/>
              <a:tabLst/>
              <a:defRPr/>
            </a:pPr>
            <a:r>
              <a:rPr kumimoji="0" lang="en-US" altLang="en-US" sz="2800" b="0" i="0" u="none" strike="noStrike" kern="1200" cap="none" spc="0" normalizeH="0" baseline="0" noProof="0" dirty="0">
                <a:ln>
                  <a:noFill/>
                </a:ln>
                <a:solidFill>
                  <a:srgbClr val="000000"/>
                </a:solidFill>
                <a:effectLst/>
                <a:uLnTx/>
                <a:uFillTx/>
                <a:latin typeface="Liberation Sans" panose="020B0604020202020204"/>
                <a:cs typeface="Times New Roman" panose="02020603050405020304" pitchFamily="18" charset="0"/>
              </a:rPr>
              <a:t>Services (attorneys or consultants).</a:t>
            </a:r>
          </a:p>
          <a:p>
            <a:pPr marL="291600" marR="0" lvl="1" indent="-291600" algn="l" defTabSz="914400" rtl="0" eaLnBrk="1" fontAlgn="auto" latinLnBrk="0" hangingPunct="1">
              <a:lnSpc>
                <a:spcPct val="120000"/>
              </a:lnSpc>
              <a:spcBef>
                <a:spcPts val="1000"/>
              </a:spcBef>
              <a:spcAft>
                <a:spcPts val="0"/>
              </a:spcAft>
              <a:buClr>
                <a:srgbClr val="800000"/>
              </a:buClr>
              <a:buSzPct val="100000"/>
              <a:buFont typeface="Arial" panose="020B0604020202020204" pitchFamily="34" charset="0"/>
              <a:buChar char="•"/>
              <a:tabLst/>
              <a:defRPr/>
            </a:pPr>
            <a:r>
              <a:rPr kumimoji="0" lang="en-US" altLang="en-US" sz="2800" b="0" i="0" u="none" strike="noStrike" kern="1200" cap="none" spc="0" normalizeH="0" baseline="0" noProof="0" dirty="0">
                <a:ln>
                  <a:noFill/>
                </a:ln>
                <a:solidFill>
                  <a:srgbClr val="000000"/>
                </a:solidFill>
                <a:effectLst/>
                <a:uLnTx/>
                <a:uFillTx/>
                <a:latin typeface="Liberation Sans" panose="020B0604020202020204"/>
                <a:cs typeface="Times New Roman" panose="02020603050405020304" pitchFamily="18" charset="0"/>
              </a:rPr>
              <a:t>Noncash assets (land, buildings, and equipment).</a:t>
            </a:r>
            <a:endParaRPr kumimoji="0" lang="en-IN" sz="2800" b="0" i="0" u="none" strike="noStrike" kern="1200" cap="none" spc="0" normalizeH="0" baseline="0" noProof="0" dirty="0">
              <a:ln>
                <a:noFill/>
              </a:ln>
              <a:solidFill>
                <a:srgbClr val="231F20"/>
              </a:solidFill>
              <a:effectLst/>
              <a:uLnTx/>
              <a:uFillTx/>
              <a:latin typeface="Liberation Sans" panose="020B0604020202020204"/>
              <a:cs typeface="Times New Roman" panose="02020603050405020304" pitchFamily="18" charset="0"/>
            </a:endParaRPr>
          </a:p>
        </p:txBody>
      </p:sp>
      <p:sp>
        <p:nvSpPr>
          <p:cNvPr id="14" name="Content Placeholder 5">
            <a:extLst>
              <a:ext uri="{FF2B5EF4-FFF2-40B4-BE49-F238E27FC236}">
                <a16:creationId xmlns:a16="http://schemas.microsoft.com/office/drawing/2014/main" id="{76917A78-DE2A-4FA9-A19A-C1FAB3C51782}"/>
              </a:ext>
            </a:extLst>
          </p:cNvPr>
          <p:cNvSpPr txBox="1">
            <a:spLocks/>
          </p:cNvSpPr>
          <p:nvPr/>
        </p:nvSpPr>
        <p:spPr>
          <a:xfrm>
            <a:off x="578224" y="3581655"/>
            <a:ext cx="8258500" cy="1234191"/>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Clr>
                <a:schemeClr val="accent2"/>
              </a:buClr>
              <a:buFont typeface="Arial" panose="020B0604020202020204" pitchFamily="34" charset="0"/>
              <a:buNone/>
              <a:defRPr sz="2800" b="0" i="0" kern="1200">
                <a:solidFill>
                  <a:schemeClr val="tx1"/>
                </a:solidFill>
                <a:latin typeface="Times New Roman" charset="0"/>
                <a:ea typeface="Times New Roman" charset="0"/>
                <a:cs typeface="Times New Roman" charset="0"/>
              </a:defRPr>
            </a:lvl1pPr>
            <a:lvl2pPr marL="822960" indent="-292608" algn="l" defTabSz="914400" rtl="0" eaLnBrk="1" latinLnBrk="0" hangingPunct="1">
              <a:lnSpc>
                <a:spcPct val="90000"/>
              </a:lnSpc>
              <a:spcBef>
                <a:spcPts val="500"/>
              </a:spcBef>
              <a:buClr>
                <a:schemeClr val="accent2"/>
              </a:buClr>
              <a:buFont typeface="Arial" panose="020B0604020202020204" pitchFamily="34" charset="0"/>
              <a:buChar char="•"/>
              <a:defRPr sz="2400" kern="1200">
                <a:solidFill>
                  <a:schemeClr val="tx1"/>
                </a:solidFill>
                <a:latin typeface="+mn-lt"/>
                <a:ea typeface="+mn-ea"/>
                <a:cs typeface="+mn-cs"/>
              </a:defRPr>
            </a:lvl2pPr>
            <a:lvl3pPr marL="1211580" indent="-256032" algn="l" defTabSz="914400" rtl="0" eaLnBrk="1" latinLnBrk="0" hangingPunct="1">
              <a:lnSpc>
                <a:spcPct val="90000"/>
              </a:lnSpc>
              <a:spcBef>
                <a:spcPts val="500"/>
              </a:spcBef>
              <a:buClr>
                <a:schemeClr val="accent2"/>
              </a:buClr>
              <a:buFont typeface="Arial" panose="020B0604020202020204" pitchFamily="34" charset="0"/>
              <a:buChar char="•"/>
              <a:defRPr sz="2000" kern="1200">
                <a:solidFill>
                  <a:schemeClr val="tx1"/>
                </a:solidFill>
                <a:latin typeface="+mn-lt"/>
                <a:ea typeface="+mn-ea"/>
                <a:cs typeface="+mn-cs"/>
              </a:defRPr>
            </a:lvl3pPr>
            <a:lvl4pPr marL="150876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4pPr>
            <a:lvl5pPr marL="1794510" indent="-201168"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10000"/>
              </a:lnSpc>
              <a:spcBef>
                <a:spcPts val="1000"/>
              </a:spcBef>
              <a:spcAft>
                <a:spcPts val="0"/>
              </a:spcAft>
              <a:buClr>
                <a:srgbClr val="B11116"/>
              </a:buClr>
              <a:buSzTx/>
              <a:buFont typeface="Arial" panose="020B0604020202020204" pitchFamily="34" charset="0"/>
              <a:buNone/>
              <a:tabLst/>
              <a:defRPr/>
            </a:pPr>
            <a:r>
              <a:rPr kumimoji="0" lang="en-US" altLang="en-US" sz="2400" b="0" i="0" u="none" strike="noStrike" kern="1200" cap="none" spc="0" normalizeH="0" baseline="0" noProof="0" dirty="0">
                <a:ln>
                  <a:noFill/>
                </a:ln>
                <a:solidFill>
                  <a:srgbClr val="000000"/>
                </a:solidFill>
                <a:effectLst/>
                <a:uLnTx/>
                <a:uFillTx/>
                <a:latin typeface="Liberation Sans" panose="020B0604020202020204"/>
                <a:cs typeface="Times New Roman" panose="02020603050405020304" pitchFamily="18" charset="0"/>
              </a:rPr>
              <a:t>Cost is either the fair market value of the consideration given up, or the fair market value of the consideration received, whichever is more clearly determinable.</a:t>
            </a:r>
            <a:endParaRPr kumimoji="0" lang="en-IN" sz="2400" b="0" i="0" u="none" strike="noStrike" kern="1200" cap="none" spc="0" normalizeH="0" baseline="0" noProof="0" dirty="0">
              <a:ln>
                <a:noFill/>
              </a:ln>
              <a:solidFill>
                <a:srgbClr val="231F20"/>
              </a:solidFill>
              <a:effectLst/>
              <a:uLnTx/>
              <a:uFillTx/>
              <a:latin typeface="Liberation Sans" panose="020B0604020202020204"/>
              <a:cs typeface="Times New Roman" panose="02020603050405020304" pitchFamily="18" charset="0"/>
            </a:endParaRPr>
          </a:p>
        </p:txBody>
      </p:sp>
    </p:spTree>
    <p:extLst>
      <p:ext uri="{BB962C8B-B14F-4D97-AF65-F5344CB8AC3E}">
        <p14:creationId xmlns:p14="http://schemas.microsoft.com/office/powerpoint/2010/main" val="358494878"/>
      </p:ext>
    </p:extLst>
  </p:cSld>
  <p:clrMapOvr>
    <a:masterClrMapping/>
  </p:clrMapOvr>
  <p:transition>
    <p:wipe dir="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a:spLocks noChangeArrowheads="1"/>
          </p:cNvSpPr>
          <p:nvPr/>
        </p:nvSpPr>
        <p:spPr bwMode="auto">
          <a:xfrm>
            <a:off x="533400" y="274320"/>
            <a:ext cx="8247743" cy="928688"/>
          </a:xfrm>
          <a:prstGeom prst="rect">
            <a:avLst/>
          </a:prstGeom>
          <a:solidFill>
            <a:srgbClr val="045072"/>
          </a:solidFill>
          <a:ln>
            <a:noFill/>
          </a:ln>
          <a:effectLst/>
        </p:spPr>
        <p:txBody>
          <a:bodyPr wrap="square" lIns="86493" tIns="34597" rIns="86493" bIns="43247" anchor="ctr"/>
          <a:lstStyle/>
          <a:p>
            <a:pPr marL="111120" algn="l"/>
            <a:r>
              <a:rPr lang="en-US" sz="3200" b="1" dirty="0">
                <a:solidFill>
                  <a:srgbClr val="FFFFFF"/>
                </a:solidFill>
                <a:latin typeface="Liberation Sans" panose="020B0604020202020204" pitchFamily="34" charset="0"/>
              </a:rPr>
              <a:t>Outline</a:t>
            </a:r>
          </a:p>
        </p:txBody>
      </p:sp>
      <p:sp>
        <p:nvSpPr>
          <p:cNvPr id="8" name="Text Box 3"/>
          <p:cNvSpPr txBox="1">
            <a:spLocks noChangeArrowheads="1"/>
          </p:cNvSpPr>
          <p:nvPr/>
        </p:nvSpPr>
        <p:spPr bwMode="auto">
          <a:xfrm>
            <a:off x="533400" y="1479550"/>
            <a:ext cx="7772400" cy="282385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38100" cap="sq" algn="ctr">
                <a:solidFill>
                  <a:srgbClr val="000000"/>
                </a:solidFill>
                <a:miter lim="800000"/>
                <a:headEnd type="none" w="sm" len="sm"/>
                <a:tailEnd type="none" w="sm" len="sm"/>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a:spAutoFit/>
          </a:bodyPr>
          <a:lstStyle>
            <a:lvl1pPr algn="l">
              <a:spcBef>
                <a:spcPct val="20000"/>
              </a:spcBef>
              <a:buClr>
                <a:schemeClr val="accent2"/>
              </a:buClr>
              <a:buSzPct val="75000"/>
              <a:buFont typeface="Wingdings" pitchFamily="2" charset="2"/>
              <a:buChar char="l"/>
              <a:defRPr sz="2800" b="1">
                <a:solidFill>
                  <a:schemeClr val="bg2"/>
                </a:solidFill>
                <a:latin typeface="Arial" charset="0"/>
              </a:defRPr>
            </a:lvl1pPr>
            <a:lvl2pPr marL="685800" indent="-457200" algn="l">
              <a:spcBef>
                <a:spcPct val="20000"/>
              </a:spcBef>
              <a:buClr>
                <a:schemeClr val="accent2"/>
              </a:buClr>
              <a:buSzPct val="75000"/>
              <a:buFont typeface="Wingdings" pitchFamily="2" charset="2"/>
              <a:buChar char="l"/>
              <a:defRPr sz="2400" b="1">
                <a:solidFill>
                  <a:schemeClr val="bg2"/>
                </a:solidFill>
                <a:latin typeface="Arial" charset="0"/>
              </a:defRPr>
            </a:lvl2pPr>
            <a:lvl3pPr marL="1143000" indent="-228600" algn="l">
              <a:spcBef>
                <a:spcPct val="20000"/>
              </a:spcBef>
              <a:buClr>
                <a:schemeClr val="accent2"/>
              </a:buClr>
              <a:buSzPct val="75000"/>
              <a:buFont typeface="Wingdings" pitchFamily="2" charset="2"/>
              <a:buChar char="l"/>
              <a:defRPr sz="2000" b="1">
                <a:solidFill>
                  <a:schemeClr val="bg2"/>
                </a:solidFill>
                <a:latin typeface="Arial" charset="0"/>
              </a:defRPr>
            </a:lvl3pPr>
            <a:lvl4pPr marL="1600200" indent="-228600" algn="l">
              <a:spcBef>
                <a:spcPct val="20000"/>
              </a:spcBef>
              <a:buClr>
                <a:schemeClr val="accent2"/>
              </a:buClr>
              <a:buSzPct val="75000"/>
              <a:buFont typeface="Wingdings" pitchFamily="2" charset="2"/>
              <a:buChar char="l"/>
              <a:defRPr sz="2000" b="1">
                <a:solidFill>
                  <a:schemeClr val="bg2"/>
                </a:solidFill>
                <a:latin typeface="Arial" charset="0"/>
              </a:defRPr>
            </a:lvl4pPr>
            <a:lvl5pPr marL="2057400" indent="-228600" algn="l">
              <a:spcBef>
                <a:spcPct val="20000"/>
              </a:spcBef>
              <a:buClr>
                <a:schemeClr val="accent2"/>
              </a:buClr>
              <a:buSzPct val="75000"/>
              <a:buFont typeface="Wingdings" pitchFamily="2" charset="2"/>
              <a:buChar char="l"/>
              <a:defRPr sz="2000" b="1">
                <a:solidFill>
                  <a:schemeClr val="bg2"/>
                </a:solidFill>
                <a:latin typeface="Arial" charset="0"/>
              </a:defRPr>
            </a:lvl5pPr>
            <a:lvl6pPr marL="25146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6pPr>
            <a:lvl7pPr marL="29718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7pPr>
            <a:lvl8pPr marL="34290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8pPr>
            <a:lvl9pPr marL="38862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9pPr>
          </a:lstStyle>
          <a:p>
            <a:pPr marL="457200" indent="-457200">
              <a:lnSpc>
                <a:spcPct val="125000"/>
              </a:lnSpc>
              <a:spcBef>
                <a:spcPts val="1200"/>
              </a:spcBef>
              <a:buClr>
                <a:srgbClr val="800000"/>
              </a:buClr>
              <a:buSzPct val="80000"/>
              <a:buFont typeface="+mj-lt"/>
              <a:buAutoNum type="arabicPeriod"/>
            </a:pPr>
            <a:r>
              <a:rPr lang="en-US" altLang="en-US" sz="2200" b="0" dirty="0">
                <a:solidFill>
                  <a:srgbClr val="000000"/>
                </a:solidFill>
                <a:latin typeface="Liberation Sans" panose="020B0604020202020204" pitchFamily="34" charset="0"/>
              </a:rPr>
              <a:t>The corporation and its characteristics</a:t>
            </a:r>
          </a:p>
          <a:p>
            <a:pPr marL="457200" indent="-457200">
              <a:lnSpc>
                <a:spcPct val="125000"/>
              </a:lnSpc>
              <a:spcBef>
                <a:spcPts val="1200"/>
              </a:spcBef>
              <a:buClr>
                <a:srgbClr val="800000"/>
              </a:buClr>
              <a:buSzPct val="80000"/>
              <a:buFont typeface="+mj-lt"/>
              <a:buAutoNum type="arabicPeriod"/>
            </a:pPr>
            <a:r>
              <a:rPr lang="en-US" altLang="en-US" sz="2200" b="0" dirty="0">
                <a:solidFill>
                  <a:srgbClr val="000000"/>
                </a:solidFill>
                <a:latin typeface="Liberation Sans" panose="020B0604020202020204" pitchFamily="34" charset="0"/>
              </a:rPr>
              <a:t>Forming a corporation</a:t>
            </a:r>
          </a:p>
          <a:p>
            <a:pPr marL="457200" indent="-457200">
              <a:lnSpc>
                <a:spcPct val="125000"/>
              </a:lnSpc>
              <a:spcBef>
                <a:spcPts val="1200"/>
              </a:spcBef>
              <a:buClr>
                <a:srgbClr val="800000"/>
              </a:buClr>
              <a:buSzPct val="80000"/>
              <a:buFont typeface="+mj-lt"/>
              <a:buAutoNum type="arabicPeriod"/>
            </a:pPr>
            <a:r>
              <a:rPr lang="en-US" altLang="en-US" sz="2200" b="0" dirty="0">
                <a:solidFill>
                  <a:srgbClr val="000000"/>
                </a:solidFill>
                <a:latin typeface="Liberation Sans" panose="020B0604020202020204" pitchFamily="34" charset="0"/>
              </a:rPr>
              <a:t>Stockholder rights</a:t>
            </a:r>
          </a:p>
          <a:p>
            <a:pPr marL="457200" indent="-457200">
              <a:lnSpc>
                <a:spcPct val="125000"/>
              </a:lnSpc>
              <a:spcBef>
                <a:spcPts val="1200"/>
              </a:spcBef>
              <a:buClr>
                <a:srgbClr val="800000"/>
              </a:buClr>
              <a:buSzPct val="80000"/>
              <a:buFont typeface="+mj-lt"/>
              <a:buAutoNum type="arabicPeriod"/>
            </a:pPr>
            <a:r>
              <a:rPr lang="en-US" altLang="en-US" sz="2200" b="0" dirty="0">
                <a:solidFill>
                  <a:srgbClr val="000000"/>
                </a:solidFill>
                <a:latin typeface="Liberation Sans" panose="020B0604020202020204" pitchFamily="34" charset="0"/>
              </a:rPr>
              <a:t>Stock issue considerations</a:t>
            </a:r>
          </a:p>
          <a:p>
            <a:pPr marL="457200" indent="-457200">
              <a:lnSpc>
                <a:spcPct val="125000"/>
              </a:lnSpc>
              <a:spcBef>
                <a:spcPts val="1200"/>
              </a:spcBef>
              <a:buClr>
                <a:srgbClr val="800000"/>
              </a:buClr>
              <a:buSzPct val="80000"/>
              <a:buFont typeface="+mj-lt"/>
              <a:buAutoNum type="arabicPeriod"/>
            </a:pPr>
            <a:r>
              <a:rPr lang="en-US" altLang="en-US" sz="2200" b="0" dirty="0">
                <a:solidFill>
                  <a:srgbClr val="000000"/>
                </a:solidFill>
                <a:latin typeface="Liberation Sans" panose="020B0604020202020204" pitchFamily="34" charset="0"/>
              </a:rPr>
              <a:t>Corporate Capital</a:t>
            </a:r>
          </a:p>
        </p:txBody>
      </p:sp>
      <p:sp>
        <p:nvSpPr>
          <p:cNvPr id="2" name="Slide Number Placeholder 1"/>
          <p:cNvSpPr>
            <a:spLocks noGrp="1"/>
          </p:cNvSpPr>
          <p:nvPr>
            <p:ph type="sldNum" sz="quarter" idx="12"/>
          </p:nvPr>
        </p:nvSpPr>
        <p:spPr/>
        <p:txBody>
          <a:bodyPr/>
          <a:lstStyle/>
          <a:p>
            <a:fld id="{980D5847-D064-449A-9DD5-EB6DB8BB846B}" type="slidenum">
              <a:rPr lang="en-US" smtClean="0"/>
              <a:t>3</a:t>
            </a:fld>
            <a:endParaRPr lang="en-US"/>
          </a:p>
        </p:txBody>
      </p:sp>
    </p:spTree>
    <p:extLst>
      <p:ext uri="{BB962C8B-B14F-4D97-AF65-F5344CB8AC3E}">
        <p14:creationId xmlns:p14="http://schemas.microsoft.com/office/powerpoint/2010/main" val="1665744544"/>
      </p:ext>
    </p:extLst>
  </p:cSld>
  <p:clrMapOvr>
    <a:masterClrMapping/>
  </p:clrMapOvr>
  <p:transition>
    <p:wipe dir="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0" name="Rectangle 7"/>
          <p:cNvSpPr>
            <a:spLocks noChangeArrowheads="1"/>
          </p:cNvSpPr>
          <p:nvPr/>
        </p:nvSpPr>
        <p:spPr bwMode="auto">
          <a:xfrm>
            <a:off x="609600" y="304800"/>
            <a:ext cx="7620000" cy="560388"/>
          </a:xfrm>
          <a:prstGeom prst="rect">
            <a:avLst/>
          </a:prstGeom>
          <a:noFill/>
          <a:ln>
            <a:noFill/>
          </a:ln>
          <a:effectLst/>
          <a:extLst>
            <a:ext uri="{909E8E84-426E-40dd-AFC4-6F175D3DCCD1}">
              <a14:hiddenFill xmlns:a14="http://schemas.microsoft.com/office/drawing/2010/main" xmlns="">
                <a:solidFill>
                  <a:srgbClr val="990000"/>
                </a:solidFill>
              </a14:hiddenFill>
            </a:ext>
            <a:ext uri="{91240B29-F687-4f45-9708-019B960494DF}">
              <a14:hiddenLine xmlns:a14="http://schemas.microsoft.com/office/drawing/2010/main" xmlns="" w="12700" algn="ctr">
                <a:solidFill>
                  <a:schemeClr val="tx1"/>
                </a:solidFill>
                <a:miter lim="800000"/>
                <a:headEnd/>
                <a:tailEnd/>
              </a14:hiddenLine>
            </a:ext>
            <a:ext uri="{AF507438-7753-43e0-B8FC-AC1667EBCBE1}">
              <a14:hiddenEffects xmlns:a14="http://schemas.microsoft.com/office/drawing/2010/main" xmlns="">
                <a:effectLst>
                  <a:outerShdw dist="107763" dir="2700000" algn="ctr" rotWithShape="0">
                    <a:schemeClr val="bg2"/>
                  </a:outerShdw>
                </a:effectLst>
              </a14:hiddenEffects>
            </a:ext>
          </a:extLst>
        </p:spPr>
        <p:txBody>
          <a:bodyPr lIns="90488" tIns="44450" rIns="90488" bIns="44450"/>
          <a:lstStyle/>
          <a:p>
            <a:pPr marL="0" marR="0" lvl="0" indent="0" algn="l" defTabSz="914400" rtl="0" eaLnBrk="0" fontAlgn="base" latinLnBrk="0" hangingPunct="0">
              <a:lnSpc>
                <a:spcPct val="100000"/>
              </a:lnSpc>
              <a:spcBef>
                <a:spcPct val="0"/>
              </a:spcBef>
              <a:spcAft>
                <a:spcPct val="0"/>
              </a:spcAft>
              <a:buClrTx/>
              <a:buSzPct val="80000"/>
              <a:buFontTx/>
              <a:buNone/>
              <a:tabLst/>
              <a:defRPr/>
            </a:pPr>
            <a:r>
              <a:rPr kumimoji="0" lang="en-US" altLang="en-US" sz="3200" b="1" i="0" u="none" strike="noStrike" kern="1200" cap="none" spc="0" normalizeH="0" baseline="0" noProof="0" dirty="0">
                <a:ln>
                  <a:noFill/>
                </a:ln>
                <a:solidFill>
                  <a:srgbClr val="0000FF">
                    <a:lumMod val="75000"/>
                  </a:srgbClr>
                </a:solidFill>
                <a:effectLst/>
                <a:uLnTx/>
                <a:uFillTx/>
                <a:latin typeface="Liberation Sans" panose="020B0604020202020204" pitchFamily="34" charset="0"/>
                <a:ea typeface="+mn-ea"/>
                <a:cs typeface="+mn-cs"/>
              </a:rPr>
              <a:t>Common Stock For Services</a:t>
            </a:r>
          </a:p>
        </p:txBody>
      </p:sp>
      <p:sp>
        <p:nvSpPr>
          <p:cNvPr id="24581" name="Line 8"/>
          <p:cNvSpPr>
            <a:spLocks noChangeShapeType="1"/>
          </p:cNvSpPr>
          <p:nvPr/>
        </p:nvSpPr>
        <p:spPr bwMode="auto">
          <a:xfrm>
            <a:off x="304800" y="990600"/>
            <a:ext cx="8534400"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Liberation Sans" panose="020B0604020202020204" pitchFamily="34" charset="0"/>
              <a:ea typeface="+mn-ea"/>
              <a:cs typeface="+mn-cs"/>
            </a:endParaRPr>
          </a:p>
        </p:txBody>
      </p:sp>
      <p:sp>
        <p:nvSpPr>
          <p:cNvPr id="2" name="Slide Number Placeholder 1"/>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980D5847-D064-449A-9DD5-EB6DB8BB846B}" type="slidenum">
              <a:rPr kumimoji="0" lang="en-US" sz="1200" b="0" i="0" u="none" strike="noStrike" kern="1200" cap="none" spc="0" normalizeH="0" baseline="0" noProof="0" smtClean="0">
                <a:ln>
                  <a:noFill/>
                </a:ln>
                <a:solidFill>
                  <a:srgbClr val="000000">
                    <a:tint val="75000"/>
                  </a:srgbClr>
                </a:solidFill>
                <a:effectLst/>
                <a:uLnTx/>
                <a:uFillTx/>
                <a:latin typeface="Times New Roman" pitchFamily="18"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30</a:t>
            </a:fld>
            <a:endParaRPr kumimoji="0" lang="en-US" sz="1200" b="0" i="0" u="none" strike="noStrike" kern="1200" cap="none" spc="0" normalizeH="0" baseline="0" noProof="0">
              <a:ln>
                <a:noFill/>
              </a:ln>
              <a:solidFill>
                <a:srgbClr val="000000">
                  <a:tint val="75000"/>
                </a:srgbClr>
              </a:solidFill>
              <a:effectLst/>
              <a:uLnTx/>
              <a:uFillTx/>
              <a:latin typeface="Times New Roman" pitchFamily="18" charset="0"/>
              <a:ea typeface="+mn-ea"/>
              <a:cs typeface="+mn-cs"/>
            </a:endParaRPr>
          </a:p>
        </p:txBody>
      </p:sp>
      <p:sp>
        <p:nvSpPr>
          <p:cNvPr id="9" name="Content Placeholder 5">
            <a:extLst>
              <a:ext uri="{FF2B5EF4-FFF2-40B4-BE49-F238E27FC236}">
                <a16:creationId xmlns:a16="http://schemas.microsoft.com/office/drawing/2014/main" id="{AF83CA0F-8572-4992-97A8-43123684B48B}"/>
              </a:ext>
            </a:extLst>
          </p:cNvPr>
          <p:cNvSpPr txBox="1">
            <a:spLocks/>
          </p:cNvSpPr>
          <p:nvPr/>
        </p:nvSpPr>
        <p:spPr>
          <a:xfrm>
            <a:off x="609600" y="1219199"/>
            <a:ext cx="8258500" cy="2285999"/>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Clr>
                <a:schemeClr val="accent2"/>
              </a:buClr>
              <a:buFont typeface="Arial" panose="020B0604020202020204" pitchFamily="34" charset="0"/>
              <a:buNone/>
              <a:defRPr sz="2800" b="0" i="0" kern="1200">
                <a:solidFill>
                  <a:schemeClr val="tx1"/>
                </a:solidFill>
                <a:latin typeface="Times New Roman" charset="0"/>
                <a:ea typeface="Times New Roman" charset="0"/>
                <a:cs typeface="Times New Roman" charset="0"/>
              </a:defRPr>
            </a:lvl1pPr>
            <a:lvl2pPr marL="822960" indent="-292608" algn="l" defTabSz="914400" rtl="0" eaLnBrk="1" latinLnBrk="0" hangingPunct="1">
              <a:lnSpc>
                <a:spcPct val="90000"/>
              </a:lnSpc>
              <a:spcBef>
                <a:spcPts val="500"/>
              </a:spcBef>
              <a:buClr>
                <a:schemeClr val="accent2"/>
              </a:buClr>
              <a:buFont typeface="Arial" panose="020B0604020202020204" pitchFamily="34" charset="0"/>
              <a:buChar char="•"/>
              <a:defRPr sz="2400" kern="1200">
                <a:solidFill>
                  <a:schemeClr val="tx1"/>
                </a:solidFill>
                <a:latin typeface="+mn-lt"/>
                <a:ea typeface="+mn-ea"/>
                <a:cs typeface="+mn-cs"/>
              </a:defRPr>
            </a:lvl2pPr>
            <a:lvl3pPr marL="1211580" indent="-256032" algn="l" defTabSz="914400" rtl="0" eaLnBrk="1" latinLnBrk="0" hangingPunct="1">
              <a:lnSpc>
                <a:spcPct val="90000"/>
              </a:lnSpc>
              <a:spcBef>
                <a:spcPts val="500"/>
              </a:spcBef>
              <a:buClr>
                <a:schemeClr val="accent2"/>
              </a:buClr>
              <a:buFont typeface="Arial" panose="020B0604020202020204" pitchFamily="34" charset="0"/>
              <a:buChar char="•"/>
              <a:defRPr sz="2000" kern="1200">
                <a:solidFill>
                  <a:schemeClr val="tx1"/>
                </a:solidFill>
                <a:latin typeface="+mn-lt"/>
                <a:ea typeface="+mn-ea"/>
                <a:cs typeface="+mn-cs"/>
              </a:defRPr>
            </a:lvl3pPr>
            <a:lvl4pPr marL="150876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4pPr>
            <a:lvl5pPr marL="1794510" indent="-201168"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altLang="en-US" sz="2400" b="1" dirty="0">
                <a:latin typeface="Liberation Sans" panose="020B0604020202020204"/>
                <a:cs typeface="Times New Roman" panose="02020603050405020304" pitchFamily="18" charset="0"/>
              </a:rPr>
              <a:t>Illustration:</a:t>
            </a:r>
            <a:r>
              <a:rPr lang="en-US" altLang="en-US" sz="2400" dirty="0">
                <a:latin typeface="Liberation Sans" panose="020B0604020202020204"/>
                <a:cs typeface="Times New Roman" panose="02020603050405020304" pitchFamily="18" charset="0"/>
              </a:rPr>
              <a:t> Attorneys have helped Jordan Company incorporate.  They have billed the company $5,000 for their services. They agree to accept 4,000 shares of $1 par value common stock in payment of their bill.  At the time of the exchange, there is no established market price for the stock.  Prepare the journal entry for this transaction.</a:t>
            </a:r>
            <a:endParaRPr lang="en-IN" sz="2400" dirty="0">
              <a:latin typeface="Liberation Sans" panose="020B0604020202020204"/>
              <a:cs typeface="Times New Roman" panose="02020603050405020304" pitchFamily="18" charset="0"/>
            </a:endParaRPr>
          </a:p>
        </p:txBody>
      </p:sp>
      <p:sp>
        <p:nvSpPr>
          <p:cNvPr id="8" name="Content Placeholder 5">
            <a:extLst>
              <a:ext uri="{FF2B5EF4-FFF2-40B4-BE49-F238E27FC236}">
                <a16:creationId xmlns:a16="http://schemas.microsoft.com/office/drawing/2014/main" id="{885FB820-4F8C-4D4E-AE0D-4D811DB28641}"/>
              </a:ext>
            </a:extLst>
          </p:cNvPr>
          <p:cNvSpPr txBox="1">
            <a:spLocks/>
          </p:cNvSpPr>
          <p:nvPr/>
        </p:nvSpPr>
        <p:spPr>
          <a:xfrm>
            <a:off x="609600" y="3886199"/>
            <a:ext cx="3048000" cy="485437"/>
          </a:xfrm>
          <a:prstGeom prst="rect">
            <a:avLst/>
          </a:prstGeom>
        </p:spPr>
        <p:txBody>
          <a:bodyPr vert="horz" lIns="91440" tIns="45720" rIns="91440" bIns="45720" rtlCol="0">
            <a:normAutofit fontScale="92500"/>
          </a:bodyPr>
          <a:lstStyle>
            <a:lvl1pPr marL="0" indent="0" algn="l" defTabSz="914400" rtl="0" eaLnBrk="1" latinLnBrk="0" hangingPunct="1">
              <a:lnSpc>
                <a:spcPct val="90000"/>
              </a:lnSpc>
              <a:spcBef>
                <a:spcPts val="1000"/>
              </a:spcBef>
              <a:buClr>
                <a:schemeClr val="accent2"/>
              </a:buClr>
              <a:buFont typeface="Arial" panose="020B0604020202020204" pitchFamily="34" charset="0"/>
              <a:buNone/>
              <a:defRPr sz="2800" b="0" i="0" kern="1200">
                <a:solidFill>
                  <a:schemeClr val="tx1"/>
                </a:solidFill>
                <a:latin typeface="Times New Roman" charset="0"/>
                <a:ea typeface="Times New Roman" charset="0"/>
                <a:cs typeface="Times New Roman" charset="0"/>
              </a:defRPr>
            </a:lvl1pPr>
            <a:lvl2pPr marL="822960" indent="-292608" algn="l" defTabSz="914400" rtl="0" eaLnBrk="1" latinLnBrk="0" hangingPunct="1">
              <a:lnSpc>
                <a:spcPct val="90000"/>
              </a:lnSpc>
              <a:spcBef>
                <a:spcPts val="500"/>
              </a:spcBef>
              <a:buClr>
                <a:schemeClr val="accent2"/>
              </a:buClr>
              <a:buFont typeface="Arial" panose="020B0604020202020204" pitchFamily="34" charset="0"/>
              <a:buChar char="•"/>
              <a:defRPr sz="2400" kern="1200">
                <a:solidFill>
                  <a:schemeClr val="tx1"/>
                </a:solidFill>
                <a:latin typeface="+mn-lt"/>
                <a:ea typeface="+mn-ea"/>
                <a:cs typeface="+mn-cs"/>
              </a:defRPr>
            </a:lvl2pPr>
            <a:lvl3pPr marL="1211580" indent="-256032" algn="l" defTabSz="914400" rtl="0" eaLnBrk="1" latinLnBrk="0" hangingPunct="1">
              <a:lnSpc>
                <a:spcPct val="90000"/>
              </a:lnSpc>
              <a:spcBef>
                <a:spcPts val="500"/>
              </a:spcBef>
              <a:buClr>
                <a:schemeClr val="accent2"/>
              </a:buClr>
              <a:buFont typeface="Arial" panose="020B0604020202020204" pitchFamily="34" charset="0"/>
              <a:buChar char="•"/>
              <a:defRPr sz="2000" kern="1200">
                <a:solidFill>
                  <a:schemeClr val="tx1"/>
                </a:solidFill>
                <a:latin typeface="+mn-lt"/>
                <a:ea typeface="+mn-ea"/>
                <a:cs typeface="+mn-cs"/>
              </a:defRPr>
            </a:lvl3pPr>
            <a:lvl4pPr marL="150876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4pPr>
            <a:lvl5pPr marL="1794510" indent="-201168"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Aft>
                <a:spcPts val="0"/>
              </a:spcAft>
            </a:pPr>
            <a:r>
              <a:rPr lang="en-US" altLang="en-US" sz="2400" dirty="0">
                <a:latin typeface="Liberation Sans" panose="020B0604020202020204"/>
                <a:cs typeface="Times New Roman" panose="02020603050405020304" pitchFamily="18" charset="0"/>
              </a:rPr>
              <a:t>Organization Expense</a:t>
            </a:r>
            <a:endParaRPr lang="en-IN" sz="2400" dirty="0">
              <a:latin typeface="Liberation Sans" panose="020B0604020202020204"/>
              <a:cs typeface="Times New Roman" panose="02020603050405020304" pitchFamily="18" charset="0"/>
            </a:endParaRPr>
          </a:p>
        </p:txBody>
      </p:sp>
      <p:sp>
        <p:nvSpPr>
          <p:cNvPr id="10" name="Content Placeholder 9">
            <a:extLst>
              <a:ext uri="{FF2B5EF4-FFF2-40B4-BE49-F238E27FC236}">
                <a16:creationId xmlns:a16="http://schemas.microsoft.com/office/drawing/2014/main" id="{5CFA372E-0416-45A8-93C0-E75C8BABCBC9}"/>
              </a:ext>
            </a:extLst>
          </p:cNvPr>
          <p:cNvSpPr txBox="1">
            <a:spLocks/>
          </p:cNvSpPr>
          <p:nvPr/>
        </p:nvSpPr>
        <p:spPr>
          <a:xfrm>
            <a:off x="5812221" y="3888356"/>
            <a:ext cx="914400" cy="400046"/>
          </a:xfrm>
          <a:prstGeom prst="rect">
            <a:avLst/>
          </a:prstGeom>
        </p:spPr>
        <p:txBody>
          <a:bodyPr vert="horz" lIns="91440" tIns="45720" rIns="91440" bIns="45720" rtlCol="0">
            <a:normAutofit fontScale="92500"/>
          </a:bodyPr>
          <a:lstStyle>
            <a:lvl1pPr marL="0" indent="0" algn="l" defTabSz="914400" rtl="0" eaLnBrk="1" latinLnBrk="0" hangingPunct="1">
              <a:lnSpc>
                <a:spcPct val="90000"/>
              </a:lnSpc>
              <a:spcBef>
                <a:spcPts val="1000"/>
              </a:spcBef>
              <a:buClr>
                <a:schemeClr val="accent2"/>
              </a:buClr>
              <a:buFont typeface="Arial" panose="020B0604020202020204" pitchFamily="34" charset="0"/>
              <a:buNone/>
              <a:defRPr sz="2800" b="0" i="0" kern="1200">
                <a:solidFill>
                  <a:schemeClr val="tx1"/>
                </a:solidFill>
                <a:latin typeface="Times New Roman" charset="0"/>
                <a:ea typeface="Times New Roman" charset="0"/>
                <a:cs typeface="Times New Roman" charset="0"/>
              </a:defRPr>
            </a:lvl1pPr>
            <a:lvl2pPr marL="822960" indent="-292608" algn="l" defTabSz="914400" rtl="0" eaLnBrk="1" latinLnBrk="0" hangingPunct="1">
              <a:lnSpc>
                <a:spcPct val="90000"/>
              </a:lnSpc>
              <a:spcBef>
                <a:spcPts val="500"/>
              </a:spcBef>
              <a:buClr>
                <a:schemeClr val="accent2"/>
              </a:buClr>
              <a:buFont typeface="Arial" panose="020B0604020202020204" pitchFamily="34" charset="0"/>
              <a:buChar char="•"/>
              <a:defRPr sz="2400" kern="1200">
                <a:solidFill>
                  <a:schemeClr val="tx1"/>
                </a:solidFill>
                <a:latin typeface="+mn-lt"/>
                <a:ea typeface="+mn-ea"/>
                <a:cs typeface="+mn-cs"/>
              </a:defRPr>
            </a:lvl2pPr>
            <a:lvl3pPr marL="1211580" indent="-256032" algn="l" defTabSz="914400" rtl="0" eaLnBrk="1" latinLnBrk="0" hangingPunct="1">
              <a:lnSpc>
                <a:spcPct val="90000"/>
              </a:lnSpc>
              <a:spcBef>
                <a:spcPts val="500"/>
              </a:spcBef>
              <a:buClr>
                <a:schemeClr val="accent2"/>
              </a:buClr>
              <a:buFont typeface="Arial" panose="020B0604020202020204" pitchFamily="34" charset="0"/>
              <a:buChar char="•"/>
              <a:defRPr sz="2000" kern="1200">
                <a:solidFill>
                  <a:schemeClr val="tx1"/>
                </a:solidFill>
                <a:latin typeface="+mn-lt"/>
                <a:ea typeface="+mn-ea"/>
                <a:cs typeface="+mn-cs"/>
              </a:defRPr>
            </a:lvl3pPr>
            <a:lvl4pPr marL="150876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4pPr>
            <a:lvl5pPr marL="1794510" indent="-201168"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Aft>
                <a:spcPts val="0"/>
              </a:spcAft>
            </a:pPr>
            <a:r>
              <a:rPr lang="en-US" altLang="en-US" sz="2400" dirty="0">
                <a:latin typeface="Liberation Sans" panose="020B0604020202020204"/>
                <a:cs typeface="Times New Roman" panose="02020603050405020304" pitchFamily="18" charset="0"/>
              </a:rPr>
              <a:t>5,000</a:t>
            </a:r>
            <a:endParaRPr lang="en-US" sz="2400" dirty="0">
              <a:latin typeface="Liberation Sans" panose="020B0604020202020204"/>
              <a:cs typeface="Times New Roman" panose="02020603050405020304" pitchFamily="18" charset="0"/>
            </a:endParaRPr>
          </a:p>
        </p:txBody>
      </p:sp>
      <p:sp>
        <p:nvSpPr>
          <p:cNvPr id="11" name="Content Placeholder 6">
            <a:extLst>
              <a:ext uri="{FF2B5EF4-FFF2-40B4-BE49-F238E27FC236}">
                <a16:creationId xmlns:a16="http://schemas.microsoft.com/office/drawing/2014/main" id="{56C57CE3-EC89-48F5-AD20-2FA36E61BA1C}"/>
              </a:ext>
            </a:extLst>
          </p:cNvPr>
          <p:cNvSpPr txBox="1">
            <a:spLocks/>
          </p:cNvSpPr>
          <p:nvPr/>
        </p:nvSpPr>
        <p:spPr>
          <a:xfrm>
            <a:off x="1240221" y="4530577"/>
            <a:ext cx="3838903" cy="414215"/>
          </a:xfrm>
          <a:prstGeom prst="rect">
            <a:avLst/>
          </a:prstGeom>
        </p:spPr>
        <p:txBody>
          <a:bodyPr vert="horz" lIns="91440" tIns="45720" rIns="91440" bIns="45720" rtlCol="0">
            <a:normAutofit fontScale="92500"/>
          </a:bodyPr>
          <a:lstStyle>
            <a:lvl1pPr marL="0" indent="0" algn="l" defTabSz="914400" rtl="0" eaLnBrk="1" latinLnBrk="0" hangingPunct="1">
              <a:lnSpc>
                <a:spcPct val="90000"/>
              </a:lnSpc>
              <a:spcBef>
                <a:spcPts val="1000"/>
              </a:spcBef>
              <a:buClr>
                <a:schemeClr val="accent2"/>
              </a:buClr>
              <a:buFont typeface="Arial" panose="020B0604020202020204" pitchFamily="34" charset="0"/>
              <a:buNone/>
              <a:defRPr sz="2800" b="0" i="0" kern="1200">
                <a:solidFill>
                  <a:schemeClr val="tx1"/>
                </a:solidFill>
                <a:latin typeface="Times New Roman" charset="0"/>
                <a:ea typeface="Times New Roman" charset="0"/>
                <a:cs typeface="Times New Roman" charset="0"/>
              </a:defRPr>
            </a:lvl1pPr>
            <a:lvl2pPr marL="822960" indent="-292608" algn="l" defTabSz="914400" rtl="0" eaLnBrk="1" latinLnBrk="0" hangingPunct="1">
              <a:lnSpc>
                <a:spcPct val="90000"/>
              </a:lnSpc>
              <a:spcBef>
                <a:spcPts val="500"/>
              </a:spcBef>
              <a:buClr>
                <a:schemeClr val="accent2"/>
              </a:buClr>
              <a:buFont typeface="Arial" panose="020B0604020202020204" pitchFamily="34" charset="0"/>
              <a:buChar char="•"/>
              <a:defRPr sz="2400" kern="1200">
                <a:solidFill>
                  <a:schemeClr val="tx1"/>
                </a:solidFill>
                <a:latin typeface="+mn-lt"/>
                <a:ea typeface="+mn-ea"/>
                <a:cs typeface="+mn-cs"/>
              </a:defRPr>
            </a:lvl2pPr>
            <a:lvl3pPr marL="1211580" indent="-256032" algn="l" defTabSz="914400" rtl="0" eaLnBrk="1" latinLnBrk="0" hangingPunct="1">
              <a:lnSpc>
                <a:spcPct val="90000"/>
              </a:lnSpc>
              <a:spcBef>
                <a:spcPts val="500"/>
              </a:spcBef>
              <a:buClr>
                <a:schemeClr val="accent2"/>
              </a:buClr>
              <a:buFont typeface="Arial" panose="020B0604020202020204" pitchFamily="34" charset="0"/>
              <a:buChar char="•"/>
              <a:defRPr sz="2000" kern="1200">
                <a:solidFill>
                  <a:schemeClr val="tx1"/>
                </a:solidFill>
                <a:latin typeface="+mn-lt"/>
                <a:ea typeface="+mn-ea"/>
                <a:cs typeface="+mn-cs"/>
              </a:defRPr>
            </a:lvl3pPr>
            <a:lvl4pPr marL="150876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4pPr>
            <a:lvl5pPr marL="1794510" indent="-201168"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Aft>
                <a:spcPts val="0"/>
              </a:spcAft>
            </a:pPr>
            <a:r>
              <a:rPr lang="en-US" altLang="en-US" sz="2400" dirty="0">
                <a:latin typeface="Liberation Sans" panose="020B0604020202020204"/>
                <a:cs typeface="Times New Roman" panose="02020603050405020304" pitchFamily="18" charset="0"/>
              </a:rPr>
              <a:t>Common Stock  (4,000 × $1)</a:t>
            </a:r>
            <a:endParaRPr lang="en-US" sz="2400" dirty="0">
              <a:latin typeface="Liberation Sans" panose="020B0604020202020204"/>
              <a:cs typeface="Times New Roman" panose="02020603050405020304" pitchFamily="18" charset="0"/>
            </a:endParaRPr>
          </a:p>
        </p:txBody>
      </p:sp>
      <p:sp>
        <p:nvSpPr>
          <p:cNvPr id="12" name="Content Placeholder 11">
            <a:extLst>
              <a:ext uri="{FF2B5EF4-FFF2-40B4-BE49-F238E27FC236}">
                <a16:creationId xmlns:a16="http://schemas.microsoft.com/office/drawing/2014/main" id="{9E0B8941-55F0-4125-B671-035A89A7EA4E}"/>
              </a:ext>
            </a:extLst>
          </p:cNvPr>
          <p:cNvSpPr txBox="1">
            <a:spLocks/>
          </p:cNvSpPr>
          <p:nvPr/>
        </p:nvSpPr>
        <p:spPr>
          <a:xfrm>
            <a:off x="7564821" y="4526372"/>
            <a:ext cx="909369" cy="401368"/>
          </a:xfrm>
          <a:prstGeom prst="rect">
            <a:avLst/>
          </a:prstGeom>
        </p:spPr>
        <p:txBody>
          <a:bodyPr vert="horz" lIns="91440" tIns="45720" rIns="91440" bIns="45720" rtlCol="0">
            <a:normAutofit fontScale="92500"/>
          </a:bodyPr>
          <a:lstStyle>
            <a:lvl1pPr marL="0" indent="0" algn="l" defTabSz="914400" rtl="0" eaLnBrk="1" latinLnBrk="0" hangingPunct="1">
              <a:lnSpc>
                <a:spcPct val="90000"/>
              </a:lnSpc>
              <a:spcBef>
                <a:spcPts val="1000"/>
              </a:spcBef>
              <a:buClr>
                <a:schemeClr val="accent2"/>
              </a:buClr>
              <a:buFont typeface="Arial" panose="020B0604020202020204" pitchFamily="34" charset="0"/>
              <a:buNone/>
              <a:defRPr sz="2800" b="0" i="0" kern="1200">
                <a:solidFill>
                  <a:schemeClr val="tx1"/>
                </a:solidFill>
                <a:latin typeface="Times New Roman" charset="0"/>
                <a:ea typeface="Times New Roman" charset="0"/>
                <a:cs typeface="Times New Roman" charset="0"/>
              </a:defRPr>
            </a:lvl1pPr>
            <a:lvl2pPr marL="822960" indent="-292608" algn="l" defTabSz="914400" rtl="0" eaLnBrk="1" latinLnBrk="0" hangingPunct="1">
              <a:lnSpc>
                <a:spcPct val="90000"/>
              </a:lnSpc>
              <a:spcBef>
                <a:spcPts val="500"/>
              </a:spcBef>
              <a:buClr>
                <a:schemeClr val="accent2"/>
              </a:buClr>
              <a:buFont typeface="Arial" panose="020B0604020202020204" pitchFamily="34" charset="0"/>
              <a:buChar char="•"/>
              <a:defRPr sz="2400" kern="1200">
                <a:solidFill>
                  <a:schemeClr val="tx1"/>
                </a:solidFill>
                <a:latin typeface="+mn-lt"/>
                <a:ea typeface="+mn-ea"/>
                <a:cs typeface="+mn-cs"/>
              </a:defRPr>
            </a:lvl2pPr>
            <a:lvl3pPr marL="1211580" indent="-256032" algn="l" defTabSz="914400" rtl="0" eaLnBrk="1" latinLnBrk="0" hangingPunct="1">
              <a:lnSpc>
                <a:spcPct val="90000"/>
              </a:lnSpc>
              <a:spcBef>
                <a:spcPts val="500"/>
              </a:spcBef>
              <a:buClr>
                <a:schemeClr val="accent2"/>
              </a:buClr>
              <a:buFont typeface="Arial" panose="020B0604020202020204" pitchFamily="34" charset="0"/>
              <a:buChar char="•"/>
              <a:defRPr sz="2000" kern="1200">
                <a:solidFill>
                  <a:schemeClr val="tx1"/>
                </a:solidFill>
                <a:latin typeface="+mn-lt"/>
                <a:ea typeface="+mn-ea"/>
                <a:cs typeface="+mn-cs"/>
              </a:defRPr>
            </a:lvl3pPr>
            <a:lvl4pPr marL="150876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4pPr>
            <a:lvl5pPr marL="1794510" indent="-201168"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Aft>
                <a:spcPts val="0"/>
              </a:spcAft>
            </a:pPr>
            <a:r>
              <a:rPr lang="en-US" altLang="en-US" sz="2400" dirty="0">
                <a:latin typeface="Liberation Sans" panose="020B0604020202020204"/>
                <a:cs typeface="Times New Roman" panose="02020603050405020304" pitchFamily="18" charset="0"/>
              </a:rPr>
              <a:t>4,000</a:t>
            </a:r>
          </a:p>
        </p:txBody>
      </p:sp>
      <p:sp>
        <p:nvSpPr>
          <p:cNvPr id="13" name="Content Placeholder 7">
            <a:extLst>
              <a:ext uri="{FF2B5EF4-FFF2-40B4-BE49-F238E27FC236}">
                <a16:creationId xmlns:a16="http://schemas.microsoft.com/office/drawing/2014/main" id="{29B5FC6B-31AF-48FC-B8E1-5E6DC6C440B1}"/>
              </a:ext>
            </a:extLst>
          </p:cNvPr>
          <p:cNvSpPr txBox="1">
            <a:spLocks/>
          </p:cNvSpPr>
          <p:nvPr/>
        </p:nvSpPr>
        <p:spPr>
          <a:xfrm>
            <a:off x="1240221" y="5103732"/>
            <a:ext cx="4219903" cy="466391"/>
          </a:xfrm>
          <a:prstGeom prst="rect">
            <a:avLst/>
          </a:prstGeom>
        </p:spPr>
        <p:txBody>
          <a:bodyPr vert="horz" lIns="91440" tIns="45720" rIns="91440" bIns="45720" rtlCol="0">
            <a:normAutofit fontScale="92500"/>
          </a:bodyPr>
          <a:lstStyle>
            <a:lvl1pPr marL="0" indent="0" algn="l" defTabSz="914400" rtl="0" eaLnBrk="1" latinLnBrk="0" hangingPunct="1">
              <a:lnSpc>
                <a:spcPct val="90000"/>
              </a:lnSpc>
              <a:spcBef>
                <a:spcPts val="1000"/>
              </a:spcBef>
              <a:buClr>
                <a:schemeClr val="accent2"/>
              </a:buClr>
              <a:buFont typeface="Arial" panose="020B0604020202020204" pitchFamily="34" charset="0"/>
              <a:buNone/>
              <a:defRPr sz="2800" b="0" i="0" kern="1200">
                <a:solidFill>
                  <a:schemeClr val="tx1"/>
                </a:solidFill>
                <a:latin typeface="Times New Roman" charset="0"/>
                <a:ea typeface="Times New Roman" charset="0"/>
                <a:cs typeface="Times New Roman" charset="0"/>
              </a:defRPr>
            </a:lvl1pPr>
            <a:lvl2pPr marL="822960" indent="-292608" algn="l" defTabSz="914400" rtl="0" eaLnBrk="1" latinLnBrk="0" hangingPunct="1">
              <a:lnSpc>
                <a:spcPct val="90000"/>
              </a:lnSpc>
              <a:spcBef>
                <a:spcPts val="500"/>
              </a:spcBef>
              <a:buClr>
                <a:schemeClr val="accent2"/>
              </a:buClr>
              <a:buFont typeface="Arial" panose="020B0604020202020204" pitchFamily="34" charset="0"/>
              <a:buChar char="•"/>
              <a:defRPr sz="2400" kern="1200">
                <a:solidFill>
                  <a:schemeClr val="tx1"/>
                </a:solidFill>
                <a:latin typeface="+mn-lt"/>
                <a:ea typeface="+mn-ea"/>
                <a:cs typeface="+mn-cs"/>
              </a:defRPr>
            </a:lvl2pPr>
            <a:lvl3pPr marL="1211580" indent="-256032" algn="l" defTabSz="914400" rtl="0" eaLnBrk="1" latinLnBrk="0" hangingPunct="1">
              <a:lnSpc>
                <a:spcPct val="90000"/>
              </a:lnSpc>
              <a:spcBef>
                <a:spcPts val="500"/>
              </a:spcBef>
              <a:buClr>
                <a:schemeClr val="accent2"/>
              </a:buClr>
              <a:buFont typeface="Arial" panose="020B0604020202020204" pitchFamily="34" charset="0"/>
              <a:buChar char="•"/>
              <a:defRPr sz="2000" kern="1200">
                <a:solidFill>
                  <a:schemeClr val="tx1"/>
                </a:solidFill>
                <a:latin typeface="+mn-lt"/>
                <a:ea typeface="+mn-ea"/>
                <a:cs typeface="+mn-cs"/>
              </a:defRPr>
            </a:lvl3pPr>
            <a:lvl4pPr marL="150876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4pPr>
            <a:lvl5pPr marL="1794510" indent="-201168"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Aft>
                <a:spcPts val="0"/>
              </a:spcAft>
            </a:pPr>
            <a:r>
              <a:rPr lang="en-US" altLang="en-US" sz="2400" dirty="0">
                <a:latin typeface="Liberation Sans" panose="020B0604020202020204"/>
                <a:cs typeface="Times New Roman" panose="02020603050405020304" pitchFamily="18" charset="0"/>
              </a:rPr>
              <a:t>Paid-in Capital in Excess of Par</a:t>
            </a:r>
            <a:endParaRPr lang="en-US" sz="2400" dirty="0">
              <a:latin typeface="Liberation Sans" panose="020B0604020202020204"/>
              <a:cs typeface="Times New Roman" panose="02020603050405020304" pitchFamily="18" charset="0"/>
            </a:endParaRPr>
          </a:p>
        </p:txBody>
      </p:sp>
      <p:sp>
        <p:nvSpPr>
          <p:cNvPr id="15" name="Content Placeholder 10">
            <a:extLst>
              <a:ext uri="{FF2B5EF4-FFF2-40B4-BE49-F238E27FC236}">
                <a16:creationId xmlns:a16="http://schemas.microsoft.com/office/drawing/2014/main" id="{E88D0281-0FA0-4C68-9989-AF9995BA1A30}"/>
              </a:ext>
            </a:extLst>
          </p:cNvPr>
          <p:cNvSpPr txBox="1">
            <a:spLocks/>
          </p:cNvSpPr>
          <p:nvPr/>
        </p:nvSpPr>
        <p:spPr>
          <a:xfrm>
            <a:off x="7564821" y="5103732"/>
            <a:ext cx="912329" cy="397347"/>
          </a:xfrm>
          <a:prstGeom prst="rect">
            <a:avLst/>
          </a:prstGeom>
        </p:spPr>
        <p:txBody>
          <a:bodyPr vert="horz" lIns="91440" tIns="45720" rIns="91440" bIns="45720" rtlCol="0">
            <a:normAutofit fontScale="92500"/>
          </a:bodyPr>
          <a:lstStyle>
            <a:lvl1pPr marL="0" indent="0" algn="l" defTabSz="914400" rtl="0" eaLnBrk="1" latinLnBrk="0" hangingPunct="1">
              <a:lnSpc>
                <a:spcPct val="90000"/>
              </a:lnSpc>
              <a:spcBef>
                <a:spcPts val="1000"/>
              </a:spcBef>
              <a:buClr>
                <a:schemeClr val="accent2"/>
              </a:buClr>
              <a:buFont typeface="Arial" panose="020B0604020202020204" pitchFamily="34" charset="0"/>
              <a:buNone/>
              <a:defRPr sz="2800" b="0" i="0" kern="1200">
                <a:solidFill>
                  <a:schemeClr val="tx1"/>
                </a:solidFill>
                <a:latin typeface="Times New Roman" charset="0"/>
                <a:ea typeface="Times New Roman" charset="0"/>
                <a:cs typeface="Times New Roman" charset="0"/>
              </a:defRPr>
            </a:lvl1pPr>
            <a:lvl2pPr marL="822960" indent="-292608" algn="l" defTabSz="914400" rtl="0" eaLnBrk="1" latinLnBrk="0" hangingPunct="1">
              <a:lnSpc>
                <a:spcPct val="90000"/>
              </a:lnSpc>
              <a:spcBef>
                <a:spcPts val="500"/>
              </a:spcBef>
              <a:buClr>
                <a:schemeClr val="accent2"/>
              </a:buClr>
              <a:buFont typeface="Arial" panose="020B0604020202020204" pitchFamily="34" charset="0"/>
              <a:buChar char="•"/>
              <a:defRPr sz="2400" kern="1200">
                <a:solidFill>
                  <a:schemeClr val="tx1"/>
                </a:solidFill>
                <a:latin typeface="+mn-lt"/>
                <a:ea typeface="+mn-ea"/>
                <a:cs typeface="+mn-cs"/>
              </a:defRPr>
            </a:lvl2pPr>
            <a:lvl3pPr marL="1211580" indent="-256032" algn="l" defTabSz="914400" rtl="0" eaLnBrk="1" latinLnBrk="0" hangingPunct="1">
              <a:lnSpc>
                <a:spcPct val="90000"/>
              </a:lnSpc>
              <a:spcBef>
                <a:spcPts val="500"/>
              </a:spcBef>
              <a:buClr>
                <a:schemeClr val="accent2"/>
              </a:buClr>
              <a:buFont typeface="Arial" panose="020B0604020202020204" pitchFamily="34" charset="0"/>
              <a:buChar char="•"/>
              <a:defRPr sz="2000" kern="1200">
                <a:solidFill>
                  <a:schemeClr val="tx1"/>
                </a:solidFill>
                <a:latin typeface="+mn-lt"/>
                <a:ea typeface="+mn-ea"/>
                <a:cs typeface="+mn-cs"/>
              </a:defRPr>
            </a:lvl3pPr>
            <a:lvl4pPr marL="150876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4pPr>
            <a:lvl5pPr marL="1794510" indent="-201168"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Aft>
                <a:spcPts val="0"/>
              </a:spcAft>
            </a:pPr>
            <a:r>
              <a:rPr lang="en-US" altLang="en-US" sz="2400" dirty="0">
                <a:latin typeface="Liberation Sans" panose="020B0604020202020204"/>
                <a:cs typeface="Times New Roman" panose="02020603050405020304" pitchFamily="18" charset="0"/>
              </a:rPr>
              <a:t>1,000</a:t>
            </a:r>
            <a:endParaRPr lang="en-IN" sz="2400" dirty="0">
              <a:latin typeface="Liberation Sans" panose="020B0604020202020204"/>
              <a:cs typeface="Times New Roman" panose="02020603050405020304" pitchFamily="18" charset="0"/>
            </a:endParaRPr>
          </a:p>
        </p:txBody>
      </p:sp>
    </p:spTree>
    <p:extLst>
      <p:ext uri="{BB962C8B-B14F-4D97-AF65-F5344CB8AC3E}">
        <p14:creationId xmlns:p14="http://schemas.microsoft.com/office/powerpoint/2010/main" val="2993750196"/>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xEl>
                                              <p:pRg st="0" end="0"/>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xEl>
                                              <p:pRg st="0" end="0"/>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P spid="10" grpId="0" build="p"/>
      <p:bldP spid="11" grpId="0" build="p"/>
      <p:bldP spid="12" grpId="0" build="p"/>
      <p:bldP spid="13" grpId="0" build="p"/>
      <p:bldP spid="15"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0" name="Rectangle 7"/>
          <p:cNvSpPr>
            <a:spLocks noChangeArrowheads="1"/>
          </p:cNvSpPr>
          <p:nvPr/>
        </p:nvSpPr>
        <p:spPr bwMode="auto">
          <a:xfrm>
            <a:off x="609600" y="304800"/>
            <a:ext cx="7620000" cy="560388"/>
          </a:xfrm>
          <a:prstGeom prst="rect">
            <a:avLst/>
          </a:prstGeom>
          <a:noFill/>
          <a:ln>
            <a:noFill/>
          </a:ln>
          <a:effectLst/>
          <a:extLst>
            <a:ext uri="{909E8E84-426E-40dd-AFC4-6F175D3DCCD1}">
              <a14:hiddenFill xmlns="" xmlns:a14="http://schemas.microsoft.com/office/drawing/2010/main">
                <a:solidFill>
                  <a:srgbClr val="990000"/>
                </a:solidFill>
              </a14:hiddenFill>
            </a:ext>
            <a:ext uri="{91240B29-F687-4f45-9708-019B960494DF}">
              <a14:hiddenLine xmlns="" xmlns:a14="http://schemas.microsoft.com/office/drawing/2010/main" w="12700" algn="ctr">
                <a:solidFill>
                  <a:schemeClr val="tx1"/>
                </a:solidFill>
                <a:miter lim="800000"/>
                <a:headEnd/>
                <a:tailEnd/>
              </a14:hiddenLine>
            </a:ext>
            <a:ext uri="{AF507438-7753-43e0-B8FC-AC1667EBCBE1}">
              <a14:hiddenEffects xmlns="" xmlns:a14="http://schemas.microsoft.com/office/drawing/2010/main">
                <a:effectLst>
                  <a:outerShdw dist="107763" dir="2700000" algn="ctr" rotWithShape="0">
                    <a:schemeClr val="bg2"/>
                  </a:outerShdw>
                </a:effectLst>
              </a14:hiddenEffects>
            </a:ext>
          </a:extLst>
        </p:spPr>
        <p:txBody>
          <a:bodyPr lIns="90488" tIns="44450" rIns="90488" bIns="44450"/>
          <a:lstStyle/>
          <a:p>
            <a:pPr marL="0" marR="0" lvl="0" indent="0" algn="l" defTabSz="914400" rtl="0" eaLnBrk="0" fontAlgn="base" latinLnBrk="0" hangingPunct="0">
              <a:lnSpc>
                <a:spcPct val="100000"/>
              </a:lnSpc>
              <a:spcBef>
                <a:spcPct val="0"/>
              </a:spcBef>
              <a:spcAft>
                <a:spcPct val="0"/>
              </a:spcAft>
              <a:buClrTx/>
              <a:buSzPct val="80000"/>
              <a:buFontTx/>
              <a:buNone/>
              <a:tabLst/>
              <a:defRPr/>
            </a:pPr>
            <a:r>
              <a:rPr kumimoji="0" lang="en-US" altLang="en-US" sz="3200" b="1" i="0" u="none" strike="noStrike" kern="1200" cap="none" spc="0" normalizeH="0" baseline="0" noProof="0" dirty="0">
                <a:ln>
                  <a:noFill/>
                </a:ln>
                <a:solidFill>
                  <a:srgbClr val="0000FF">
                    <a:lumMod val="75000"/>
                  </a:srgbClr>
                </a:solidFill>
                <a:effectLst/>
                <a:uLnTx/>
                <a:uFillTx/>
                <a:latin typeface="Liberation Sans" panose="020B0604020202020204" pitchFamily="34" charset="0"/>
                <a:ea typeface="+mn-ea"/>
                <a:cs typeface="+mn-cs"/>
              </a:rPr>
              <a:t>Common Stock For Noncash Asset</a:t>
            </a:r>
          </a:p>
        </p:txBody>
      </p:sp>
      <p:sp>
        <p:nvSpPr>
          <p:cNvPr id="24581" name="Line 8"/>
          <p:cNvSpPr>
            <a:spLocks noChangeShapeType="1"/>
          </p:cNvSpPr>
          <p:nvPr/>
        </p:nvSpPr>
        <p:spPr bwMode="auto">
          <a:xfrm>
            <a:off x="304800" y="990600"/>
            <a:ext cx="8534400" cy="0"/>
          </a:xfrm>
          <a:prstGeom prst="line">
            <a:avLst/>
          </a:prstGeom>
          <a:noFill/>
          <a:ln w="57150" cap="sq">
            <a:solidFill>
              <a:schemeClr val="tx1"/>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Liberation Sans" panose="020B0604020202020204" pitchFamily="34" charset="0"/>
              <a:ea typeface="+mn-ea"/>
              <a:cs typeface="+mn-cs"/>
            </a:endParaRPr>
          </a:p>
        </p:txBody>
      </p:sp>
      <p:sp>
        <p:nvSpPr>
          <p:cNvPr id="2" name="Slide Number Placeholder 1"/>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980D5847-D064-449A-9DD5-EB6DB8BB846B}" type="slidenum">
              <a:rPr kumimoji="0" lang="en-US" sz="1200" b="0" i="0" u="none" strike="noStrike" kern="1200" cap="none" spc="0" normalizeH="0" baseline="0" noProof="0" smtClean="0">
                <a:ln>
                  <a:noFill/>
                </a:ln>
                <a:solidFill>
                  <a:srgbClr val="000000">
                    <a:tint val="75000"/>
                  </a:srgbClr>
                </a:solidFill>
                <a:effectLst/>
                <a:uLnTx/>
                <a:uFillTx/>
                <a:latin typeface="Times New Roman" pitchFamily="18"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31</a:t>
            </a:fld>
            <a:endParaRPr kumimoji="0" lang="en-US" sz="1200" b="0" i="0" u="none" strike="noStrike" kern="1200" cap="none" spc="0" normalizeH="0" baseline="0" noProof="0">
              <a:ln>
                <a:noFill/>
              </a:ln>
              <a:solidFill>
                <a:srgbClr val="000000">
                  <a:tint val="75000"/>
                </a:srgbClr>
              </a:solidFill>
              <a:effectLst/>
              <a:uLnTx/>
              <a:uFillTx/>
              <a:latin typeface="Times New Roman" pitchFamily="18" charset="0"/>
              <a:ea typeface="+mn-ea"/>
              <a:cs typeface="+mn-cs"/>
            </a:endParaRPr>
          </a:p>
        </p:txBody>
      </p:sp>
      <p:sp>
        <p:nvSpPr>
          <p:cNvPr id="9" name="Content Placeholder 5">
            <a:extLst>
              <a:ext uri="{FF2B5EF4-FFF2-40B4-BE49-F238E27FC236}">
                <a16:creationId xmlns:a16="http://schemas.microsoft.com/office/drawing/2014/main" id="{AF83CA0F-8572-4992-97A8-43123684B48B}"/>
              </a:ext>
            </a:extLst>
          </p:cNvPr>
          <p:cNvSpPr txBox="1">
            <a:spLocks/>
          </p:cNvSpPr>
          <p:nvPr/>
        </p:nvSpPr>
        <p:spPr>
          <a:xfrm>
            <a:off x="609600" y="1219199"/>
            <a:ext cx="8258500" cy="2285999"/>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Clr>
                <a:schemeClr val="accent2"/>
              </a:buClr>
              <a:buFont typeface="Arial" panose="020B0604020202020204" pitchFamily="34" charset="0"/>
              <a:buNone/>
              <a:defRPr sz="2800" b="0" i="0" kern="1200">
                <a:solidFill>
                  <a:schemeClr val="tx1"/>
                </a:solidFill>
                <a:latin typeface="Times New Roman" charset="0"/>
                <a:ea typeface="Times New Roman" charset="0"/>
                <a:cs typeface="Times New Roman" charset="0"/>
              </a:defRPr>
            </a:lvl1pPr>
            <a:lvl2pPr marL="822960" indent="-292608" algn="l" defTabSz="914400" rtl="0" eaLnBrk="1" latinLnBrk="0" hangingPunct="1">
              <a:lnSpc>
                <a:spcPct val="90000"/>
              </a:lnSpc>
              <a:spcBef>
                <a:spcPts val="500"/>
              </a:spcBef>
              <a:buClr>
                <a:schemeClr val="accent2"/>
              </a:buClr>
              <a:buFont typeface="Arial" panose="020B0604020202020204" pitchFamily="34" charset="0"/>
              <a:buChar char="•"/>
              <a:defRPr sz="2400" kern="1200">
                <a:solidFill>
                  <a:schemeClr val="tx1"/>
                </a:solidFill>
                <a:latin typeface="+mn-lt"/>
                <a:ea typeface="+mn-ea"/>
                <a:cs typeface="+mn-cs"/>
              </a:defRPr>
            </a:lvl2pPr>
            <a:lvl3pPr marL="1211580" indent="-256032" algn="l" defTabSz="914400" rtl="0" eaLnBrk="1" latinLnBrk="0" hangingPunct="1">
              <a:lnSpc>
                <a:spcPct val="90000"/>
              </a:lnSpc>
              <a:spcBef>
                <a:spcPts val="500"/>
              </a:spcBef>
              <a:buClr>
                <a:schemeClr val="accent2"/>
              </a:buClr>
              <a:buFont typeface="Arial" panose="020B0604020202020204" pitchFamily="34" charset="0"/>
              <a:buChar char="•"/>
              <a:defRPr sz="2000" kern="1200">
                <a:solidFill>
                  <a:schemeClr val="tx1"/>
                </a:solidFill>
                <a:latin typeface="+mn-lt"/>
                <a:ea typeface="+mn-ea"/>
                <a:cs typeface="+mn-cs"/>
              </a:defRPr>
            </a:lvl3pPr>
            <a:lvl4pPr marL="150876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4pPr>
            <a:lvl5pPr marL="1794510" indent="-201168"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altLang="en-US" sz="2400" b="1" dirty="0">
                <a:latin typeface="Liberation Sans" panose="020B0604020202020204"/>
                <a:cs typeface="Times New Roman" panose="02020603050405020304" pitchFamily="18" charset="0"/>
              </a:rPr>
              <a:t>Illustration:</a:t>
            </a:r>
            <a:r>
              <a:rPr lang="en-US" altLang="en-US" sz="2400" dirty="0">
                <a:latin typeface="Liberation Sans" panose="020B0604020202020204"/>
                <a:cs typeface="Times New Roman" panose="02020603050405020304" pitchFamily="18" charset="0"/>
              </a:rPr>
              <a:t> Athletic Research Inc. is an existing publicly held corporation.  Its $5 par value stock is actively traded at $8 per share. The company issues 10,000 shares of stock to acquire land recently advertised for sale at $90,000. Prepare the journal entry for this transaction.</a:t>
            </a:r>
            <a:endParaRPr lang="en-IN" sz="2400" dirty="0">
              <a:latin typeface="Liberation Sans" panose="020B0604020202020204"/>
              <a:cs typeface="Times New Roman" panose="02020603050405020304" pitchFamily="18" charset="0"/>
            </a:endParaRPr>
          </a:p>
        </p:txBody>
      </p:sp>
      <p:sp>
        <p:nvSpPr>
          <p:cNvPr id="8" name="Content Placeholder 5">
            <a:extLst>
              <a:ext uri="{FF2B5EF4-FFF2-40B4-BE49-F238E27FC236}">
                <a16:creationId xmlns:a16="http://schemas.microsoft.com/office/drawing/2014/main" id="{885FB820-4F8C-4D4E-AE0D-4D811DB28641}"/>
              </a:ext>
            </a:extLst>
          </p:cNvPr>
          <p:cNvSpPr txBox="1">
            <a:spLocks/>
          </p:cNvSpPr>
          <p:nvPr/>
        </p:nvSpPr>
        <p:spPr>
          <a:xfrm>
            <a:off x="609600" y="3886199"/>
            <a:ext cx="3048000" cy="48543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Clr>
                <a:schemeClr val="accent2"/>
              </a:buClr>
              <a:buFont typeface="Arial" panose="020B0604020202020204" pitchFamily="34" charset="0"/>
              <a:buNone/>
              <a:defRPr sz="2800" b="0" i="0" kern="1200">
                <a:solidFill>
                  <a:schemeClr val="tx1"/>
                </a:solidFill>
                <a:latin typeface="Times New Roman" charset="0"/>
                <a:ea typeface="Times New Roman" charset="0"/>
                <a:cs typeface="Times New Roman" charset="0"/>
              </a:defRPr>
            </a:lvl1pPr>
            <a:lvl2pPr marL="822960" indent="-292608" algn="l" defTabSz="914400" rtl="0" eaLnBrk="1" latinLnBrk="0" hangingPunct="1">
              <a:lnSpc>
                <a:spcPct val="90000"/>
              </a:lnSpc>
              <a:spcBef>
                <a:spcPts val="500"/>
              </a:spcBef>
              <a:buClr>
                <a:schemeClr val="accent2"/>
              </a:buClr>
              <a:buFont typeface="Arial" panose="020B0604020202020204" pitchFamily="34" charset="0"/>
              <a:buChar char="•"/>
              <a:defRPr sz="2400" kern="1200">
                <a:solidFill>
                  <a:schemeClr val="tx1"/>
                </a:solidFill>
                <a:latin typeface="+mn-lt"/>
                <a:ea typeface="+mn-ea"/>
                <a:cs typeface="+mn-cs"/>
              </a:defRPr>
            </a:lvl2pPr>
            <a:lvl3pPr marL="1211580" indent="-256032" algn="l" defTabSz="914400" rtl="0" eaLnBrk="1" latinLnBrk="0" hangingPunct="1">
              <a:lnSpc>
                <a:spcPct val="90000"/>
              </a:lnSpc>
              <a:spcBef>
                <a:spcPts val="500"/>
              </a:spcBef>
              <a:buClr>
                <a:schemeClr val="accent2"/>
              </a:buClr>
              <a:buFont typeface="Arial" panose="020B0604020202020204" pitchFamily="34" charset="0"/>
              <a:buChar char="•"/>
              <a:defRPr sz="2000" kern="1200">
                <a:solidFill>
                  <a:schemeClr val="tx1"/>
                </a:solidFill>
                <a:latin typeface="+mn-lt"/>
                <a:ea typeface="+mn-ea"/>
                <a:cs typeface="+mn-cs"/>
              </a:defRPr>
            </a:lvl3pPr>
            <a:lvl4pPr marL="150876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4pPr>
            <a:lvl5pPr marL="1794510" indent="-201168"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Aft>
                <a:spcPts val="0"/>
              </a:spcAft>
            </a:pPr>
            <a:r>
              <a:rPr lang="en-US" altLang="en-US" sz="2400" dirty="0">
                <a:latin typeface="Liberation Sans" panose="020B0604020202020204"/>
                <a:cs typeface="Times New Roman" panose="02020603050405020304" pitchFamily="18" charset="0"/>
              </a:rPr>
              <a:t>Land</a:t>
            </a:r>
            <a:endParaRPr lang="en-IN" sz="2400" dirty="0">
              <a:latin typeface="Liberation Sans" panose="020B0604020202020204"/>
              <a:cs typeface="Times New Roman" panose="02020603050405020304" pitchFamily="18" charset="0"/>
            </a:endParaRPr>
          </a:p>
        </p:txBody>
      </p:sp>
      <p:sp>
        <p:nvSpPr>
          <p:cNvPr id="10" name="Content Placeholder 9">
            <a:extLst>
              <a:ext uri="{FF2B5EF4-FFF2-40B4-BE49-F238E27FC236}">
                <a16:creationId xmlns:a16="http://schemas.microsoft.com/office/drawing/2014/main" id="{5CFA372E-0416-45A8-93C0-E75C8BABCBC9}"/>
              </a:ext>
            </a:extLst>
          </p:cNvPr>
          <p:cNvSpPr txBox="1">
            <a:spLocks/>
          </p:cNvSpPr>
          <p:nvPr/>
        </p:nvSpPr>
        <p:spPr>
          <a:xfrm>
            <a:off x="5812221" y="3888356"/>
            <a:ext cx="1121980" cy="365125"/>
          </a:xfrm>
          <a:prstGeom prst="rect">
            <a:avLst/>
          </a:prstGeom>
        </p:spPr>
        <p:txBody>
          <a:bodyPr vert="horz" lIns="91440" tIns="45720" rIns="91440" bIns="45720" rtlCol="0">
            <a:normAutofit fontScale="92500" lnSpcReduction="10000"/>
          </a:bodyPr>
          <a:lstStyle>
            <a:lvl1pPr marL="0" indent="0" algn="l" defTabSz="914400" rtl="0" eaLnBrk="1" latinLnBrk="0" hangingPunct="1">
              <a:lnSpc>
                <a:spcPct val="90000"/>
              </a:lnSpc>
              <a:spcBef>
                <a:spcPts val="1000"/>
              </a:spcBef>
              <a:buClr>
                <a:schemeClr val="accent2"/>
              </a:buClr>
              <a:buFont typeface="Arial" panose="020B0604020202020204" pitchFamily="34" charset="0"/>
              <a:buNone/>
              <a:defRPr sz="2800" b="0" i="0" kern="1200">
                <a:solidFill>
                  <a:schemeClr val="tx1"/>
                </a:solidFill>
                <a:latin typeface="Times New Roman" charset="0"/>
                <a:ea typeface="Times New Roman" charset="0"/>
                <a:cs typeface="Times New Roman" charset="0"/>
              </a:defRPr>
            </a:lvl1pPr>
            <a:lvl2pPr marL="822960" indent="-292608" algn="l" defTabSz="914400" rtl="0" eaLnBrk="1" latinLnBrk="0" hangingPunct="1">
              <a:lnSpc>
                <a:spcPct val="90000"/>
              </a:lnSpc>
              <a:spcBef>
                <a:spcPts val="500"/>
              </a:spcBef>
              <a:buClr>
                <a:schemeClr val="accent2"/>
              </a:buClr>
              <a:buFont typeface="Arial" panose="020B0604020202020204" pitchFamily="34" charset="0"/>
              <a:buChar char="•"/>
              <a:defRPr sz="2400" kern="1200">
                <a:solidFill>
                  <a:schemeClr val="tx1"/>
                </a:solidFill>
                <a:latin typeface="+mn-lt"/>
                <a:ea typeface="+mn-ea"/>
                <a:cs typeface="+mn-cs"/>
              </a:defRPr>
            </a:lvl2pPr>
            <a:lvl3pPr marL="1211580" indent="-256032" algn="l" defTabSz="914400" rtl="0" eaLnBrk="1" latinLnBrk="0" hangingPunct="1">
              <a:lnSpc>
                <a:spcPct val="90000"/>
              </a:lnSpc>
              <a:spcBef>
                <a:spcPts val="500"/>
              </a:spcBef>
              <a:buClr>
                <a:schemeClr val="accent2"/>
              </a:buClr>
              <a:buFont typeface="Arial" panose="020B0604020202020204" pitchFamily="34" charset="0"/>
              <a:buChar char="•"/>
              <a:defRPr sz="2000" kern="1200">
                <a:solidFill>
                  <a:schemeClr val="tx1"/>
                </a:solidFill>
                <a:latin typeface="+mn-lt"/>
                <a:ea typeface="+mn-ea"/>
                <a:cs typeface="+mn-cs"/>
              </a:defRPr>
            </a:lvl3pPr>
            <a:lvl4pPr marL="150876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4pPr>
            <a:lvl5pPr marL="1794510" indent="-201168"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Aft>
                <a:spcPts val="0"/>
              </a:spcAft>
            </a:pPr>
            <a:r>
              <a:rPr lang="en-US" altLang="en-US" sz="2400" dirty="0">
                <a:latin typeface="Liberation Sans" panose="020B0604020202020204"/>
                <a:cs typeface="Times New Roman" panose="02020603050405020304" pitchFamily="18" charset="0"/>
              </a:rPr>
              <a:t>80,000</a:t>
            </a:r>
            <a:endParaRPr lang="en-US" sz="2400" dirty="0">
              <a:latin typeface="Liberation Sans" panose="020B0604020202020204"/>
              <a:cs typeface="Times New Roman" panose="02020603050405020304" pitchFamily="18" charset="0"/>
            </a:endParaRPr>
          </a:p>
        </p:txBody>
      </p:sp>
      <p:sp>
        <p:nvSpPr>
          <p:cNvPr id="11" name="Content Placeholder 6">
            <a:extLst>
              <a:ext uri="{FF2B5EF4-FFF2-40B4-BE49-F238E27FC236}">
                <a16:creationId xmlns:a16="http://schemas.microsoft.com/office/drawing/2014/main" id="{56C57CE3-EC89-48F5-AD20-2FA36E61BA1C}"/>
              </a:ext>
            </a:extLst>
          </p:cNvPr>
          <p:cNvSpPr txBox="1">
            <a:spLocks/>
          </p:cNvSpPr>
          <p:nvPr/>
        </p:nvSpPr>
        <p:spPr>
          <a:xfrm>
            <a:off x="1240221" y="4530577"/>
            <a:ext cx="4017579" cy="466391"/>
          </a:xfrm>
          <a:prstGeom prst="rect">
            <a:avLst/>
          </a:prstGeom>
        </p:spPr>
        <p:txBody>
          <a:bodyPr vert="horz" lIns="91440" tIns="45720" rIns="91440" bIns="45720" rtlCol="0">
            <a:normAutofit fontScale="92500"/>
          </a:bodyPr>
          <a:lstStyle>
            <a:lvl1pPr marL="0" indent="0" algn="l" defTabSz="914400" rtl="0" eaLnBrk="1" latinLnBrk="0" hangingPunct="1">
              <a:lnSpc>
                <a:spcPct val="90000"/>
              </a:lnSpc>
              <a:spcBef>
                <a:spcPts val="1000"/>
              </a:spcBef>
              <a:buClr>
                <a:schemeClr val="accent2"/>
              </a:buClr>
              <a:buFont typeface="Arial" panose="020B0604020202020204" pitchFamily="34" charset="0"/>
              <a:buNone/>
              <a:defRPr sz="2800" b="0" i="0" kern="1200">
                <a:solidFill>
                  <a:schemeClr val="tx1"/>
                </a:solidFill>
                <a:latin typeface="Times New Roman" charset="0"/>
                <a:ea typeface="Times New Roman" charset="0"/>
                <a:cs typeface="Times New Roman" charset="0"/>
              </a:defRPr>
            </a:lvl1pPr>
            <a:lvl2pPr marL="822960" indent="-292608" algn="l" defTabSz="914400" rtl="0" eaLnBrk="1" latinLnBrk="0" hangingPunct="1">
              <a:lnSpc>
                <a:spcPct val="90000"/>
              </a:lnSpc>
              <a:spcBef>
                <a:spcPts val="500"/>
              </a:spcBef>
              <a:buClr>
                <a:schemeClr val="accent2"/>
              </a:buClr>
              <a:buFont typeface="Arial" panose="020B0604020202020204" pitchFamily="34" charset="0"/>
              <a:buChar char="•"/>
              <a:defRPr sz="2400" kern="1200">
                <a:solidFill>
                  <a:schemeClr val="tx1"/>
                </a:solidFill>
                <a:latin typeface="+mn-lt"/>
                <a:ea typeface="+mn-ea"/>
                <a:cs typeface="+mn-cs"/>
              </a:defRPr>
            </a:lvl2pPr>
            <a:lvl3pPr marL="1211580" indent="-256032" algn="l" defTabSz="914400" rtl="0" eaLnBrk="1" latinLnBrk="0" hangingPunct="1">
              <a:lnSpc>
                <a:spcPct val="90000"/>
              </a:lnSpc>
              <a:spcBef>
                <a:spcPts val="500"/>
              </a:spcBef>
              <a:buClr>
                <a:schemeClr val="accent2"/>
              </a:buClr>
              <a:buFont typeface="Arial" panose="020B0604020202020204" pitchFamily="34" charset="0"/>
              <a:buChar char="•"/>
              <a:defRPr sz="2000" kern="1200">
                <a:solidFill>
                  <a:schemeClr val="tx1"/>
                </a:solidFill>
                <a:latin typeface="+mn-lt"/>
                <a:ea typeface="+mn-ea"/>
                <a:cs typeface="+mn-cs"/>
              </a:defRPr>
            </a:lvl3pPr>
            <a:lvl4pPr marL="150876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4pPr>
            <a:lvl5pPr marL="1794510" indent="-201168"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Aft>
                <a:spcPts val="0"/>
              </a:spcAft>
            </a:pPr>
            <a:r>
              <a:rPr lang="en-US" altLang="en-US" sz="2400" dirty="0">
                <a:latin typeface="Liberation Sans" panose="020B0604020202020204"/>
                <a:cs typeface="Times New Roman" panose="02020603050405020304" pitchFamily="18" charset="0"/>
              </a:rPr>
              <a:t>Common Stock  (10,000 × $5)</a:t>
            </a:r>
            <a:endParaRPr lang="en-US" sz="2400" dirty="0">
              <a:latin typeface="Liberation Sans" panose="020B0604020202020204"/>
              <a:cs typeface="Times New Roman" panose="02020603050405020304" pitchFamily="18" charset="0"/>
            </a:endParaRPr>
          </a:p>
        </p:txBody>
      </p:sp>
      <p:sp>
        <p:nvSpPr>
          <p:cNvPr id="12" name="Content Placeholder 11">
            <a:extLst>
              <a:ext uri="{FF2B5EF4-FFF2-40B4-BE49-F238E27FC236}">
                <a16:creationId xmlns:a16="http://schemas.microsoft.com/office/drawing/2014/main" id="{9E0B8941-55F0-4125-B671-035A89A7EA4E}"/>
              </a:ext>
            </a:extLst>
          </p:cNvPr>
          <p:cNvSpPr txBox="1">
            <a:spLocks/>
          </p:cNvSpPr>
          <p:nvPr/>
        </p:nvSpPr>
        <p:spPr>
          <a:xfrm>
            <a:off x="7564821" y="4526371"/>
            <a:ext cx="1121979" cy="502829"/>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Clr>
                <a:schemeClr val="accent2"/>
              </a:buClr>
              <a:buFont typeface="Arial" panose="020B0604020202020204" pitchFamily="34" charset="0"/>
              <a:buNone/>
              <a:defRPr sz="2800" b="0" i="0" kern="1200">
                <a:solidFill>
                  <a:schemeClr val="tx1"/>
                </a:solidFill>
                <a:latin typeface="Times New Roman" charset="0"/>
                <a:ea typeface="Times New Roman" charset="0"/>
                <a:cs typeface="Times New Roman" charset="0"/>
              </a:defRPr>
            </a:lvl1pPr>
            <a:lvl2pPr marL="822960" indent="-292608" algn="l" defTabSz="914400" rtl="0" eaLnBrk="1" latinLnBrk="0" hangingPunct="1">
              <a:lnSpc>
                <a:spcPct val="90000"/>
              </a:lnSpc>
              <a:spcBef>
                <a:spcPts val="500"/>
              </a:spcBef>
              <a:buClr>
                <a:schemeClr val="accent2"/>
              </a:buClr>
              <a:buFont typeface="Arial" panose="020B0604020202020204" pitchFamily="34" charset="0"/>
              <a:buChar char="•"/>
              <a:defRPr sz="2400" kern="1200">
                <a:solidFill>
                  <a:schemeClr val="tx1"/>
                </a:solidFill>
                <a:latin typeface="+mn-lt"/>
                <a:ea typeface="+mn-ea"/>
                <a:cs typeface="+mn-cs"/>
              </a:defRPr>
            </a:lvl2pPr>
            <a:lvl3pPr marL="1211580" indent="-256032" algn="l" defTabSz="914400" rtl="0" eaLnBrk="1" latinLnBrk="0" hangingPunct="1">
              <a:lnSpc>
                <a:spcPct val="90000"/>
              </a:lnSpc>
              <a:spcBef>
                <a:spcPts val="500"/>
              </a:spcBef>
              <a:buClr>
                <a:schemeClr val="accent2"/>
              </a:buClr>
              <a:buFont typeface="Arial" panose="020B0604020202020204" pitchFamily="34" charset="0"/>
              <a:buChar char="•"/>
              <a:defRPr sz="2000" kern="1200">
                <a:solidFill>
                  <a:schemeClr val="tx1"/>
                </a:solidFill>
                <a:latin typeface="+mn-lt"/>
                <a:ea typeface="+mn-ea"/>
                <a:cs typeface="+mn-cs"/>
              </a:defRPr>
            </a:lvl3pPr>
            <a:lvl4pPr marL="150876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4pPr>
            <a:lvl5pPr marL="1794510" indent="-201168"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Aft>
                <a:spcPts val="0"/>
              </a:spcAft>
            </a:pPr>
            <a:r>
              <a:rPr lang="en-US" altLang="en-US" sz="2200" dirty="0">
                <a:latin typeface="Liberation Sans" panose="020B0604020202020204"/>
                <a:cs typeface="Times New Roman" panose="02020603050405020304" pitchFamily="18" charset="0"/>
              </a:rPr>
              <a:t>50,000</a:t>
            </a:r>
          </a:p>
        </p:txBody>
      </p:sp>
      <p:sp>
        <p:nvSpPr>
          <p:cNvPr id="13" name="Content Placeholder 7">
            <a:extLst>
              <a:ext uri="{FF2B5EF4-FFF2-40B4-BE49-F238E27FC236}">
                <a16:creationId xmlns:a16="http://schemas.microsoft.com/office/drawing/2014/main" id="{29B5FC6B-31AF-48FC-B8E1-5E6DC6C440B1}"/>
              </a:ext>
            </a:extLst>
          </p:cNvPr>
          <p:cNvSpPr txBox="1">
            <a:spLocks/>
          </p:cNvSpPr>
          <p:nvPr/>
        </p:nvSpPr>
        <p:spPr>
          <a:xfrm>
            <a:off x="1240221" y="5103732"/>
            <a:ext cx="4219903" cy="466391"/>
          </a:xfrm>
          <a:prstGeom prst="rect">
            <a:avLst/>
          </a:prstGeom>
        </p:spPr>
        <p:txBody>
          <a:bodyPr vert="horz" lIns="91440" tIns="45720" rIns="91440" bIns="45720" rtlCol="0">
            <a:normAutofit fontScale="92500"/>
          </a:bodyPr>
          <a:lstStyle>
            <a:lvl1pPr marL="0" indent="0" algn="l" defTabSz="914400" rtl="0" eaLnBrk="1" latinLnBrk="0" hangingPunct="1">
              <a:lnSpc>
                <a:spcPct val="90000"/>
              </a:lnSpc>
              <a:spcBef>
                <a:spcPts val="1000"/>
              </a:spcBef>
              <a:buClr>
                <a:schemeClr val="accent2"/>
              </a:buClr>
              <a:buFont typeface="Arial" panose="020B0604020202020204" pitchFamily="34" charset="0"/>
              <a:buNone/>
              <a:defRPr sz="2800" b="0" i="0" kern="1200">
                <a:solidFill>
                  <a:schemeClr val="tx1"/>
                </a:solidFill>
                <a:latin typeface="Times New Roman" charset="0"/>
                <a:ea typeface="Times New Roman" charset="0"/>
                <a:cs typeface="Times New Roman" charset="0"/>
              </a:defRPr>
            </a:lvl1pPr>
            <a:lvl2pPr marL="822960" indent="-292608" algn="l" defTabSz="914400" rtl="0" eaLnBrk="1" latinLnBrk="0" hangingPunct="1">
              <a:lnSpc>
                <a:spcPct val="90000"/>
              </a:lnSpc>
              <a:spcBef>
                <a:spcPts val="500"/>
              </a:spcBef>
              <a:buClr>
                <a:schemeClr val="accent2"/>
              </a:buClr>
              <a:buFont typeface="Arial" panose="020B0604020202020204" pitchFamily="34" charset="0"/>
              <a:buChar char="•"/>
              <a:defRPr sz="2400" kern="1200">
                <a:solidFill>
                  <a:schemeClr val="tx1"/>
                </a:solidFill>
                <a:latin typeface="+mn-lt"/>
                <a:ea typeface="+mn-ea"/>
                <a:cs typeface="+mn-cs"/>
              </a:defRPr>
            </a:lvl2pPr>
            <a:lvl3pPr marL="1211580" indent="-256032" algn="l" defTabSz="914400" rtl="0" eaLnBrk="1" latinLnBrk="0" hangingPunct="1">
              <a:lnSpc>
                <a:spcPct val="90000"/>
              </a:lnSpc>
              <a:spcBef>
                <a:spcPts val="500"/>
              </a:spcBef>
              <a:buClr>
                <a:schemeClr val="accent2"/>
              </a:buClr>
              <a:buFont typeface="Arial" panose="020B0604020202020204" pitchFamily="34" charset="0"/>
              <a:buChar char="•"/>
              <a:defRPr sz="2000" kern="1200">
                <a:solidFill>
                  <a:schemeClr val="tx1"/>
                </a:solidFill>
                <a:latin typeface="+mn-lt"/>
                <a:ea typeface="+mn-ea"/>
                <a:cs typeface="+mn-cs"/>
              </a:defRPr>
            </a:lvl3pPr>
            <a:lvl4pPr marL="150876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4pPr>
            <a:lvl5pPr marL="1794510" indent="-201168"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Aft>
                <a:spcPts val="0"/>
              </a:spcAft>
            </a:pPr>
            <a:r>
              <a:rPr lang="en-US" altLang="en-US" sz="2400" dirty="0">
                <a:latin typeface="Liberation Sans" panose="020B0604020202020204"/>
                <a:cs typeface="Times New Roman" panose="02020603050405020304" pitchFamily="18" charset="0"/>
              </a:rPr>
              <a:t>Paid-in Capital in Excess of Par</a:t>
            </a:r>
            <a:endParaRPr lang="en-US" sz="2400" dirty="0">
              <a:latin typeface="Liberation Sans" panose="020B0604020202020204"/>
              <a:cs typeface="Times New Roman" panose="02020603050405020304" pitchFamily="18" charset="0"/>
            </a:endParaRPr>
          </a:p>
        </p:txBody>
      </p:sp>
      <p:sp>
        <p:nvSpPr>
          <p:cNvPr id="15" name="Content Placeholder 10">
            <a:extLst>
              <a:ext uri="{FF2B5EF4-FFF2-40B4-BE49-F238E27FC236}">
                <a16:creationId xmlns:a16="http://schemas.microsoft.com/office/drawing/2014/main" id="{E88D0281-0FA0-4C68-9989-AF9995BA1A30}"/>
              </a:ext>
            </a:extLst>
          </p:cNvPr>
          <p:cNvSpPr txBox="1">
            <a:spLocks/>
          </p:cNvSpPr>
          <p:nvPr/>
        </p:nvSpPr>
        <p:spPr>
          <a:xfrm>
            <a:off x="7564821" y="5103733"/>
            <a:ext cx="1045779" cy="458867"/>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Clr>
                <a:schemeClr val="accent2"/>
              </a:buClr>
              <a:buFont typeface="Arial" panose="020B0604020202020204" pitchFamily="34" charset="0"/>
              <a:buNone/>
              <a:defRPr sz="2800" b="0" i="0" kern="1200">
                <a:solidFill>
                  <a:schemeClr val="tx1"/>
                </a:solidFill>
                <a:latin typeface="Times New Roman" charset="0"/>
                <a:ea typeface="Times New Roman" charset="0"/>
                <a:cs typeface="Times New Roman" charset="0"/>
              </a:defRPr>
            </a:lvl1pPr>
            <a:lvl2pPr marL="822960" indent="-292608" algn="l" defTabSz="914400" rtl="0" eaLnBrk="1" latinLnBrk="0" hangingPunct="1">
              <a:lnSpc>
                <a:spcPct val="90000"/>
              </a:lnSpc>
              <a:spcBef>
                <a:spcPts val="500"/>
              </a:spcBef>
              <a:buClr>
                <a:schemeClr val="accent2"/>
              </a:buClr>
              <a:buFont typeface="Arial" panose="020B0604020202020204" pitchFamily="34" charset="0"/>
              <a:buChar char="•"/>
              <a:defRPr sz="2400" kern="1200">
                <a:solidFill>
                  <a:schemeClr val="tx1"/>
                </a:solidFill>
                <a:latin typeface="+mn-lt"/>
                <a:ea typeface="+mn-ea"/>
                <a:cs typeface="+mn-cs"/>
              </a:defRPr>
            </a:lvl2pPr>
            <a:lvl3pPr marL="1211580" indent="-256032" algn="l" defTabSz="914400" rtl="0" eaLnBrk="1" latinLnBrk="0" hangingPunct="1">
              <a:lnSpc>
                <a:spcPct val="90000"/>
              </a:lnSpc>
              <a:spcBef>
                <a:spcPts val="500"/>
              </a:spcBef>
              <a:buClr>
                <a:schemeClr val="accent2"/>
              </a:buClr>
              <a:buFont typeface="Arial" panose="020B0604020202020204" pitchFamily="34" charset="0"/>
              <a:buChar char="•"/>
              <a:defRPr sz="2000" kern="1200">
                <a:solidFill>
                  <a:schemeClr val="tx1"/>
                </a:solidFill>
                <a:latin typeface="+mn-lt"/>
                <a:ea typeface="+mn-ea"/>
                <a:cs typeface="+mn-cs"/>
              </a:defRPr>
            </a:lvl3pPr>
            <a:lvl4pPr marL="150876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4pPr>
            <a:lvl5pPr marL="1794510" indent="-201168"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Aft>
                <a:spcPts val="0"/>
              </a:spcAft>
            </a:pPr>
            <a:r>
              <a:rPr lang="en-US" altLang="en-US" sz="2200" dirty="0">
                <a:latin typeface="Liberation Sans" panose="020B0604020202020204"/>
                <a:cs typeface="Times New Roman" panose="02020603050405020304" pitchFamily="18" charset="0"/>
              </a:rPr>
              <a:t>30,000</a:t>
            </a:r>
            <a:endParaRPr lang="en-IN" sz="2200" dirty="0">
              <a:latin typeface="Liberation Sans" panose="020B0604020202020204"/>
              <a:cs typeface="Times New Roman" panose="02020603050405020304" pitchFamily="18" charset="0"/>
            </a:endParaRPr>
          </a:p>
        </p:txBody>
      </p:sp>
    </p:spTree>
    <p:extLst>
      <p:ext uri="{BB962C8B-B14F-4D97-AF65-F5344CB8AC3E}">
        <p14:creationId xmlns:p14="http://schemas.microsoft.com/office/powerpoint/2010/main" val="3634030019"/>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xEl>
                                              <p:pRg st="0" end="0"/>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xEl>
                                              <p:pRg st="0" end="0"/>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P spid="10" grpId="0" build="p"/>
      <p:bldP spid="11" grpId="0" build="p"/>
      <p:bldP spid="12" grpId="0" build="p"/>
      <p:bldP spid="13" grpId="0" build="p"/>
      <p:bldP spid="15"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0" name="Rectangle 7"/>
          <p:cNvSpPr>
            <a:spLocks noChangeArrowheads="1"/>
          </p:cNvSpPr>
          <p:nvPr/>
        </p:nvSpPr>
        <p:spPr bwMode="auto">
          <a:xfrm>
            <a:off x="609600" y="304800"/>
            <a:ext cx="7620000" cy="560388"/>
          </a:xfrm>
          <a:prstGeom prst="rect">
            <a:avLst/>
          </a:prstGeom>
          <a:noFill/>
          <a:ln>
            <a:noFill/>
          </a:ln>
          <a:effectLst/>
          <a:extLst>
            <a:ext uri="{909E8E84-426E-40dd-AFC4-6F175D3DCCD1}">
              <a14:hiddenFill xmlns:a14="http://schemas.microsoft.com/office/drawing/2010/main" xmlns="">
                <a:solidFill>
                  <a:srgbClr val="990000"/>
                </a:solidFill>
              </a14:hiddenFill>
            </a:ext>
            <a:ext uri="{91240B29-F687-4f45-9708-019B960494DF}">
              <a14:hiddenLine xmlns:a14="http://schemas.microsoft.com/office/drawing/2010/main" xmlns="" w="12700" algn="ctr">
                <a:solidFill>
                  <a:schemeClr val="tx1"/>
                </a:solidFill>
                <a:miter lim="800000"/>
                <a:headEnd/>
                <a:tailEnd/>
              </a14:hiddenLine>
            </a:ext>
            <a:ext uri="{AF507438-7753-43e0-B8FC-AC1667EBCBE1}">
              <a14:hiddenEffects xmlns:a14="http://schemas.microsoft.com/office/drawing/2010/main" xmlns="">
                <a:effectLst>
                  <a:outerShdw dist="107763" dir="2700000" algn="ctr" rotWithShape="0">
                    <a:schemeClr val="bg2"/>
                  </a:outerShdw>
                </a:effectLst>
              </a14:hiddenEffects>
            </a:ext>
          </a:extLst>
        </p:spPr>
        <p:txBody>
          <a:bodyPr lIns="90488" tIns="44450" rIns="90488" bIns="44450"/>
          <a:lstStyle/>
          <a:p>
            <a:pPr marL="0" marR="0" lvl="0" indent="0" algn="l" defTabSz="914400" rtl="0" eaLnBrk="0" fontAlgn="base" latinLnBrk="0" hangingPunct="0">
              <a:lnSpc>
                <a:spcPct val="100000"/>
              </a:lnSpc>
              <a:spcBef>
                <a:spcPct val="0"/>
              </a:spcBef>
              <a:spcAft>
                <a:spcPct val="0"/>
              </a:spcAft>
              <a:buClrTx/>
              <a:buSzPct val="80000"/>
              <a:buFontTx/>
              <a:buNone/>
              <a:tabLst/>
              <a:defRPr/>
            </a:pPr>
            <a:r>
              <a:rPr kumimoji="0" lang="en-US" altLang="en-US" sz="3200" b="1" i="0" u="none" strike="noStrike" kern="1200" cap="none" spc="0" normalizeH="0" baseline="0" noProof="0" dirty="0">
                <a:ln>
                  <a:noFill/>
                </a:ln>
                <a:solidFill>
                  <a:srgbClr val="0000FF">
                    <a:lumMod val="75000"/>
                  </a:srgbClr>
                </a:solidFill>
                <a:effectLst/>
                <a:uLnTx/>
                <a:uFillTx/>
                <a:latin typeface="Liberation Sans" panose="020B0604020202020204" pitchFamily="34" charset="0"/>
                <a:ea typeface="+mn-ea"/>
                <a:cs typeface="+mn-cs"/>
              </a:rPr>
              <a:t>Accounting For Preferred Stock</a:t>
            </a:r>
          </a:p>
        </p:txBody>
      </p:sp>
      <p:sp>
        <p:nvSpPr>
          <p:cNvPr id="24581" name="Line 8"/>
          <p:cNvSpPr>
            <a:spLocks noChangeShapeType="1"/>
          </p:cNvSpPr>
          <p:nvPr/>
        </p:nvSpPr>
        <p:spPr bwMode="auto">
          <a:xfrm>
            <a:off x="304800" y="990600"/>
            <a:ext cx="8534400"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Liberation Sans" panose="020B0604020202020204" pitchFamily="34" charset="0"/>
              <a:ea typeface="+mn-ea"/>
              <a:cs typeface="+mn-cs"/>
            </a:endParaRPr>
          </a:p>
        </p:txBody>
      </p:sp>
      <p:sp>
        <p:nvSpPr>
          <p:cNvPr id="2" name="Slide Number Placeholder 1"/>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980D5847-D064-449A-9DD5-EB6DB8BB846B}" type="slidenum">
              <a:rPr kumimoji="0" lang="en-US" sz="1200" b="0" i="0" u="none" strike="noStrike" kern="1200" cap="none" spc="0" normalizeH="0" baseline="0" noProof="0" smtClean="0">
                <a:ln>
                  <a:noFill/>
                </a:ln>
                <a:solidFill>
                  <a:srgbClr val="000000">
                    <a:tint val="75000"/>
                  </a:srgbClr>
                </a:solidFill>
                <a:effectLst/>
                <a:uLnTx/>
                <a:uFillTx/>
                <a:latin typeface="Times New Roman" pitchFamily="18"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32</a:t>
            </a:fld>
            <a:endParaRPr kumimoji="0" lang="en-US" sz="1200" b="0" i="0" u="none" strike="noStrike" kern="1200" cap="none" spc="0" normalizeH="0" baseline="0" noProof="0">
              <a:ln>
                <a:noFill/>
              </a:ln>
              <a:solidFill>
                <a:srgbClr val="000000">
                  <a:tint val="75000"/>
                </a:srgbClr>
              </a:solidFill>
              <a:effectLst/>
              <a:uLnTx/>
              <a:uFillTx/>
              <a:latin typeface="Times New Roman" pitchFamily="18" charset="0"/>
              <a:ea typeface="+mn-ea"/>
              <a:cs typeface="+mn-cs"/>
            </a:endParaRPr>
          </a:p>
        </p:txBody>
      </p:sp>
      <p:sp>
        <p:nvSpPr>
          <p:cNvPr id="9" name="Content Placeholder 5">
            <a:extLst>
              <a:ext uri="{FF2B5EF4-FFF2-40B4-BE49-F238E27FC236}">
                <a16:creationId xmlns:a16="http://schemas.microsoft.com/office/drawing/2014/main" id="{AF83CA0F-8572-4992-97A8-43123684B48B}"/>
              </a:ext>
            </a:extLst>
          </p:cNvPr>
          <p:cNvSpPr txBox="1">
            <a:spLocks/>
          </p:cNvSpPr>
          <p:nvPr/>
        </p:nvSpPr>
        <p:spPr>
          <a:xfrm>
            <a:off x="609600" y="1219200"/>
            <a:ext cx="8258500" cy="160020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Clr>
                <a:schemeClr val="accent2"/>
              </a:buClr>
              <a:buFont typeface="Arial" panose="020B0604020202020204" pitchFamily="34" charset="0"/>
              <a:buNone/>
              <a:defRPr sz="2800" b="0" i="0" kern="1200">
                <a:solidFill>
                  <a:schemeClr val="tx1"/>
                </a:solidFill>
                <a:latin typeface="Times New Roman" charset="0"/>
                <a:ea typeface="Times New Roman" charset="0"/>
                <a:cs typeface="Times New Roman" charset="0"/>
              </a:defRPr>
            </a:lvl1pPr>
            <a:lvl2pPr marL="822960" indent="-292608" algn="l" defTabSz="914400" rtl="0" eaLnBrk="1" latinLnBrk="0" hangingPunct="1">
              <a:lnSpc>
                <a:spcPct val="90000"/>
              </a:lnSpc>
              <a:spcBef>
                <a:spcPts val="500"/>
              </a:spcBef>
              <a:buClr>
                <a:schemeClr val="accent2"/>
              </a:buClr>
              <a:buFont typeface="Arial" panose="020B0604020202020204" pitchFamily="34" charset="0"/>
              <a:buChar char="•"/>
              <a:defRPr sz="2400" kern="1200">
                <a:solidFill>
                  <a:schemeClr val="tx1"/>
                </a:solidFill>
                <a:latin typeface="+mn-lt"/>
                <a:ea typeface="+mn-ea"/>
                <a:cs typeface="+mn-cs"/>
              </a:defRPr>
            </a:lvl2pPr>
            <a:lvl3pPr marL="1211580" indent="-256032" algn="l" defTabSz="914400" rtl="0" eaLnBrk="1" latinLnBrk="0" hangingPunct="1">
              <a:lnSpc>
                <a:spcPct val="90000"/>
              </a:lnSpc>
              <a:spcBef>
                <a:spcPts val="500"/>
              </a:spcBef>
              <a:buClr>
                <a:schemeClr val="accent2"/>
              </a:buClr>
              <a:buFont typeface="Arial" panose="020B0604020202020204" pitchFamily="34" charset="0"/>
              <a:buChar char="•"/>
              <a:defRPr sz="2000" kern="1200">
                <a:solidFill>
                  <a:schemeClr val="tx1"/>
                </a:solidFill>
                <a:latin typeface="+mn-lt"/>
                <a:ea typeface="+mn-ea"/>
                <a:cs typeface="+mn-cs"/>
              </a:defRPr>
            </a:lvl3pPr>
            <a:lvl4pPr marL="150876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4pPr>
            <a:lvl5pPr marL="1794510" indent="-201168"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
                <a:srgbClr val="B11116"/>
              </a:buClr>
              <a:buSzTx/>
              <a:buFont typeface="Arial" panose="020B0604020202020204" pitchFamily="34" charset="0"/>
              <a:buNone/>
              <a:tabLst/>
              <a:defRPr/>
            </a:pPr>
            <a:r>
              <a:rPr kumimoji="0" lang="en-US" altLang="en-US" sz="2800" b="0" i="0" u="none" strike="noStrike" kern="1200" cap="none" spc="0" normalizeH="0" baseline="0" noProof="0" dirty="0">
                <a:ln>
                  <a:noFill/>
                </a:ln>
                <a:solidFill>
                  <a:srgbClr val="231F20"/>
                </a:solidFill>
                <a:effectLst/>
                <a:uLnTx/>
                <a:uFillTx/>
                <a:latin typeface="Liberation Sans" panose="020B0604020202020204"/>
                <a:cs typeface="Times New Roman" panose="02020603050405020304" pitchFamily="18" charset="0"/>
              </a:rPr>
              <a:t>Typically, preferred stockholders have a priority as to:</a:t>
            </a:r>
          </a:p>
          <a:p>
            <a:pPr marL="514350" marR="0" lvl="1" indent="-514350" algn="l" defTabSz="914400" rtl="0" eaLnBrk="1" fontAlgn="auto" latinLnBrk="0" hangingPunct="1">
              <a:lnSpc>
                <a:spcPct val="90000"/>
              </a:lnSpc>
              <a:spcBef>
                <a:spcPts val="1000"/>
              </a:spcBef>
              <a:spcAft>
                <a:spcPts val="0"/>
              </a:spcAft>
              <a:buClr>
                <a:srgbClr val="B11116"/>
              </a:buClr>
              <a:buSzPct val="100000"/>
              <a:buFont typeface="+mj-lt"/>
              <a:buAutoNum type="arabicPeriod"/>
              <a:tabLst/>
              <a:defRPr/>
            </a:pPr>
            <a:r>
              <a:rPr kumimoji="0" lang="en-US" altLang="en-US" sz="2800" b="0" i="0" u="none" strike="noStrike" kern="1200" cap="none" spc="0" normalizeH="0" baseline="0" noProof="0" dirty="0">
                <a:ln>
                  <a:noFill/>
                </a:ln>
                <a:solidFill>
                  <a:srgbClr val="231F20"/>
                </a:solidFill>
                <a:effectLst/>
                <a:uLnTx/>
                <a:uFillTx/>
                <a:latin typeface="Liberation Sans" panose="020B0604020202020204"/>
                <a:cs typeface="Times New Roman" panose="02020603050405020304" pitchFamily="18" charset="0"/>
              </a:rPr>
              <a:t>Distributions of earnings (dividends).</a:t>
            </a:r>
          </a:p>
          <a:p>
            <a:pPr marL="514350" marR="0" lvl="1" indent="-514350" algn="l" defTabSz="914400" rtl="0" eaLnBrk="1" fontAlgn="auto" latinLnBrk="0" hangingPunct="1">
              <a:lnSpc>
                <a:spcPct val="90000"/>
              </a:lnSpc>
              <a:spcBef>
                <a:spcPts val="1000"/>
              </a:spcBef>
              <a:spcAft>
                <a:spcPts val="0"/>
              </a:spcAft>
              <a:buClr>
                <a:srgbClr val="B11116"/>
              </a:buClr>
              <a:buSzPct val="100000"/>
              <a:buFont typeface="+mj-lt"/>
              <a:buAutoNum type="arabicPeriod"/>
              <a:tabLst/>
              <a:defRPr/>
            </a:pPr>
            <a:r>
              <a:rPr kumimoji="0" lang="en-US" altLang="en-US" sz="2800" b="0" i="0" u="none" strike="noStrike" kern="1200" cap="none" spc="0" normalizeH="0" baseline="0" noProof="0" dirty="0">
                <a:ln>
                  <a:noFill/>
                </a:ln>
                <a:solidFill>
                  <a:srgbClr val="231F20"/>
                </a:solidFill>
                <a:effectLst/>
                <a:uLnTx/>
                <a:uFillTx/>
                <a:latin typeface="Liberation Sans" panose="020B0604020202020204"/>
                <a:cs typeface="Times New Roman" panose="02020603050405020304" pitchFamily="18" charset="0"/>
              </a:rPr>
              <a:t>Assets in event of liquidation.</a:t>
            </a:r>
          </a:p>
        </p:txBody>
      </p:sp>
      <p:sp>
        <p:nvSpPr>
          <p:cNvPr id="14" name="Content Placeholder 5">
            <a:extLst>
              <a:ext uri="{FF2B5EF4-FFF2-40B4-BE49-F238E27FC236}">
                <a16:creationId xmlns:a16="http://schemas.microsoft.com/office/drawing/2014/main" id="{D6FC648B-4256-4248-95C4-CF9D29E4A21B}"/>
              </a:ext>
            </a:extLst>
          </p:cNvPr>
          <p:cNvSpPr txBox="1">
            <a:spLocks/>
          </p:cNvSpPr>
          <p:nvPr/>
        </p:nvSpPr>
        <p:spPr>
          <a:xfrm>
            <a:off x="609600" y="3253612"/>
            <a:ext cx="8258500" cy="501649"/>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Clr>
                <a:schemeClr val="accent2"/>
              </a:buClr>
              <a:buFont typeface="Arial" panose="020B0604020202020204" pitchFamily="34" charset="0"/>
              <a:buNone/>
              <a:defRPr sz="2800" b="0" i="0" kern="1200">
                <a:solidFill>
                  <a:schemeClr val="tx1"/>
                </a:solidFill>
                <a:latin typeface="Times New Roman" charset="0"/>
                <a:ea typeface="Times New Roman" charset="0"/>
                <a:cs typeface="Times New Roman" charset="0"/>
              </a:defRPr>
            </a:lvl1pPr>
            <a:lvl2pPr marL="822960" indent="-292608" algn="l" defTabSz="914400" rtl="0" eaLnBrk="1" latinLnBrk="0" hangingPunct="1">
              <a:lnSpc>
                <a:spcPct val="90000"/>
              </a:lnSpc>
              <a:spcBef>
                <a:spcPts val="500"/>
              </a:spcBef>
              <a:buClr>
                <a:schemeClr val="accent2"/>
              </a:buClr>
              <a:buFont typeface="Arial" panose="020B0604020202020204" pitchFamily="34" charset="0"/>
              <a:buChar char="•"/>
              <a:defRPr sz="2400" kern="1200">
                <a:solidFill>
                  <a:schemeClr val="tx1"/>
                </a:solidFill>
                <a:latin typeface="+mn-lt"/>
                <a:ea typeface="+mn-ea"/>
                <a:cs typeface="+mn-cs"/>
              </a:defRPr>
            </a:lvl2pPr>
            <a:lvl3pPr marL="1211580" indent="-256032" algn="l" defTabSz="914400" rtl="0" eaLnBrk="1" latinLnBrk="0" hangingPunct="1">
              <a:lnSpc>
                <a:spcPct val="90000"/>
              </a:lnSpc>
              <a:spcBef>
                <a:spcPts val="500"/>
              </a:spcBef>
              <a:buClr>
                <a:schemeClr val="accent2"/>
              </a:buClr>
              <a:buFont typeface="Arial" panose="020B0604020202020204" pitchFamily="34" charset="0"/>
              <a:buChar char="•"/>
              <a:defRPr sz="2000" kern="1200">
                <a:solidFill>
                  <a:schemeClr val="tx1"/>
                </a:solidFill>
                <a:latin typeface="+mn-lt"/>
                <a:ea typeface="+mn-ea"/>
                <a:cs typeface="+mn-cs"/>
              </a:defRPr>
            </a:lvl3pPr>
            <a:lvl4pPr marL="150876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4pPr>
            <a:lvl5pPr marL="1794510" indent="-201168"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
                <a:srgbClr val="B11116"/>
              </a:buClr>
              <a:buSzTx/>
              <a:buFont typeface="Arial" panose="020B0604020202020204" pitchFamily="34" charset="0"/>
              <a:buNone/>
              <a:tabLst/>
              <a:defRPr/>
            </a:pPr>
            <a:r>
              <a:rPr kumimoji="0" lang="en-US" altLang="en-US" sz="2800" b="0" i="0" u="none" strike="noStrike" kern="1200" cap="none" spc="0" normalizeH="0" baseline="0" noProof="0" dirty="0">
                <a:ln>
                  <a:noFill/>
                </a:ln>
                <a:solidFill>
                  <a:srgbClr val="231F20"/>
                </a:solidFill>
                <a:effectLst/>
                <a:uLnTx/>
                <a:uFillTx/>
                <a:latin typeface="Liberation Sans" panose="020B0604020202020204"/>
                <a:cs typeface="Times New Roman" panose="02020603050405020304" pitchFamily="18" charset="0"/>
              </a:rPr>
              <a:t>Generally do not have voting rights.</a:t>
            </a:r>
          </a:p>
        </p:txBody>
      </p:sp>
      <p:sp>
        <p:nvSpPr>
          <p:cNvPr id="16" name="Content Placeholder 5">
            <a:extLst>
              <a:ext uri="{FF2B5EF4-FFF2-40B4-BE49-F238E27FC236}">
                <a16:creationId xmlns:a16="http://schemas.microsoft.com/office/drawing/2014/main" id="{A67AF789-15FA-4624-B092-9F5EC669EF66}"/>
              </a:ext>
            </a:extLst>
          </p:cNvPr>
          <p:cNvSpPr txBox="1">
            <a:spLocks/>
          </p:cNvSpPr>
          <p:nvPr/>
        </p:nvSpPr>
        <p:spPr>
          <a:xfrm>
            <a:off x="580700" y="4038599"/>
            <a:ext cx="8258500" cy="888999"/>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Clr>
                <a:schemeClr val="accent2"/>
              </a:buClr>
              <a:buFont typeface="Arial" panose="020B0604020202020204" pitchFamily="34" charset="0"/>
              <a:buNone/>
              <a:defRPr sz="2800" b="0" i="0" kern="1200">
                <a:solidFill>
                  <a:schemeClr val="tx1"/>
                </a:solidFill>
                <a:latin typeface="Times New Roman" charset="0"/>
                <a:ea typeface="Times New Roman" charset="0"/>
                <a:cs typeface="Times New Roman" charset="0"/>
              </a:defRPr>
            </a:lvl1pPr>
            <a:lvl2pPr marL="822960" indent="-292608" algn="l" defTabSz="914400" rtl="0" eaLnBrk="1" latinLnBrk="0" hangingPunct="1">
              <a:lnSpc>
                <a:spcPct val="90000"/>
              </a:lnSpc>
              <a:spcBef>
                <a:spcPts val="500"/>
              </a:spcBef>
              <a:buClr>
                <a:schemeClr val="accent2"/>
              </a:buClr>
              <a:buFont typeface="Arial" panose="020B0604020202020204" pitchFamily="34" charset="0"/>
              <a:buChar char="•"/>
              <a:defRPr sz="2400" kern="1200">
                <a:solidFill>
                  <a:schemeClr val="tx1"/>
                </a:solidFill>
                <a:latin typeface="+mn-lt"/>
                <a:ea typeface="+mn-ea"/>
                <a:cs typeface="+mn-cs"/>
              </a:defRPr>
            </a:lvl2pPr>
            <a:lvl3pPr marL="1211580" indent="-256032" algn="l" defTabSz="914400" rtl="0" eaLnBrk="1" latinLnBrk="0" hangingPunct="1">
              <a:lnSpc>
                <a:spcPct val="90000"/>
              </a:lnSpc>
              <a:spcBef>
                <a:spcPts val="500"/>
              </a:spcBef>
              <a:buClr>
                <a:schemeClr val="accent2"/>
              </a:buClr>
              <a:buFont typeface="Arial" panose="020B0604020202020204" pitchFamily="34" charset="0"/>
              <a:buChar char="•"/>
              <a:defRPr sz="2000" kern="1200">
                <a:solidFill>
                  <a:schemeClr val="tx1"/>
                </a:solidFill>
                <a:latin typeface="+mn-lt"/>
                <a:ea typeface="+mn-ea"/>
                <a:cs typeface="+mn-cs"/>
              </a:defRPr>
            </a:lvl3pPr>
            <a:lvl4pPr marL="150876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4pPr>
            <a:lvl5pPr marL="1794510" indent="-201168"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altLang="en-US" dirty="0">
                <a:latin typeface="Liberation Sans" panose="020B0604020202020204"/>
                <a:cs typeface="Times New Roman" panose="02020603050405020304" pitchFamily="18" charset="0"/>
              </a:rPr>
              <a:t>Accounting for preferred stock at issuance is similar to that for common stock.</a:t>
            </a:r>
            <a:endParaRPr lang="en-IN" dirty="0">
              <a:latin typeface="Liberation Sans" panose="020B0604020202020204"/>
              <a:cs typeface="Times New Roman" panose="02020603050405020304" pitchFamily="18" charset="0"/>
            </a:endParaRPr>
          </a:p>
        </p:txBody>
      </p:sp>
    </p:spTree>
    <p:extLst>
      <p:ext uri="{BB962C8B-B14F-4D97-AF65-F5344CB8AC3E}">
        <p14:creationId xmlns:p14="http://schemas.microsoft.com/office/powerpoint/2010/main" val="3773672159"/>
      </p:ext>
    </p:extLst>
  </p:cSld>
  <p:clrMapOvr>
    <a:masterClrMapping/>
  </p:clrMapOvr>
  <p:transition>
    <p:wipe dir="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0" name="Rectangle 7"/>
          <p:cNvSpPr>
            <a:spLocks noChangeArrowheads="1"/>
          </p:cNvSpPr>
          <p:nvPr/>
        </p:nvSpPr>
        <p:spPr bwMode="auto">
          <a:xfrm>
            <a:off x="609600" y="304800"/>
            <a:ext cx="7620000" cy="560388"/>
          </a:xfrm>
          <a:prstGeom prst="rect">
            <a:avLst/>
          </a:prstGeom>
          <a:noFill/>
          <a:ln>
            <a:noFill/>
          </a:ln>
          <a:effectLst/>
          <a:extLst>
            <a:ext uri="{909E8E84-426E-40dd-AFC4-6F175D3DCCD1}">
              <a14:hiddenFill xmlns="" xmlns:a14="http://schemas.microsoft.com/office/drawing/2010/main">
                <a:solidFill>
                  <a:srgbClr val="990000"/>
                </a:solidFill>
              </a14:hiddenFill>
            </a:ext>
            <a:ext uri="{91240B29-F687-4f45-9708-019B960494DF}">
              <a14:hiddenLine xmlns="" xmlns:a14="http://schemas.microsoft.com/office/drawing/2010/main" w="12700" algn="ctr">
                <a:solidFill>
                  <a:schemeClr val="tx1"/>
                </a:solidFill>
                <a:miter lim="800000"/>
                <a:headEnd/>
                <a:tailEnd/>
              </a14:hiddenLine>
            </a:ext>
            <a:ext uri="{AF507438-7753-43e0-B8FC-AC1667EBCBE1}">
              <a14:hiddenEffects xmlns="" xmlns:a14="http://schemas.microsoft.com/office/drawing/2010/main">
                <a:effectLst>
                  <a:outerShdw dist="107763" dir="2700000" algn="ctr" rotWithShape="0">
                    <a:schemeClr val="bg2"/>
                  </a:outerShdw>
                </a:effectLst>
              </a14:hiddenEffects>
            </a:ext>
          </a:extLst>
        </p:spPr>
        <p:txBody>
          <a:bodyPr lIns="90488" tIns="44450" rIns="90488" bIns="44450"/>
          <a:lstStyle/>
          <a:p>
            <a:pPr marL="0" marR="0" lvl="0" indent="0" algn="l" defTabSz="914400" rtl="0" eaLnBrk="0" fontAlgn="base" latinLnBrk="0" hangingPunct="0">
              <a:lnSpc>
                <a:spcPct val="100000"/>
              </a:lnSpc>
              <a:spcBef>
                <a:spcPct val="0"/>
              </a:spcBef>
              <a:spcAft>
                <a:spcPct val="0"/>
              </a:spcAft>
              <a:buClrTx/>
              <a:buSzPct val="80000"/>
              <a:buFontTx/>
              <a:buNone/>
              <a:tabLst/>
              <a:defRPr/>
            </a:pPr>
            <a:r>
              <a:rPr kumimoji="0" lang="en-US" altLang="en-US" sz="3200" b="1" i="0" u="none" strike="noStrike" kern="1200" cap="none" spc="0" normalizeH="0" baseline="0" noProof="0" dirty="0">
                <a:ln>
                  <a:noFill/>
                </a:ln>
                <a:solidFill>
                  <a:srgbClr val="0000FF">
                    <a:lumMod val="75000"/>
                  </a:srgbClr>
                </a:solidFill>
                <a:effectLst/>
                <a:uLnTx/>
                <a:uFillTx/>
                <a:latin typeface="Liberation Sans" panose="020B0604020202020204" pitchFamily="34" charset="0"/>
                <a:ea typeface="+mn-ea"/>
                <a:cs typeface="+mn-cs"/>
              </a:rPr>
              <a:t>Accounting For Preferred Stock</a:t>
            </a:r>
          </a:p>
        </p:txBody>
      </p:sp>
      <p:sp>
        <p:nvSpPr>
          <p:cNvPr id="24581" name="Line 8"/>
          <p:cNvSpPr>
            <a:spLocks noChangeShapeType="1"/>
          </p:cNvSpPr>
          <p:nvPr/>
        </p:nvSpPr>
        <p:spPr bwMode="auto">
          <a:xfrm>
            <a:off x="304800" y="990600"/>
            <a:ext cx="8534400" cy="0"/>
          </a:xfrm>
          <a:prstGeom prst="line">
            <a:avLst/>
          </a:prstGeom>
          <a:noFill/>
          <a:ln w="57150" cap="sq">
            <a:solidFill>
              <a:schemeClr val="tx1"/>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Liberation Sans" panose="020B0604020202020204" pitchFamily="34" charset="0"/>
              <a:ea typeface="+mn-ea"/>
              <a:cs typeface="+mn-cs"/>
            </a:endParaRPr>
          </a:p>
        </p:txBody>
      </p:sp>
      <p:sp>
        <p:nvSpPr>
          <p:cNvPr id="2" name="Slide Number Placeholder 1"/>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980D5847-D064-449A-9DD5-EB6DB8BB846B}" type="slidenum">
              <a:rPr kumimoji="0" lang="en-US" sz="1200" b="0" i="0" u="none" strike="noStrike" kern="1200" cap="none" spc="0" normalizeH="0" baseline="0" noProof="0" smtClean="0">
                <a:ln>
                  <a:noFill/>
                </a:ln>
                <a:solidFill>
                  <a:srgbClr val="000000">
                    <a:tint val="75000"/>
                  </a:srgbClr>
                </a:solidFill>
                <a:effectLst/>
                <a:uLnTx/>
                <a:uFillTx/>
                <a:latin typeface="Times New Roman" pitchFamily="18"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33</a:t>
            </a:fld>
            <a:endParaRPr kumimoji="0" lang="en-US" sz="1200" b="0" i="0" u="none" strike="noStrike" kern="1200" cap="none" spc="0" normalizeH="0" baseline="0" noProof="0">
              <a:ln>
                <a:noFill/>
              </a:ln>
              <a:solidFill>
                <a:srgbClr val="000000">
                  <a:tint val="75000"/>
                </a:srgbClr>
              </a:solidFill>
              <a:effectLst/>
              <a:uLnTx/>
              <a:uFillTx/>
              <a:latin typeface="Times New Roman" pitchFamily="18" charset="0"/>
              <a:ea typeface="+mn-ea"/>
              <a:cs typeface="+mn-cs"/>
            </a:endParaRPr>
          </a:p>
        </p:txBody>
      </p:sp>
      <p:sp>
        <p:nvSpPr>
          <p:cNvPr id="9" name="Content Placeholder 5">
            <a:extLst>
              <a:ext uri="{FF2B5EF4-FFF2-40B4-BE49-F238E27FC236}">
                <a16:creationId xmlns:a16="http://schemas.microsoft.com/office/drawing/2014/main" id="{AF83CA0F-8572-4992-97A8-43123684B48B}"/>
              </a:ext>
            </a:extLst>
          </p:cNvPr>
          <p:cNvSpPr txBox="1">
            <a:spLocks/>
          </p:cNvSpPr>
          <p:nvPr/>
        </p:nvSpPr>
        <p:spPr>
          <a:xfrm>
            <a:off x="609600" y="1219199"/>
            <a:ext cx="8258500" cy="1908995"/>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Clr>
                <a:schemeClr val="accent2"/>
              </a:buClr>
              <a:buFont typeface="Arial" panose="020B0604020202020204" pitchFamily="34" charset="0"/>
              <a:buNone/>
              <a:defRPr sz="2800" b="0" i="0" kern="1200">
                <a:solidFill>
                  <a:schemeClr val="tx1"/>
                </a:solidFill>
                <a:latin typeface="Times New Roman" charset="0"/>
                <a:ea typeface="Times New Roman" charset="0"/>
                <a:cs typeface="Times New Roman" charset="0"/>
              </a:defRPr>
            </a:lvl1pPr>
            <a:lvl2pPr marL="822960" indent="-292608" algn="l" defTabSz="914400" rtl="0" eaLnBrk="1" latinLnBrk="0" hangingPunct="1">
              <a:lnSpc>
                <a:spcPct val="90000"/>
              </a:lnSpc>
              <a:spcBef>
                <a:spcPts val="500"/>
              </a:spcBef>
              <a:buClr>
                <a:schemeClr val="accent2"/>
              </a:buClr>
              <a:buFont typeface="Arial" panose="020B0604020202020204" pitchFamily="34" charset="0"/>
              <a:buChar char="•"/>
              <a:defRPr sz="2400" kern="1200">
                <a:solidFill>
                  <a:schemeClr val="tx1"/>
                </a:solidFill>
                <a:latin typeface="+mn-lt"/>
                <a:ea typeface="+mn-ea"/>
                <a:cs typeface="+mn-cs"/>
              </a:defRPr>
            </a:lvl2pPr>
            <a:lvl3pPr marL="1211580" indent="-256032" algn="l" defTabSz="914400" rtl="0" eaLnBrk="1" latinLnBrk="0" hangingPunct="1">
              <a:lnSpc>
                <a:spcPct val="90000"/>
              </a:lnSpc>
              <a:spcBef>
                <a:spcPts val="500"/>
              </a:spcBef>
              <a:buClr>
                <a:schemeClr val="accent2"/>
              </a:buClr>
              <a:buFont typeface="Arial" panose="020B0604020202020204" pitchFamily="34" charset="0"/>
              <a:buChar char="•"/>
              <a:defRPr sz="2000" kern="1200">
                <a:solidFill>
                  <a:schemeClr val="tx1"/>
                </a:solidFill>
                <a:latin typeface="+mn-lt"/>
                <a:ea typeface="+mn-ea"/>
                <a:cs typeface="+mn-cs"/>
              </a:defRPr>
            </a:lvl3pPr>
            <a:lvl4pPr marL="150876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4pPr>
            <a:lvl5pPr marL="1794510" indent="-201168"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en-US" sz="2800" b="1" dirty="0">
                <a:latin typeface="Liberation Sans" panose="020B0604020202020204"/>
                <a:cs typeface="Times New Roman" panose="02020603050405020304" pitchFamily="18" charset="0"/>
              </a:rPr>
              <a:t>Illustration:</a:t>
            </a:r>
            <a:r>
              <a:rPr lang="en-US" altLang="en-US" sz="2800" dirty="0">
                <a:latin typeface="Liberation Sans" panose="020B0604020202020204"/>
                <a:cs typeface="Times New Roman" panose="02020603050405020304" pitchFamily="18" charset="0"/>
              </a:rPr>
              <a:t> Stine Corporation issues 10,000 shares of $10 par value preferred stock for $12 cash per share. The journal entry to record the issuance is:</a:t>
            </a:r>
            <a:endParaRPr lang="en-IN" sz="2800" dirty="0">
              <a:latin typeface="Liberation Sans" panose="020B0604020202020204"/>
              <a:cs typeface="Times New Roman" panose="02020603050405020304" pitchFamily="18" charset="0"/>
            </a:endParaRPr>
          </a:p>
        </p:txBody>
      </p:sp>
      <p:sp>
        <p:nvSpPr>
          <p:cNvPr id="8" name="Content Placeholder 7">
            <a:extLst>
              <a:ext uri="{FF2B5EF4-FFF2-40B4-BE49-F238E27FC236}">
                <a16:creationId xmlns:a16="http://schemas.microsoft.com/office/drawing/2014/main" id="{0C1B1945-B889-4D19-B860-F13EC25CE3E5}"/>
              </a:ext>
            </a:extLst>
          </p:cNvPr>
          <p:cNvSpPr txBox="1">
            <a:spLocks/>
          </p:cNvSpPr>
          <p:nvPr/>
        </p:nvSpPr>
        <p:spPr>
          <a:xfrm>
            <a:off x="685800" y="3222456"/>
            <a:ext cx="914400" cy="38100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Clr>
                <a:schemeClr val="accent2"/>
              </a:buClr>
              <a:buFont typeface="Arial" panose="020B0604020202020204" pitchFamily="34" charset="0"/>
              <a:buNone/>
              <a:defRPr sz="2800" b="0" i="0" kern="1200">
                <a:solidFill>
                  <a:schemeClr val="tx1"/>
                </a:solidFill>
                <a:latin typeface="Times New Roman" charset="0"/>
                <a:ea typeface="Times New Roman" charset="0"/>
                <a:cs typeface="Times New Roman" charset="0"/>
              </a:defRPr>
            </a:lvl1pPr>
            <a:lvl2pPr marL="822960" indent="-292608" algn="l" defTabSz="914400" rtl="0" eaLnBrk="1" latinLnBrk="0" hangingPunct="1">
              <a:lnSpc>
                <a:spcPct val="90000"/>
              </a:lnSpc>
              <a:spcBef>
                <a:spcPts val="500"/>
              </a:spcBef>
              <a:buClr>
                <a:schemeClr val="accent2"/>
              </a:buClr>
              <a:buFont typeface="Arial" panose="020B0604020202020204" pitchFamily="34" charset="0"/>
              <a:buChar char="•"/>
              <a:defRPr sz="2400" kern="1200">
                <a:solidFill>
                  <a:schemeClr val="tx1"/>
                </a:solidFill>
                <a:latin typeface="+mn-lt"/>
                <a:ea typeface="+mn-ea"/>
                <a:cs typeface="+mn-cs"/>
              </a:defRPr>
            </a:lvl2pPr>
            <a:lvl3pPr marL="1211580" indent="-256032" algn="l" defTabSz="914400" rtl="0" eaLnBrk="1" latinLnBrk="0" hangingPunct="1">
              <a:lnSpc>
                <a:spcPct val="90000"/>
              </a:lnSpc>
              <a:spcBef>
                <a:spcPts val="500"/>
              </a:spcBef>
              <a:buClr>
                <a:schemeClr val="accent2"/>
              </a:buClr>
              <a:buFont typeface="Arial" panose="020B0604020202020204" pitchFamily="34" charset="0"/>
              <a:buChar char="•"/>
              <a:defRPr sz="2000" kern="1200">
                <a:solidFill>
                  <a:schemeClr val="tx1"/>
                </a:solidFill>
                <a:latin typeface="+mn-lt"/>
                <a:ea typeface="+mn-ea"/>
                <a:cs typeface="+mn-cs"/>
              </a:defRPr>
            </a:lvl3pPr>
            <a:lvl4pPr marL="150876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4pPr>
            <a:lvl5pPr marL="1794510" indent="-201168"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Aft>
                <a:spcPts val="0"/>
              </a:spcAft>
            </a:pPr>
            <a:r>
              <a:rPr lang="en-US" altLang="en-US" sz="2400" dirty="0">
                <a:latin typeface="Liberation Sans" panose="020B0604020202020204"/>
                <a:cs typeface="Times New Roman" panose="02020603050405020304" pitchFamily="18" charset="0"/>
              </a:rPr>
              <a:t>Cash</a:t>
            </a:r>
            <a:endParaRPr lang="en-IN" sz="2400" dirty="0">
              <a:latin typeface="Liberation Sans" panose="020B0604020202020204"/>
              <a:cs typeface="Times New Roman" panose="02020603050405020304" pitchFamily="18" charset="0"/>
            </a:endParaRPr>
          </a:p>
        </p:txBody>
      </p:sp>
      <p:sp>
        <p:nvSpPr>
          <p:cNvPr id="10" name="Content Placeholder 9">
            <a:extLst>
              <a:ext uri="{FF2B5EF4-FFF2-40B4-BE49-F238E27FC236}">
                <a16:creationId xmlns:a16="http://schemas.microsoft.com/office/drawing/2014/main" id="{5A6D9487-7C30-4ADF-B0C1-1B09034E0B13}"/>
              </a:ext>
            </a:extLst>
          </p:cNvPr>
          <p:cNvSpPr txBox="1">
            <a:spLocks/>
          </p:cNvSpPr>
          <p:nvPr/>
        </p:nvSpPr>
        <p:spPr>
          <a:xfrm>
            <a:off x="5467350" y="3208204"/>
            <a:ext cx="1314450" cy="436843"/>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Clr>
                <a:schemeClr val="accent2"/>
              </a:buClr>
              <a:buFont typeface="Arial" panose="020B0604020202020204" pitchFamily="34" charset="0"/>
              <a:buNone/>
              <a:defRPr sz="2800" b="0" i="0" kern="1200">
                <a:solidFill>
                  <a:schemeClr val="tx1"/>
                </a:solidFill>
                <a:latin typeface="Times New Roman" charset="0"/>
                <a:ea typeface="Times New Roman" charset="0"/>
                <a:cs typeface="Times New Roman" charset="0"/>
              </a:defRPr>
            </a:lvl1pPr>
            <a:lvl2pPr marL="822960" indent="-292608" algn="l" defTabSz="914400" rtl="0" eaLnBrk="1" latinLnBrk="0" hangingPunct="1">
              <a:lnSpc>
                <a:spcPct val="90000"/>
              </a:lnSpc>
              <a:spcBef>
                <a:spcPts val="500"/>
              </a:spcBef>
              <a:buClr>
                <a:schemeClr val="accent2"/>
              </a:buClr>
              <a:buFont typeface="Arial" panose="020B0604020202020204" pitchFamily="34" charset="0"/>
              <a:buChar char="•"/>
              <a:defRPr sz="2400" kern="1200">
                <a:solidFill>
                  <a:schemeClr val="tx1"/>
                </a:solidFill>
                <a:latin typeface="+mn-lt"/>
                <a:ea typeface="+mn-ea"/>
                <a:cs typeface="+mn-cs"/>
              </a:defRPr>
            </a:lvl2pPr>
            <a:lvl3pPr marL="1211580" indent="-256032" algn="l" defTabSz="914400" rtl="0" eaLnBrk="1" latinLnBrk="0" hangingPunct="1">
              <a:lnSpc>
                <a:spcPct val="90000"/>
              </a:lnSpc>
              <a:spcBef>
                <a:spcPts val="500"/>
              </a:spcBef>
              <a:buClr>
                <a:schemeClr val="accent2"/>
              </a:buClr>
              <a:buFont typeface="Arial" panose="020B0604020202020204" pitchFamily="34" charset="0"/>
              <a:buChar char="•"/>
              <a:defRPr sz="2000" kern="1200">
                <a:solidFill>
                  <a:schemeClr val="tx1"/>
                </a:solidFill>
                <a:latin typeface="+mn-lt"/>
                <a:ea typeface="+mn-ea"/>
                <a:cs typeface="+mn-cs"/>
              </a:defRPr>
            </a:lvl3pPr>
            <a:lvl4pPr marL="150876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4pPr>
            <a:lvl5pPr marL="1794510" indent="-201168"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Aft>
                <a:spcPts val="0"/>
              </a:spcAft>
            </a:pPr>
            <a:r>
              <a:rPr lang="en-US" altLang="en-US" sz="2400" dirty="0">
                <a:latin typeface="Liberation Sans" panose="020B0604020202020204"/>
                <a:cs typeface="Times New Roman" panose="02020603050405020304" pitchFamily="18" charset="0"/>
              </a:rPr>
              <a:t>120,000</a:t>
            </a:r>
            <a:endParaRPr lang="en-IN" sz="2400" dirty="0">
              <a:latin typeface="Liberation Sans" panose="020B0604020202020204"/>
              <a:cs typeface="Times New Roman" panose="02020603050405020304" pitchFamily="18" charset="0"/>
            </a:endParaRPr>
          </a:p>
        </p:txBody>
      </p:sp>
      <p:sp>
        <p:nvSpPr>
          <p:cNvPr id="11" name="Content Placeholder 5">
            <a:extLst>
              <a:ext uri="{FF2B5EF4-FFF2-40B4-BE49-F238E27FC236}">
                <a16:creationId xmlns:a16="http://schemas.microsoft.com/office/drawing/2014/main" id="{2FE97AEA-4A44-4A98-946F-EE72560C8E1E}"/>
              </a:ext>
            </a:extLst>
          </p:cNvPr>
          <p:cNvSpPr txBox="1">
            <a:spLocks/>
          </p:cNvSpPr>
          <p:nvPr/>
        </p:nvSpPr>
        <p:spPr>
          <a:xfrm>
            <a:off x="990600" y="3831405"/>
            <a:ext cx="4476750" cy="387352"/>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Clr>
                <a:schemeClr val="accent2"/>
              </a:buClr>
              <a:buFont typeface="Arial" panose="020B0604020202020204" pitchFamily="34" charset="0"/>
              <a:buNone/>
              <a:defRPr sz="2800" b="0" i="0" kern="1200">
                <a:solidFill>
                  <a:schemeClr val="tx1"/>
                </a:solidFill>
                <a:latin typeface="Times New Roman" charset="0"/>
                <a:ea typeface="Times New Roman" charset="0"/>
                <a:cs typeface="Times New Roman" charset="0"/>
              </a:defRPr>
            </a:lvl1pPr>
            <a:lvl2pPr marL="822960" indent="-292608" algn="l" defTabSz="914400" rtl="0" eaLnBrk="1" latinLnBrk="0" hangingPunct="1">
              <a:lnSpc>
                <a:spcPct val="90000"/>
              </a:lnSpc>
              <a:spcBef>
                <a:spcPts val="500"/>
              </a:spcBef>
              <a:buClr>
                <a:schemeClr val="accent2"/>
              </a:buClr>
              <a:buFont typeface="Arial" panose="020B0604020202020204" pitchFamily="34" charset="0"/>
              <a:buChar char="•"/>
              <a:defRPr sz="2400" kern="1200">
                <a:solidFill>
                  <a:schemeClr val="tx1"/>
                </a:solidFill>
                <a:latin typeface="+mn-lt"/>
                <a:ea typeface="+mn-ea"/>
                <a:cs typeface="+mn-cs"/>
              </a:defRPr>
            </a:lvl2pPr>
            <a:lvl3pPr marL="1211580" indent="-256032" algn="l" defTabSz="914400" rtl="0" eaLnBrk="1" latinLnBrk="0" hangingPunct="1">
              <a:lnSpc>
                <a:spcPct val="90000"/>
              </a:lnSpc>
              <a:spcBef>
                <a:spcPts val="500"/>
              </a:spcBef>
              <a:buClr>
                <a:schemeClr val="accent2"/>
              </a:buClr>
              <a:buFont typeface="Arial" panose="020B0604020202020204" pitchFamily="34" charset="0"/>
              <a:buChar char="•"/>
              <a:defRPr sz="2000" kern="1200">
                <a:solidFill>
                  <a:schemeClr val="tx1"/>
                </a:solidFill>
                <a:latin typeface="+mn-lt"/>
                <a:ea typeface="+mn-ea"/>
                <a:cs typeface="+mn-cs"/>
              </a:defRPr>
            </a:lvl3pPr>
            <a:lvl4pPr marL="150876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4pPr>
            <a:lvl5pPr marL="1794510" indent="-201168"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Aft>
                <a:spcPts val="0"/>
              </a:spcAft>
            </a:pPr>
            <a:r>
              <a:rPr lang="en-US" altLang="en-US" sz="2400" dirty="0">
                <a:latin typeface="Liberation Sans" panose="020B0604020202020204"/>
                <a:cs typeface="Times New Roman" panose="02020603050405020304" pitchFamily="18" charset="0"/>
              </a:rPr>
              <a:t>Preferred Stock (10,000 × $10)</a:t>
            </a:r>
            <a:endParaRPr lang="en-US" sz="2400" dirty="0">
              <a:latin typeface="Liberation Sans" panose="020B0604020202020204"/>
              <a:cs typeface="Times New Roman" panose="02020603050405020304" pitchFamily="18" charset="0"/>
            </a:endParaRPr>
          </a:p>
        </p:txBody>
      </p:sp>
      <p:sp>
        <p:nvSpPr>
          <p:cNvPr id="12" name="Content Placeholder 10">
            <a:extLst>
              <a:ext uri="{FF2B5EF4-FFF2-40B4-BE49-F238E27FC236}">
                <a16:creationId xmlns:a16="http://schemas.microsoft.com/office/drawing/2014/main" id="{BF171E0F-EF38-467A-B299-A6AB81C59F4B}"/>
              </a:ext>
            </a:extLst>
          </p:cNvPr>
          <p:cNvSpPr txBox="1">
            <a:spLocks/>
          </p:cNvSpPr>
          <p:nvPr/>
        </p:nvSpPr>
        <p:spPr>
          <a:xfrm>
            <a:off x="7315200" y="3822526"/>
            <a:ext cx="1449871" cy="472431"/>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Clr>
                <a:schemeClr val="accent2"/>
              </a:buClr>
              <a:buFont typeface="Arial" panose="020B0604020202020204" pitchFamily="34" charset="0"/>
              <a:buNone/>
              <a:defRPr sz="2800" b="0" i="0" kern="1200">
                <a:solidFill>
                  <a:schemeClr val="tx1"/>
                </a:solidFill>
                <a:latin typeface="Times New Roman" charset="0"/>
                <a:ea typeface="Times New Roman" charset="0"/>
                <a:cs typeface="Times New Roman" charset="0"/>
              </a:defRPr>
            </a:lvl1pPr>
            <a:lvl2pPr marL="822960" indent="-292608" algn="l" defTabSz="914400" rtl="0" eaLnBrk="1" latinLnBrk="0" hangingPunct="1">
              <a:lnSpc>
                <a:spcPct val="90000"/>
              </a:lnSpc>
              <a:spcBef>
                <a:spcPts val="500"/>
              </a:spcBef>
              <a:buClr>
                <a:schemeClr val="accent2"/>
              </a:buClr>
              <a:buFont typeface="Arial" panose="020B0604020202020204" pitchFamily="34" charset="0"/>
              <a:buChar char="•"/>
              <a:defRPr sz="2400" kern="1200">
                <a:solidFill>
                  <a:schemeClr val="tx1"/>
                </a:solidFill>
                <a:latin typeface="+mn-lt"/>
                <a:ea typeface="+mn-ea"/>
                <a:cs typeface="+mn-cs"/>
              </a:defRPr>
            </a:lvl2pPr>
            <a:lvl3pPr marL="1211580" indent="-256032" algn="l" defTabSz="914400" rtl="0" eaLnBrk="1" latinLnBrk="0" hangingPunct="1">
              <a:lnSpc>
                <a:spcPct val="90000"/>
              </a:lnSpc>
              <a:spcBef>
                <a:spcPts val="500"/>
              </a:spcBef>
              <a:buClr>
                <a:schemeClr val="accent2"/>
              </a:buClr>
              <a:buFont typeface="Arial" panose="020B0604020202020204" pitchFamily="34" charset="0"/>
              <a:buChar char="•"/>
              <a:defRPr sz="2000" kern="1200">
                <a:solidFill>
                  <a:schemeClr val="tx1"/>
                </a:solidFill>
                <a:latin typeface="+mn-lt"/>
                <a:ea typeface="+mn-ea"/>
                <a:cs typeface="+mn-cs"/>
              </a:defRPr>
            </a:lvl3pPr>
            <a:lvl4pPr marL="150876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4pPr>
            <a:lvl5pPr marL="1794510" indent="-201168"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Aft>
                <a:spcPts val="0"/>
              </a:spcAft>
            </a:pPr>
            <a:r>
              <a:rPr lang="en-US" altLang="en-US" sz="2400" dirty="0">
                <a:latin typeface="Liberation Sans" panose="020B0604020202020204"/>
                <a:cs typeface="Times New Roman" panose="02020603050405020304" pitchFamily="18" charset="0"/>
              </a:rPr>
              <a:t> 100,000</a:t>
            </a:r>
            <a:endParaRPr lang="en-IN" sz="2400" dirty="0">
              <a:latin typeface="Liberation Sans" panose="020B0604020202020204"/>
              <a:cs typeface="Times New Roman" panose="02020603050405020304" pitchFamily="18" charset="0"/>
            </a:endParaRPr>
          </a:p>
        </p:txBody>
      </p:sp>
      <p:sp>
        <p:nvSpPr>
          <p:cNvPr id="13" name="Content Placeholder 12">
            <a:extLst>
              <a:ext uri="{FF2B5EF4-FFF2-40B4-BE49-F238E27FC236}">
                <a16:creationId xmlns:a16="http://schemas.microsoft.com/office/drawing/2014/main" id="{0E0BE93B-5F1C-4484-93CD-C5F0CE99BBFF}"/>
              </a:ext>
            </a:extLst>
          </p:cNvPr>
          <p:cNvSpPr txBox="1">
            <a:spLocks/>
          </p:cNvSpPr>
          <p:nvPr/>
        </p:nvSpPr>
        <p:spPr>
          <a:xfrm>
            <a:off x="1028700" y="4391515"/>
            <a:ext cx="4476750" cy="436842"/>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Clr>
                <a:schemeClr val="accent2"/>
              </a:buClr>
              <a:buFont typeface="Arial" panose="020B0604020202020204" pitchFamily="34" charset="0"/>
              <a:buNone/>
              <a:defRPr sz="2800" b="0" i="0" kern="1200">
                <a:solidFill>
                  <a:schemeClr val="tx1"/>
                </a:solidFill>
                <a:latin typeface="Times New Roman" charset="0"/>
                <a:ea typeface="Times New Roman" charset="0"/>
                <a:cs typeface="Times New Roman" charset="0"/>
              </a:defRPr>
            </a:lvl1pPr>
            <a:lvl2pPr marL="822960" indent="-292608" algn="l" defTabSz="914400" rtl="0" eaLnBrk="1" latinLnBrk="0" hangingPunct="1">
              <a:lnSpc>
                <a:spcPct val="90000"/>
              </a:lnSpc>
              <a:spcBef>
                <a:spcPts val="500"/>
              </a:spcBef>
              <a:buClr>
                <a:schemeClr val="accent2"/>
              </a:buClr>
              <a:buFont typeface="Arial" panose="020B0604020202020204" pitchFamily="34" charset="0"/>
              <a:buChar char="•"/>
              <a:defRPr sz="2400" kern="1200">
                <a:solidFill>
                  <a:schemeClr val="tx1"/>
                </a:solidFill>
                <a:latin typeface="+mn-lt"/>
                <a:ea typeface="+mn-ea"/>
                <a:cs typeface="+mn-cs"/>
              </a:defRPr>
            </a:lvl2pPr>
            <a:lvl3pPr marL="1211580" indent="-256032" algn="l" defTabSz="914400" rtl="0" eaLnBrk="1" latinLnBrk="0" hangingPunct="1">
              <a:lnSpc>
                <a:spcPct val="90000"/>
              </a:lnSpc>
              <a:spcBef>
                <a:spcPts val="500"/>
              </a:spcBef>
              <a:buClr>
                <a:schemeClr val="accent2"/>
              </a:buClr>
              <a:buFont typeface="Arial" panose="020B0604020202020204" pitchFamily="34" charset="0"/>
              <a:buChar char="•"/>
              <a:defRPr sz="2000" kern="1200">
                <a:solidFill>
                  <a:schemeClr val="tx1"/>
                </a:solidFill>
                <a:latin typeface="+mn-lt"/>
                <a:ea typeface="+mn-ea"/>
                <a:cs typeface="+mn-cs"/>
              </a:defRPr>
            </a:lvl3pPr>
            <a:lvl4pPr marL="150876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4pPr>
            <a:lvl5pPr marL="1794510" indent="-201168"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Aft>
                <a:spcPts val="0"/>
              </a:spcAft>
            </a:pPr>
            <a:r>
              <a:rPr lang="en-US" altLang="en-US" sz="2400" dirty="0">
                <a:latin typeface="Liberation Sans" panose="020B0604020202020204"/>
                <a:cs typeface="Times New Roman" panose="02020603050405020304" pitchFamily="18" charset="0"/>
              </a:rPr>
              <a:t>Paid-in Capital in Excess of Par</a:t>
            </a:r>
            <a:endParaRPr lang="en-US" sz="2400" dirty="0">
              <a:latin typeface="Liberation Sans" panose="020B0604020202020204"/>
              <a:cs typeface="Times New Roman" panose="02020603050405020304" pitchFamily="18" charset="0"/>
            </a:endParaRPr>
          </a:p>
        </p:txBody>
      </p:sp>
      <p:sp>
        <p:nvSpPr>
          <p:cNvPr id="15" name="Content Placeholder 11">
            <a:extLst>
              <a:ext uri="{FF2B5EF4-FFF2-40B4-BE49-F238E27FC236}">
                <a16:creationId xmlns:a16="http://schemas.microsoft.com/office/drawing/2014/main" id="{66E8163F-A734-4EBA-9DA1-2506C26FD596}"/>
              </a:ext>
            </a:extLst>
          </p:cNvPr>
          <p:cNvSpPr txBox="1">
            <a:spLocks/>
          </p:cNvSpPr>
          <p:nvPr/>
        </p:nvSpPr>
        <p:spPr>
          <a:xfrm>
            <a:off x="7600638" y="4392691"/>
            <a:ext cx="1239377" cy="364767"/>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Clr>
                <a:schemeClr val="accent2"/>
              </a:buClr>
              <a:buFont typeface="Arial" panose="020B0604020202020204" pitchFamily="34" charset="0"/>
              <a:buNone/>
              <a:defRPr sz="2800" b="0" i="0" kern="1200">
                <a:solidFill>
                  <a:schemeClr val="tx1"/>
                </a:solidFill>
                <a:latin typeface="Times New Roman" charset="0"/>
                <a:ea typeface="Times New Roman" charset="0"/>
                <a:cs typeface="Times New Roman" charset="0"/>
              </a:defRPr>
            </a:lvl1pPr>
            <a:lvl2pPr marL="822960" indent="-292608" algn="l" defTabSz="914400" rtl="0" eaLnBrk="1" latinLnBrk="0" hangingPunct="1">
              <a:lnSpc>
                <a:spcPct val="90000"/>
              </a:lnSpc>
              <a:spcBef>
                <a:spcPts val="500"/>
              </a:spcBef>
              <a:buClr>
                <a:schemeClr val="accent2"/>
              </a:buClr>
              <a:buFont typeface="Arial" panose="020B0604020202020204" pitchFamily="34" charset="0"/>
              <a:buChar char="•"/>
              <a:defRPr sz="2400" kern="1200">
                <a:solidFill>
                  <a:schemeClr val="tx1"/>
                </a:solidFill>
                <a:latin typeface="+mn-lt"/>
                <a:ea typeface="+mn-ea"/>
                <a:cs typeface="+mn-cs"/>
              </a:defRPr>
            </a:lvl2pPr>
            <a:lvl3pPr marL="1211580" indent="-256032" algn="l" defTabSz="914400" rtl="0" eaLnBrk="1" latinLnBrk="0" hangingPunct="1">
              <a:lnSpc>
                <a:spcPct val="90000"/>
              </a:lnSpc>
              <a:spcBef>
                <a:spcPts val="500"/>
              </a:spcBef>
              <a:buClr>
                <a:schemeClr val="accent2"/>
              </a:buClr>
              <a:buFont typeface="Arial" panose="020B0604020202020204" pitchFamily="34" charset="0"/>
              <a:buChar char="•"/>
              <a:defRPr sz="2000" kern="1200">
                <a:solidFill>
                  <a:schemeClr val="tx1"/>
                </a:solidFill>
                <a:latin typeface="+mn-lt"/>
                <a:ea typeface="+mn-ea"/>
                <a:cs typeface="+mn-cs"/>
              </a:defRPr>
            </a:lvl3pPr>
            <a:lvl4pPr marL="150876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4pPr>
            <a:lvl5pPr marL="1794510" indent="-201168"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Aft>
                <a:spcPts val="0"/>
              </a:spcAft>
            </a:pPr>
            <a:r>
              <a:rPr lang="en-US" altLang="en-US" sz="2400" dirty="0">
                <a:latin typeface="Liberation Sans" panose="020B0604020202020204"/>
                <a:cs typeface="Times New Roman" panose="02020603050405020304" pitchFamily="18" charset="0"/>
              </a:rPr>
              <a:t>20,000</a:t>
            </a:r>
            <a:endParaRPr lang="en-IN" sz="2400" dirty="0">
              <a:latin typeface="Liberation Sans" panose="020B0604020202020204"/>
              <a:cs typeface="Times New Roman" panose="02020603050405020304" pitchFamily="18" charset="0"/>
            </a:endParaRPr>
          </a:p>
        </p:txBody>
      </p:sp>
      <p:sp>
        <p:nvSpPr>
          <p:cNvPr id="17" name="Content Placeholder 6">
            <a:extLst>
              <a:ext uri="{FF2B5EF4-FFF2-40B4-BE49-F238E27FC236}">
                <a16:creationId xmlns:a16="http://schemas.microsoft.com/office/drawing/2014/main" id="{0A241CAA-0E26-4073-A209-F3DC5B7D60DD}"/>
              </a:ext>
            </a:extLst>
          </p:cNvPr>
          <p:cNvSpPr txBox="1">
            <a:spLocks/>
          </p:cNvSpPr>
          <p:nvPr/>
        </p:nvSpPr>
        <p:spPr>
          <a:xfrm>
            <a:off x="685800" y="5419169"/>
            <a:ext cx="7543800" cy="456218"/>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Clr>
                <a:schemeClr val="accent2"/>
              </a:buClr>
              <a:buFont typeface="Arial" panose="020B0604020202020204" pitchFamily="34" charset="0"/>
              <a:buNone/>
              <a:defRPr sz="2800" b="0" i="0" kern="1200">
                <a:solidFill>
                  <a:schemeClr val="tx1"/>
                </a:solidFill>
                <a:latin typeface="Times New Roman" charset="0"/>
                <a:ea typeface="Times New Roman" charset="0"/>
                <a:cs typeface="Times New Roman" charset="0"/>
              </a:defRPr>
            </a:lvl1pPr>
            <a:lvl2pPr marL="822960" indent="-292608" algn="l" defTabSz="914400" rtl="0" eaLnBrk="1" latinLnBrk="0" hangingPunct="1">
              <a:lnSpc>
                <a:spcPct val="90000"/>
              </a:lnSpc>
              <a:spcBef>
                <a:spcPts val="500"/>
              </a:spcBef>
              <a:buClr>
                <a:schemeClr val="accent2"/>
              </a:buClr>
              <a:buFont typeface="Arial" panose="020B0604020202020204" pitchFamily="34" charset="0"/>
              <a:buChar char="•"/>
              <a:defRPr sz="2400" kern="1200">
                <a:solidFill>
                  <a:schemeClr val="tx1"/>
                </a:solidFill>
                <a:latin typeface="+mn-lt"/>
                <a:ea typeface="+mn-ea"/>
                <a:cs typeface="+mn-cs"/>
              </a:defRPr>
            </a:lvl2pPr>
            <a:lvl3pPr marL="1211580" indent="-256032" algn="l" defTabSz="914400" rtl="0" eaLnBrk="1" latinLnBrk="0" hangingPunct="1">
              <a:lnSpc>
                <a:spcPct val="90000"/>
              </a:lnSpc>
              <a:spcBef>
                <a:spcPts val="500"/>
              </a:spcBef>
              <a:buClr>
                <a:schemeClr val="accent2"/>
              </a:buClr>
              <a:buFont typeface="Arial" panose="020B0604020202020204" pitchFamily="34" charset="0"/>
              <a:buChar char="•"/>
              <a:defRPr sz="2000" kern="1200">
                <a:solidFill>
                  <a:schemeClr val="tx1"/>
                </a:solidFill>
                <a:latin typeface="+mn-lt"/>
                <a:ea typeface="+mn-ea"/>
                <a:cs typeface="+mn-cs"/>
              </a:defRPr>
            </a:lvl3pPr>
            <a:lvl4pPr marL="150876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4pPr>
            <a:lvl5pPr marL="1794510" indent="-201168"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Aft>
                <a:spcPts val="0"/>
              </a:spcAft>
            </a:pPr>
            <a:r>
              <a:rPr lang="en-US" altLang="en-US" sz="2400" dirty="0">
                <a:latin typeface="Liberation Sans" panose="020B0604020202020204"/>
                <a:cs typeface="Times New Roman" panose="02020603050405020304" pitchFamily="18" charset="0"/>
              </a:rPr>
              <a:t>Preferred stock may have a par value or no-par value.</a:t>
            </a:r>
            <a:endParaRPr lang="en-IN" sz="2400" dirty="0">
              <a:latin typeface="Liberation Sans" panose="020B0604020202020204"/>
              <a:cs typeface="Times New Roman" panose="02020603050405020304" pitchFamily="18" charset="0"/>
            </a:endParaRPr>
          </a:p>
        </p:txBody>
      </p:sp>
    </p:spTree>
    <p:extLst>
      <p:ext uri="{BB962C8B-B14F-4D97-AF65-F5344CB8AC3E}">
        <p14:creationId xmlns:p14="http://schemas.microsoft.com/office/powerpoint/2010/main" val="745373442"/>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xEl>
                                              <p:pRg st="0" end="0"/>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xEl>
                                              <p:pRg st="0" end="0"/>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P spid="10" grpId="0" build="p"/>
      <p:bldP spid="11" grpId="0" build="p"/>
      <p:bldP spid="12" grpId="0" build="p"/>
      <p:bldP spid="13" grpId="0" build="p"/>
      <p:bldP spid="15"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0" name="Rectangle 7"/>
          <p:cNvSpPr>
            <a:spLocks noChangeArrowheads="1"/>
          </p:cNvSpPr>
          <p:nvPr/>
        </p:nvSpPr>
        <p:spPr bwMode="auto">
          <a:xfrm>
            <a:off x="609600" y="304800"/>
            <a:ext cx="7620000" cy="560388"/>
          </a:xfrm>
          <a:prstGeom prst="rect">
            <a:avLst/>
          </a:prstGeom>
          <a:noFill/>
          <a:ln>
            <a:noFill/>
          </a:ln>
          <a:effectLst/>
          <a:extLst>
            <a:ext uri="{909E8E84-426E-40dd-AFC4-6F175D3DCCD1}">
              <a14:hiddenFill xmlns:a14="http://schemas.microsoft.com/office/drawing/2010/main" xmlns="">
                <a:solidFill>
                  <a:srgbClr val="990000"/>
                </a:solidFill>
              </a14:hiddenFill>
            </a:ext>
            <a:ext uri="{91240B29-F687-4f45-9708-019B960494DF}">
              <a14:hiddenLine xmlns:a14="http://schemas.microsoft.com/office/drawing/2010/main" xmlns="" w="12700" algn="ctr">
                <a:solidFill>
                  <a:schemeClr val="tx1"/>
                </a:solidFill>
                <a:miter lim="800000"/>
                <a:headEnd/>
                <a:tailEnd/>
              </a14:hiddenLine>
            </a:ext>
            <a:ext uri="{AF507438-7753-43e0-B8FC-AC1667EBCBE1}">
              <a14:hiddenEffects xmlns:a14="http://schemas.microsoft.com/office/drawing/2010/main" xmlns="">
                <a:effectLst>
                  <a:outerShdw dist="107763" dir="2700000" algn="ctr" rotWithShape="0">
                    <a:schemeClr val="bg2"/>
                  </a:outerShdw>
                </a:effectLst>
              </a14:hiddenEffects>
            </a:ext>
          </a:extLst>
        </p:spPr>
        <p:txBody>
          <a:bodyPr lIns="90488" tIns="44450" rIns="90488" bIns="44450"/>
          <a:lstStyle/>
          <a:p>
            <a:pPr marL="0" marR="0" lvl="0" indent="0" algn="l" defTabSz="914400" rtl="0" eaLnBrk="0" fontAlgn="base" latinLnBrk="0" hangingPunct="0">
              <a:lnSpc>
                <a:spcPct val="100000"/>
              </a:lnSpc>
              <a:spcBef>
                <a:spcPct val="0"/>
              </a:spcBef>
              <a:spcAft>
                <a:spcPct val="0"/>
              </a:spcAft>
              <a:buClrTx/>
              <a:buSzPct val="80000"/>
              <a:buFontTx/>
              <a:buNone/>
              <a:tabLst/>
              <a:defRPr/>
            </a:pPr>
            <a:r>
              <a:rPr kumimoji="0" lang="en-US" altLang="en-US" sz="3200" b="1" i="0" u="none" strike="noStrike" kern="1200" cap="none" spc="0" normalizeH="0" baseline="0" noProof="0" dirty="0">
                <a:ln>
                  <a:noFill/>
                </a:ln>
                <a:solidFill>
                  <a:srgbClr val="0000FF">
                    <a:lumMod val="75000"/>
                  </a:srgbClr>
                </a:solidFill>
                <a:effectLst/>
                <a:uLnTx/>
                <a:uFillTx/>
                <a:latin typeface="Liberation Sans" panose="020B0604020202020204" pitchFamily="34" charset="0"/>
                <a:ea typeface="+mn-ea"/>
                <a:cs typeface="+mn-cs"/>
              </a:rPr>
              <a:t>Investor Insight Facebook</a:t>
            </a:r>
          </a:p>
        </p:txBody>
      </p:sp>
      <p:sp>
        <p:nvSpPr>
          <p:cNvPr id="24581" name="Line 8"/>
          <p:cNvSpPr>
            <a:spLocks noChangeShapeType="1"/>
          </p:cNvSpPr>
          <p:nvPr/>
        </p:nvSpPr>
        <p:spPr bwMode="auto">
          <a:xfrm>
            <a:off x="304800" y="990600"/>
            <a:ext cx="8534400"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Liberation Sans" panose="020B0604020202020204" pitchFamily="34" charset="0"/>
              <a:ea typeface="+mn-ea"/>
              <a:cs typeface="+mn-cs"/>
            </a:endParaRPr>
          </a:p>
        </p:txBody>
      </p:sp>
      <p:sp>
        <p:nvSpPr>
          <p:cNvPr id="2" name="Slide Number Placeholder 1"/>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980D5847-D064-449A-9DD5-EB6DB8BB846B}" type="slidenum">
              <a:rPr kumimoji="0" lang="en-US" sz="1200" b="0" i="0" u="none" strike="noStrike" kern="1200" cap="none" spc="0" normalizeH="0" baseline="0" noProof="0" smtClean="0">
                <a:ln>
                  <a:noFill/>
                </a:ln>
                <a:solidFill>
                  <a:srgbClr val="000000">
                    <a:tint val="75000"/>
                  </a:srgbClr>
                </a:solidFill>
                <a:effectLst/>
                <a:uLnTx/>
                <a:uFillTx/>
                <a:latin typeface="Times New Roman" pitchFamily="18"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34</a:t>
            </a:fld>
            <a:endParaRPr kumimoji="0" lang="en-US" sz="1200" b="0" i="0" u="none" strike="noStrike" kern="1200" cap="none" spc="0" normalizeH="0" baseline="0" noProof="0">
              <a:ln>
                <a:noFill/>
              </a:ln>
              <a:solidFill>
                <a:srgbClr val="000000">
                  <a:tint val="75000"/>
                </a:srgbClr>
              </a:solidFill>
              <a:effectLst/>
              <a:uLnTx/>
              <a:uFillTx/>
              <a:latin typeface="Times New Roman" pitchFamily="18" charset="0"/>
              <a:ea typeface="+mn-ea"/>
              <a:cs typeface="+mn-cs"/>
            </a:endParaRPr>
          </a:p>
        </p:txBody>
      </p:sp>
      <p:sp>
        <p:nvSpPr>
          <p:cNvPr id="14" name="Content Placeholder 10">
            <a:extLst>
              <a:ext uri="{FF2B5EF4-FFF2-40B4-BE49-F238E27FC236}">
                <a16:creationId xmlns:a16="http://schemas.microsoft.com/office/drawing/2014/main" id="{3ACEB662-AEBB-4A65-AE6F-57FF913FF6F4}"/>
              </a:ext>
            </a:extLst>
          </p:cNvPr>
          <p:cNvSpPr txBox="1">
            <a:spLocks/>
          </p:cNvSpPr>
          <p:nvPr/>
        </p:nvSpPr>
        <p:spPr>
          <a:xfrm>
            <a:off x="533400" y="1354078"/>
            <a:ext cx="8534400" cy="286556"/>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Clr>
                <a:schemeClr val="accent2"/>
              </a:buClr>
              <a:buFont typeface="Arial" panose="020B0604020202020204" pitchFamily="34" charset="0"/>
              <a:buNone/>
              <a:defRPr sz="2800" b="0" i="0" kern="1200">
                <a:solidFill>
                  <a:schemeClr val="tx1"/>
                </a:solidFill>
                <a:latin typeface="Times New Roman" charset="0"/>
                <a:ea typeface="Times New Roman" charset="0"/>
                <a:cs typeface="Times New Roman" charset="0"/>
              </a:defRPr>
            </a:lvl1pPr>
            <a:lvl2pPr marL="822960" indent="-292608" algn="l" defTabSz="914400" rtl="0" eaLnBrk="1" latinLnBrk="0" hangingPunct="1">
              <a:lnSpc>
                <a:spcPct val="90000"/>
              </a:lnSpc>
              <a:spcBef>
                <a:spcPts val="500"/>
              </a:spcBef>
              <a:buClr>
                <a:schemeClr val="accent2"/>
              </a:buClr>
              <a:buFont typeface="Arial" panose="020B0604020202020204" pitchFamily="34" charset="0"/>
              <a:buChar char="•"/>
              <a:defRPr sz="2400" kern="1200">
                <a:solidFill>
                  <a:schemeClr val="tx1"/>
                </a:solidFill>
                <a:latin typeface="+mn-lt"/>
                <a:ea typeface="+mn-ea"/>
                <a:cs typeface="+mn-cs"/>
              </a:defRPr>
            </a:lvl2pPr>
            <a:lvl3pPr marL="1211580" indent="-256032" algn="l" defTabSz="914400" rtl="0" eaLnBrk="1" latinLnBrk="0" hangingPunct="1">
              <a:lnSpc>
                <a:spcPct val="90000"/>
              </a:lnSpc>
              <a:spcBef>
                <a:spcPts val="500"/>
              </a:spcBef>
              <a:buClr>
                <a:schemeClr val="accent2"/>
              </a:buClr>
              <a:buFont typeface="Arial" panose="020B0604020202020204" pitchFamily="34" charset="0"/>
              <a:buChar char="•"/>
              <a:defRPr sz="2000" kern="1200">
                <a:solidFill>
                  <a:schemeClr val="tx1"/>
                </a:solidFill>
                <a:latin typeface="+mn-lt"/>
                <a:ea typeface="+mn-ea"/>
                <a:cs typeface="+mn-cs"/>
              </a:defRPr>
            </a:lvl3pPr>
            <a:lvl4pPr marL="150876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4pPr>
            <a:lvl5pPr marL="1794510" indent="-201168"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
                <a:srgbClr val="B11116"/>
              </a:buClr>
              <a:buSzTx/>
              <a:buFont typeface="Arial" panose="020B0604020202020204" pitchFamily="34" charset="0"/>
              <a:buNone/>
              <a:tabLst/>
              <a:defRPr/>
            </a:pPr>
            <a:r>
              <a:rPr kumimoji="0" lang="en-IN" sz="2000" b="1" i="0" u="none" strike="noStrike" kern="1200" cap="none" spc="0" normalizeH="0" baseline="0" noProof="0">
                <a:ln>
                  <a:noFill/>
                </a:ln>
                <a:solidFill>
                  <a:srgbClr val="231F20"/>
                </a:solidFill>
                <a:effectLst/>
                <a:uLnTx/>
                <a:uFillTx/>
                <a:latin typeface="Calibri"/>
                <a:cs typeface="Times New Roman" charset="0"/>
              </a:rPr>
              <a:t>How to Read Stock Quotes</a:t>
            </a:r>
            <a:endParaRPr kumimoji="0" lang="en-IN" sz="2000" b="1" i="0" u="none" strike="noStrike" kern="1200" cap="none" spc="0" normalizeH="0" baseline="0" noProof="0" dirty="0">
              <a:ln>
                <a:noFill/>
              </a:ln>
              <a:solidFill>
                <a:srgbClr val="231F20"/>
              </a:solidFill>
              <a:effectLst/>
              <a:uLnTx/>
              <a:uFillTx/>
              <a:latin typeface="Calibri"/>
              <a:cs typeface="Times New Roman" charset="0"/>
            </a:endParaRPr>
          </a:p>
        </p:txBody>
      </p:sp>
      <p:pic>
        <p:nvPicPr>
          <p:cNvPr id="16" name="Content Placeholder 11" descr="There is a table displaying a stock quote for Facebook. The table headings include, Stock, 52 week High and Low, Volume, High, Low, Close, and Net Change. The following text is included below. Stock is Facebook. The high and low market prices for the last 52 weeks have been 86.07 and 54.66. The trading volume for the day was 54,156,600 shares. The high, low, and closing prices for that date were 85.59, 83.11, and 84.63, respectively. The net change for the day was a decrease of 0.629 per share.">
            <a:extLst>
              <a:ext uri="{FF2B5EF4-FFF2-40B4-BE49-F238E27FC236}">
                <a16:creationId xmlns:a16="http://schemas.microsoft.com/office/drawing/2014/main" id="{3839C64E-7070-4621-BE3D-89FB8C489A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8259" y="2065320"/>
            <a:ext cx="7824682" cy="873773"/>
          </a:xfrm>
          <a:prstGeom prst="rect">
            <a:avLst/>
          </a:prstGeom>
        </p:spPr>
      </p:pic>
      <p:sp>
        <p:nvSpPr>
          <p:cNvPr id="18" name="Content Placeholder 8">
            <a:extLst>
              <a:ext uri="{FF2B5EF4-FFF2-40B4-BE49-F238E27FC236}">
                <a16:creationId xmlns:a16="http://schemas.microsoft.com/office/drawing/2014/main" id="{3FBDA691-E668-43D9-B872-573F6EA1C2F4}"/>
              </a:ext>
            </a:extLst>
          </p:cNvPr>
          <p:cNvSpPr txBox="1">
            <a:spLocks/>
          </p:cNvSpPr>
          <p:nvPr/>
        </p:nvSpPr>
        <p:spPr>
          <a:xfrm>
            <a:off x="533400" y="3363778"/>
            <a:ext cx="8534400" cy="2594051"/>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Clr>
                <a:schemeClr val="accent2"/>
              </a:buClr>
              <a:buFont typeface="Arial" panose="020B0604020202020204" pitchFamily="34" charset="0"/>
              <a:buNone/>
              <a:defRPr sz="2800" b="0" i="0" kern="1200">
                <a:solidFill>
                  <a:schemeClr val="tx1"/>
                </a:solidFill>
                <a:latin typeface="Times New Roman" charset="0"/>
                <a:ea typeface="Times New Roman" charset="0"/>
                <a:cs typeface="Times New Roman" charset="0"/>
              </a:defRPr>
            </a:lvl1pPr>
            <a:lvl2pPr marL="822960" indent="-292608" algn="l" defTabSz="914400" rtl="0" eaLnBrk="1" latinLnBrk="0" hangingPunct="1">
              <a:lnSpc>
                <a:spcPct val="90000"/>
              </a:lnSpc>
              <a:spcBef>
                <a:spcPts val="500"/>
              </a:spcBef>
              <a:buClr>
                <a:schemeClr val="accent2"/>
              </a:buClr>
              <a:buFont typeface="Arial" panose="020B0604020202020204" pitchFamily="34" charset="0"/>
              <a:buChar char="•"/>
              <a:defRPr sz="2400" kern="1200">
                <a:solidFill>
                  <a:schemeClr val="tx1"/>
                </a:solidFill>
                <a:latin typeface="+mn-lt"/>
                <a:ea typeface="+mn-ea"/>
                <a:cs typeface="+mn-cs"/>
              </a:defRPr>
            </a:lvl2pPr>
            <a:lvl3pPr marL="1211580" indent="-256032" algn="l" defTabSz="914400" rtl="0" eaLnBrk="1" latinLnBrk="0" hangingPunct="1">
              <a:lnSpc>
                <a:spcPct val="90000"/>
              </a:lnSpc>
              <a:spcBef>
                <a:spcPts val="500"/>
              </a:spcBef>
              <a:buClr>
                <a:schemeClr val="accent2"/>
              </a:buClr>
              <a:buFont typeface="Arial" panose="020B0604020202020204" pitchFamily="34" charset="0"/>
              <a:buChar char="•"/>
              <a:defRPr sz="2000" kern="1200">
                <a:solidFill>
                  <a:schemeClr val="tx1"/>
                </a:solidFill>
                <a:latin typeface="+mn-lt"/>
                <a:ea typeface="+mn-ea"/>
                <a:cs typeface="+mn-cs"/>
              </a:defRPr>
            </a:lvl3pPr>
            <a:lvl4pPr marL="150876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4pPr>
            <a:lvl5pPr marL="1794510" indent="-201168"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
                <a:srgbClr val="B11116"/>
              </a:buClr>
              <a:buSzTx/>
              <a:buFont typeface="Arial" panose="020B0604020202020204" pitchFamily="34" charset="0"/>
              <a:buNone/>
              <a:tabLst/>
              <a:defRPr/>
            </a:pPr>
            <a:r>
              <a:rPr kumimoji="0" lang="en-IN" sz="2000" b="0" i="0" u="none" strike="noStrike" kern="1200" cap="none" spc="0" normalizeH="0" baseline="0" noProof="0">
                <a:ln>
                  <a:noFill/>
                </a:ln>
                <a:solidFill>
                  <a:srgbClr val="231F20"/>
                </a:solidFill>
                <a:effectLst/>
                <a:uLnTx/>
                <a:uFillTx/>
                <a:latin typeface="Calibri"/>
                <a:cs typeface="Times New Roman" charset="0"/>
              </a:rPr>
              <a:t>These numbers indicate the following. </a:t>
            </a:r>
          </a:p>
          <a:p>
            <a:pPr marL="457200" marR="0" lvl="0" indent="-457200" algn="l" defTabSz="914400" rtl="0" eaLnBrk="1" fontAlgn="auto" latinLnBrk="0" hangingPunct="1">
              <a:lnSpc>
                <a:spcPct val="90000"/>
              </a:lnSpc>
              <a:spcBef>
                <a:spcPts val="1000"/>
              </a:spcBef>
              <a:spcAft>
                <a:spcPts val="0"/>
              </a:spcAft>
              <a:buClr>
                <a:srgbClr val="B11116"/>
              </a:buClr>
              <a:buSzTx/>
              <a:buFont typeface="Arial" panose="020B0604020202020204" pitchFamily="34" charset="0"/>
              <a:buAutoNum type="arabicParenBoth"/>
              <a:tabLst/>
              <a:defRPr/>
            </a:pPr>
            <a:r>
              <a:rPr kumimoji="0" lang="en-IN" sz="2000" b="0" i="0" u="none" strike="noStrike" kern="1200" cap="none" spc="0" normalizeH="0" baseline="0" noProof="0">
                <a:ln>
                  <a:noFill/>
                </a:ln>
                <a:solidFill>
                  <a:srgbClr val="231F20"/>
                </a:solidFill>
                <a:effectLst/>
                <a:uLnTx/>
                <a:uFillTx/>
                <a:latin typeface="Calibri"/>
                <a:cs typeface="Times New Roman" charset="0"/>
              </a:rPr>
              <a:t>The high and low market prices for the last 52 weeks have been $86.07 and $54.66. </a:t>
            </a:r>
          </a:p>
          <a:p>
            <a:pPr marL="457200" marR="0" lvl="0" indent="-457200" algn="l" defTabSz="914400" rtl="0" eaLnBrk="1" fontAlgn="auto" latinLnBrk="0" hangingPunct="1">
              <a:lnSpc>
                <a:spcPct val="90000"/>
              </a:lnSpc>
              <a:spcBef>
                <a:spcPts val="1000"/>
              </a:spcBef>
              <a:spcAft>
                <a:spcPts val="0"/>
              </a:spcAft>
              <a:buClr>
                <a:srgbClr val="B11116"/>
              </a:buClr>
              <a:buSzTx/>
              <a:buFont typeface="Arial" panose="020B0604020202020204" pitchFamily="34" charset="0"/>
              <a:buAutoNum type="arabicParenBoth"/>
              <a:tabLst/>
              <a:defRPr/>
            </a:pPr>
            <a:r>
              <a:rPr kumimoji="0" lang="en-IN" sz="2000" b="0" i="0" u="none" strike="noStrike" kern="1200" cap="none" spc="0" normalizeH="0" baseline="0" noProof="0">
                <a:ln>
                  <a:noFill/>
                </a:ln>
                <a:solidFill>
                  <a:srgbClr val="231F20"/>
                </a:solidFill>
                <a:effectLst/>
                <a:uLnTx/>
                <a:uFillTx/>
                <a:latin typeface="Calibri"/>
                <a:cs typeface="Times New Roman" charset="0"/>
              </a:rPr>
              <a:t>The trading volume for the day was 54,156,600 shares. </a:t>
            </a:r>
          </a:p>
          <a:p>
            <a:pPr marL="457200" marR="0" lvl="0" indent="-457200" algn="l" defTabSz="914400" rtl="0" eaLnBrk="1" fontAlgn="auto" latinLnBrk="0" hangingPunct="1">
              <a:lnSpc>
                <a:spcPct val="90000"/>
              </a:lnSpc>
              <a:spcBef>
                <a:spcPts val="1000"/>
              </a:spcBef>
              <a:spcAft>
                <a:spcPts val="0"/>
              </a:spcAft>
              <a:buClr>
                <a:srgbClr val="B11116"/>
              </a:buClr>
              <a:buSzTx/>
              <a:buFont typeface="Arial" panose="020B0604020202020204" pitchFamily="34" charset="0"/>
              <a:buAutoNum type="arabicParenBoth"/>
              <a:tabLst/>
              <a:defRPr/>
            </a:pPr>
            <a:r>
              <a:rPr kumimoji="0" lang="en-IN" sz="2000" b="0" i="0" u="none" strike="noStrike" kern="1200" cap="none" spc="0" normalizeH="0" baseline="0" noProof="0">
                <a:ln>
                  <a:noFill/>
                </a:ln>
                <a:solidFill>
                  <a:srgbClr val="231F20"/>
                </a:solidFill>
                <a:effectLst/>
                <a:uLnTx/>
                <a:uFillTx/>
                <a:latin typeface="Calibri"/>
                <a:cs typeface="Times New Roman" charset="0"/>
              </a:rPr>
              <a:t>The high, low, and closing prices for that date were $85.59, $83.11, and $84.63, respectively. </a:t>
            </a:r>
          </a:p>
          <a:p>
            <a:pPr marL="457200" marR="0" lvl="0" indent="-457200" algn="l" defTabSz="914400" rtl="0" eaLnBrk="1" fontAlgn="auto" latinLnBrk="0" hangingPunct="1">
              <a:lnSpc>
                <a:spcPct val="90000"/>
              </a:lnSpc>
              <a:spcBef>
                <a:spcPts val="1000"/>
              </a:spcBef>
              <a:spcAft>
                <a:spcPts val="0"/>
              </a:spcAft>
              <a:buClr>
                <a:srgbClr val="B11116"/>
              </a:buClr>
              <a:buSzTx/>
              <a:buFont typeface="Arial" panose="020B0604020202020204" pitchFamily="34" charset="0"/>
              <a:buAutoNum type="arabicParenBoth"/>
              <a:tabLst/>
              <a:defRPr/>
            </a:pPr>
            <a:r>
              <a:rPr kumimoji="0" lang="en-IN" sz="2000" b="0" i="0" u="none" strike="noStrike" kern="1200" cap="none" spc="0" normalizeH="0" baseline="0" noProof="0">
                <a:ln>
                  <a:noFill/>
                </a:ln>
                <a:solidFill>
                  <a:srgbClr val="231F20"/>
                </a:solidFill>
                <a:effectLst/>
                <a:uLnTx/>
                <a:uFillTx/>
                <a:latin typeface="Calibri"/>
                <a:cs typeface="Times New Roman" charset="0"/>
              </a:rPr>
              <a:t>The net change for the day was an increase of $0.629 per share.</a:t>
            </a:r>
            <a:endParaRPr kumimoji="0" lang="en-IN" sz="2000" b="0" i="0" u="none" strike="noStrike" kern="1200" cap="none" spc="0" normalizeH="0" baseline="0" noProof="0" dirty="0">
              <a:ln>
                <a:noFill/>
              </a:ln>
              <a:solidFill>
                <a:srgbClr val="231F20"/>
              </a:solidFill>
              <a:effectLst/>
              <a:uLnTx/>
              <a:uFillTx/>
              <a:latin typeface="Calibri"/>
              <a:cs typeface="Times New Roman" charset="0"/>
            </a:endParaRPr>
          </a:p>
        </p:txBody>
      </p:sp>
    </p:spTree>
    <p:extLst>
      <p:ext uri="{BB962C8B-B14F-4D97-AF65-F5344CB8AC3E}">
        <p14:creationId xmlns:p14="http://schemas.microsoft.com/office/powerpoint/2010/main" val="604933185"/>
      </p:ext>
    </p:extLst>
  </p:cSld>
  <p:clrMapOvr>
    <a:masterClrMapping/>
  </p:clrMapOvr>
  <p:transition>
    <p:wipe dir="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Rectangle 7"/>
          <p:cNvSpPr>
            <a:spLocks noChangeArrowheads="1"/>
          </p:cNvSpPr>
          <p:nvPr/>
        </p:nvSpPr>
        <p:spPr bwMode="auto">
          <a:xfrm>
            <a:off x="592760" y="1159002"/>
            <a:ext cx="8229600" cy="523875"/>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8575" cap="sq" algn="ctr">
                <a:solidFill>
                  <a:srgbClr val="000000"/>
                </a:solidFill>
                <a:miter lim="800000"/>
                <a:headEnd type="none" w="sm" len="sm"/>
                <a:tailEnd type="none" w="sm" len="sm"/>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marL="0" marR="0" lvl="0" indent="0" algn="l" defTabSz="914400" rtl="0" eaLnBrk="0" fontAlgn="base" latinLnBrk="0" hangingPunct="0">
              <a:lnSpc>
                <a:spcPct val="100000"/>
              </a:lnSpc>
              <a:spcBef>
                <a:spcPct val="0"/>
              </a:spcBef>
              <a:spcAft>
                <a:spcPct val="0"/>
              </a:spcAft>
              <a:buClrTx/>
              <a:buSzPct val="80000"/>
              <a:buFontTx/>
              <a:buNone/>
              <a:tabLst/>
              <a:defRPr/>
            </a:pPr>
            <a:r>
              <a:rPr kumimoji="0" lang="en-US" altLang="en-US" sz="2800" b="1" i="0" u="none" strike="noStrike" kern="1200" cap="none" spc="0" normalizeH="0" baseline="0" noProof="0" dirty="0">
                <a:ln>
                  <a:noFill/>
                </a:ln>
                <a:solidFill>
                  <a:srgbClr val="006600"/>
                </a:solidFill>
                <a:effectLst/>
                <a:uLnTx/>
                <a:uFillTx/>
                <a:latin typeface="Liberation Sans" panose="020B0604020202020204" pitchFamily="34" charset="0"/>
                <a:ea typeface="+mn-ea"/>
                <a:cs typeface="+mn-cs"/>
              </a:rPr>
              <a:t>March 1 Entry</a:t>
            </a:r>
          </a:p>
        </p:txBody>
      </p:sp>
      <p:sp>
        <p:nvSpPr>
          <p:cNvPr id="24580" name="Rectangle 7"/>
          <p:cNvSpPr>
            <a:spLocks noChangeArrowheads="1"/>
          </p:cNvSpPr>
          <p:nvPr/>
        </p:nvSpPr>
        <p:spPr bwMode="auto">
          <a:xfrm>
            <a:off x="609600" y="304800"/>
            <a:ext cx="7620000" cy="560388"/>
          </a:xfrm>
          <a:prstGeom prst="rect">
            <a:avLst/>
          </a:prstGeom>
          <a:noFill/>
          <a:ln>
            <a:noFill/>
          </a:ln>
          <a:effectLst/>
          <a:extLst>
            <a:ext uri="{909E8E84-426E-40dd-AFC4-6F175D3DCCD1}">
              <a14:hiddenFill xmlns:a14="http://schemas.microsoft.com/office/drawing/2010/main" xmlns="">
                <a:solidFill>
                  <a:srgbClr val="990000"/>
                </a:solidFill>
              </a14:hiddenFill>
            </a:ext>
            <a:ext uri="{91240B29-F687-4f45-9708-019B960494DF}">
              <a14:hiddenLine xmlns:a14="http://schemas.microsoft.com/office/drawing/2010/main" xmlns="" w="12700" algn="ctr">
                <a:solidFill>
                  <a:schemeClr val="tx1"/>
                </a:solidFill>
                <a:miter lim="800000"/>
                <a:headEnd/>
                <a:tailEnd/>
              </a14:hiddenLine>
            </a:ext>
            <a:ext uri="{AF507438-7753-43e0-B8FC-AC1667EBCBE1}">
              <a14:hiddenEffects xmlns:a14="http://schemas.microsoft.com/office/drawing/2010/main" xmlns="">
                <a:effectLst>
                  <a:outerShdw dist="107763" dir="2700000" algn="ctr" rotWithShape="0">
                    <a:schemeClr val="bg2"/>
                  </a:outerShdw>
                </a:effectLst>
              </a14:hiddenEffects>
            </a:ext>
          </a:extLst>
        </p:spPr>
        <p:txBody>
          <a:bodyPr lIns="90488" tIns="44450" rIns="90488" bIns="44450"/>
          <a:lstStyle/>
          <a:p>
            <a:pPr marL="0" marR="0" lvl="0" indent="0" algn="l" defTabSz="914400" rtl="0" eaLnBrk="0" fontAlgn="base" latinLnBrk="0" hangingPunct="0">
              <a:lnSpc>
                <a:spcPct val="100000"/>
              </a:lnSpc>
              <a:spcBef>
                <a:spcPct val="0"/>
              </a:spcBef>
              <a:spcAft>
                <a:spcPct val="0"/>
              </a:spcAft>
              <a:buClrTx/>
              <a:buSzPct val="80000"/>
              <a:buFontTx/>
              <a:buNone/>
              <a:tabLst/>
              <a:defRPr/>
            </a:pPr>
            <a:r>
              <a:rPr kumimoji="0" lang="en-US" altLang="en-US" sz="3200" b="1" i="0" u="none" strike="noStrike" kern="1200" cap="none" spc="0" normalizeH="0" baseline="0" noProof="0" dirty="0">
                <a:ln>
                  <a:noFill/>
                </a:ln>
                <a:solidFill>
                  <a:srgbClr val="0000FF">
                    <a:lumMod val="75000"/>
                  </a:srgbClr>
                </a:solidFill>
                <a:effectLst/>
                <a:uLnTx/>
                <a:uFillTx/>
                <a:latin typeface="Liberation Sans" panose="020B0604020202020204" pitchFamily="34" charset="0"/>
                <a:ea typeface="+mn-ea"/>
                <a:cs typeface="+mn-cs"/>
              </a:rPr>
              <a:t>Do It! 2a: Issuance of Stock</a:t>
            </a:r>
          </a:p>
        </p:txBody>
      </p:sp>
      <p:sp>
        <p:nvSpPr>
          <p:cNvPr id="24581" name="Line 8"/>
          <p:cNvSpPr>
            <a:spLocks noChangeShapeType="1"/>
          </p:cNvSpPr>
          <p:nvPr/>
        </p:nvSpPr>
        <p:spPr bwMode="auto">
          <a:xfrm>
            <a:off x="304800" y="990600"/>
            <a:ext cx="8534400"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Liberation Sans" panose="020B0604020202020204" pitchFamily="34" charset="0"/>
              <a:ea typeface="+mn-ea"/>
              <a:cs typeface="+mn-cs"/>
            </a:endParaRPr>
          </a:p>
        </p:txBody>
      </p:sp>
      <p:sp>
        <p:nvSpPr>
          <p:cNvPr id="2" name="Slide Number Placeholder 1"/>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980D5847-D064-449A-9DD5-EB6DB8BB846B}" type="slidenum">
              <a:rPr kumimoji="0" lang="en-US" sz="1200" b="0" i="0" u="none" strike="noStrike" kern="1200" cap="none" spc="0" normalizeH="0" baseline="0" noProof="0" smtClean="0">
                <a:ln>
                  <a:noFill/>
                </a:ln>
                <a:solidFill>
                  <a:srgbClr val="000000">
                    <a:tint val="75000"/>
                  </a:srgbClr>
                </a:solidFill>
                <a:effectLst/>
                <a:uLnTx/>
                <a:uFillTx/>
                <a:latin typeface="Times New Roman" pitchFamily="18"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35</a:t>
            </a:fld>
            <a:endParaRPr kumimoji="0" lang="en-US" sz="1200" b="0" i="0" u="none" strike="noStrike" kern="1200" cap="none" spc="0" normalizeH="0" baseline="0" noProof="0">
              <a:ln>
                <a:noFill/>
              </a:ln>
              <a:solidFill>
                <a:srgbClr val="000000">
                  <a:tint val="75000"/>
                </a:srgbClr>
              </a:solidFill>
              <a:effectLst/>
              <a:uLnTx/>
              <a:uFillTx/>
              <a:latin typeface="Times New Roman" pitchFamily="18" charset="0"/>
              <a:ea typeface="+mn-ea"/>
              <a:cs typeface="+mn-cs"/>
            </a:endParaRPr>
          </a:p>
        </p:txBody>
      </p:sp>
      <p:sp>
        <p:nvSpPr>
          <p:cNvPr id="7" name="Content Placeholder 5">
            <a:extLst>
              <a:ext uri="{FF2B5EF4-FFF2-40B4-BE49-F238E27FC236}">
                <a16:creationId xmlns:a16="http://schemas.microsoft.com/office/drawing/2014/main" id="{DE1B2BC1-AD58-43A6-9AD4-399B376C0272}"/>
              </a:ext>
            </a:extLst>
          </p:cNvPr>
          <p:cNvSpPr txBox="1">
            <a:spLocks/>
          </p:cNvSpPr>
          <p:nvPr/>
        </p:nvSpPr>
        <p:spPr>
          <a:xfrm>
            <a:off x="609600" y="1896447"/>
            <a:ext cx="7924800" cy="1555750"/>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Clr>
                <a:schemeClr val="accent2"/>
              </a:buClr>
              <a:buFont typeface="Arial" panose="020B0604020202020204" pitchFamily="34" charset="0"/>
              <a:buNone/>
              <a:defRPr sz="2800" b="0" i="0" kern="1200">
                <a:solidFill>
                  <a:schemeClr val="tx1"/>
                </a:solidFill>
                <a:latin typeface="Times New Roman" charset="0"/>
                <a:ea typeface="Times New Roman" charset="0"/>
                <a:cs typeface="Times New Roman" charset="0"/>
              </a:defRPr>
            </a:lvl1pPr>
            <a:lvl2pPr marL="822960" indent="-292608" algn="l" defTabSz="914400" rtl="0" eaLnBrk="1" latinLnBrk="0" hangingPunct="1">
              <a:lnSpc>
                <a:spcPct val="90000"/>
              </a:lnSpc>
              <a:spcBef>
                <a:spcPts val="500"/>
              </a:spcBef>
              <a:buClr>
                <a:schemeClr val="accent2"/>
              </a:buClr>
              <a:buFont typeface="Arial" panose="020B0604020202020204" pitchFamily="34" charset="0"/>
              <a:buChar char="•"/>
              <a:defRPr sz="2400" kern="1200">
                <a:solidFill>
                  <a:schemeClr val="tx1"/>
                </a:solidFill>
                <a:latin typeface="+mn-lt"/>
                <a:ea typeface="+mn-ea"/>
                <a:cs typeface="+mn-cs"/>
              </a:defRPr>
            </a:lvl2pPr>
            <a:lvl3pPr marL="1211580" indent="-256032" algn="l" defTabSz="914400" rtl="0" eaLnBrk="1" latinLnBrk="0" hangingPunct="1">
              <a:lnSpc>
                <a:spcPct val="90000"/>
              </a:lnSpc>
              <a:spcBef>
                <a:spcPts val="500"/>
              </a:spcBef>
              <a:buClr>
                <a:schemeClr val="accent2"/>
              </a:buClr>
              <a:buFont typeface="Arial" panose="020B0604020202020204" pitchFamily="34" charset="0"/>
              <a:buChar char="•"/>
              <a:defRPr sz="2000" kern="1200">
                <a:solidFill>
                  <a:schemeClr val="tx1"/>
                </a:solidFill>
                <a:latin typeface="+mn-lt"/>
                <a:ea typeface="+mn-ea"/>
                <a:cs typeface="+mn-cs"/>
              </a:defRPr>
            </a:lvl3pPr>
            <a:lvl4pPr marL="150876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4pPr>
            <a:lvl5pPr marL="1794510" indent="-201168"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Aft>
                <a:spcPts val="0"/>
              </a:spcAft>
            </a:pPr>
            <a:r>
              <a:rPr lang="en-US" altLang="en-US" sz="2400" dirty="0">
                <a:latin typeface="Liberation Sans" panose="020B0604020202020204"/>
                <a:cs typeface="Times New Roman" panose="02020603050405020304" pitchFamily="18" charset="0"/>
              </a:rPr>
              <a:t>Cayman Corporation begins operations on March 1 by issuing 100,000 shares of $1 par value common stock for cash at $12 per share. Journalize the issuance of the shares. </a:t>
            </a:r>
          </a:p>
        </p:txBody>
      </p:sp>
      <p:sp>
        <p:nvSpPr>
          <p:cNvPr id="20" name="Content Placeholder 6">
            <a:extLst>
              <a:ext uri="{FF2B5EF4-FFF2-40B4-BE49-F238E27FC236}">
                <a16:creationId xmlns:a16="http://schemas.microsoft.com/office/drawing/2014/main" id="{6130803A-D0F8-46E7-A1D6-42EF748DB2FB}"/>
              </a:ext>
            </a:extLst>
          </p:cNvPr>
          <p:cNvSpPr txBox="1">
            <a:spLocks/>
          </p:cNvSpPr>
          <p:nvPr/>
        </p:nvSpPr>
        <p:spPr>
          <a:xfrm>
            <a:off x="666241" y="3454672"/>
            <a:ext cx="1143000" cy="457200"/>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Clr>
                <a:schemeClr val="accent2"/>
              </a:buClr>
              <a:buFont typeface="Arial" panose="020B0604020202020204" pitchFamily="34" charset="0"/>
              <a:buNone/>
              <a:defRPr sz="2800" b="0" i="0" kern="1200">
                <a:solidFill>
                  <a:schemeClr val="tx1"/>
                </a:solidFill>
                <a:latin typeface="Times New Roman" charset="0"/>
                <a:ea typeface="Times New Roman" charset="0"/>
                <a:cs typeface="Times New Roman" charset="0"/>
              </a:defRPr>
            </a:lvl1pPr>
            <a:lvl2pPr marL="822960" indent="-292608" algn="l" defTabSz="914400" rtl="0" eaLnBrk="1" latinLnBrk="0" hangingPunct="1">
              <a:lnSpc>
                <a:spcPct val="90000"/>
              </a:lnSpc>
              <a:spcBef>
                <a:spcPts val="500"/>
              </a:spcBef>
              <a:buClr>
                <a:schemeClr val="accent2"/>
              </a:buClr>
              <a:buFont typeface="Arial" panose="020B0604020202020204" pitchFamily="34" charset="0"/>
              <a:buChar char="•"/>
              <a:defRPr sz="2400" kern="1200">
                <a:solidFill>
                  <a:schemeClr val="tx1"/>
                </a:solidFill>
                <a:latin typeface="+mn-lt"/>
                <a:ea typeface="+mn-ea"/>
                <a:cs typeface="+mn-cs"/>
              </a:defRPr>
            </a:lvl2pPr>
            <a:lvl3pPr marL="1211580" indent="-256032" algn="l" defTabSz="914400" rtl="0" eaLnBrk="1" latinLnBrk="0" hangingPunct="1">
              <a:lnSpc>
                <a:spcPct val="90000"/>
              </a:lnSpc>
              <a:spcBef>
                <a:spcPts val="500"/>
              </a:spcBef>
              <a:buClr>
                <a:schemeClr val="accent2"/>
              </a:buClr>
              <a:buFont typeface="Arial" panose="020B0604020202020204" pitchFamily="34" charset="0"/>
              <a:buChar char="•"/>
              <a:defRPr sz="2000" kern="1200">
                <a:solidFill>
                  <a:schemeClr val="tx1"/>
                </a:solidFill>
                <a:latin typeface="+mn-lt"/>
                <a:ea typeface="+mn-ea"/>
                <a:cs typeface="+mn-cs"/>
              </a:defRPr>
            </a:lvl3pPr>
            <a:lvl4pPr marL="150876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4pPr>
            <a:lvl5pPr marL="1794510" indent="-201168"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Aft>
                <a:spcPts val="0"/>
              </a:spcAft>
            </a:pPr>
            <a:r>
              <a:rPr lang="en-US" sz="2200" dirty="0">
                <a:latin typeface="Liberation Sans" panose="020B0604020202020204"/>
                <a:cs typeface="Times New Roman" panose="02020603050405020304" pitchFamily="18" charset="0"/>
              </a:rPr>
              <a:t>Mar. 1</a:t>
            </a:r>
            <a:endParaRPr lang="en-IN" sz="2200" dirty="0">
              <a:latin typeface="Liberation Sans" panose="020B0604020202020204"/>
              <a:cs typeface="Times New Roman" panose="02020603050405020304" pitchFamily="18" charset="0"/>
            </a:endParaRPr>
          </a:p>
        </p:txBody>
      </p:sp>
      <p:sp>
        <p:nvSpPr>
          <p:cNvPr id="21" name="Content Placeholder 7">
            <a:extLst>
              <a:ext uri="{FF2B5EF4-FFF2-40B4-BE49-F238E27FC236}">
                <a16:creationId xmlns:a16="http://schemas.microsoft.com/office/drawing/2014/main" id="{1DB86941-8323-425F-97B9-6B3B617AEB79}"/>
              </a:ext>
            </a:extLst>
          </p:cNvPr>
          <p:cNvSpPr txBox="1">
            <a:spLocks/>
          </p:cNvSpPr>
          <p:nvPr/>
        </p:nvSpPr>
        <p:spPr>
          <a:xfrm>
            <a:off x="1828800" y="3471748"/>
            <a:ext cx="838200" cy="38100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Clr>
                <a:schemeClr val="accent2"/>
              </a:buClr>
              <a:buFont typeface="Arial" panose="020B0604020202020204" pitchFamily="34" charset="0"/>
              <a:buNone/>
              <a:defRPr sz="2800" b="0" i="0" kern="1200">
                <a:solidFill>
                  <a:schemeClr val="tx1"/>
                </a:solidFill>
                <a:latin typeface="Times New Roman" charset="0"/>
                <a:ea typeface="Times New Roman" charset="0"/>
                <a:cs typeface="Times New Roman" charset="0"/>
              </a:defRPr>
            </a:lvl1pPr>
            <a:lvl2pPr marL="822960" indent="-292608" algn="l" defTabSz="914400" rtl="0" eaLnBrk="1" latinLnBrk="0" hangingPunct="1">
              <a:lnSpc>
                <a:spcPct val="90000"/>
              </a:lnSpc>
              <a:spcBef>
                <a:spcPts val="500"/>
              </a:spcBef>
              <a:buClr>
                <a:schemeClr val="accent2"/>
              </a:buClr>
              <a:buFont typeface="Arial" panose="020B0604020202020204" pitchFamily="34" charset="0"/>
              <a:buChar char="•"/>
              <a:defRPr sz="2400" kern="1200">
                <a:solidFill>
                  <a:schemeClr val="tx1"/>
                </a:solidFill>
                <a:latin typeface="+mn-lt"/>
                <a:ea typeface="+mn-ea"/>
                <a:cs typeface="+mn-cs"/>
              </a:defRPr>
            </a:lvl2pPr>
            <a:lvl3pPr marL="1211580" indent="-256032" algn="l" defTabSz="914400" rtl="0" eaLnBrk="1" latinLnBrk="0" hangingPunct="1">
              <a:lnSpc>
                <a:spcPct val="90000"/>
              </a:lnSpc>
              <a:spcBef>
                <a:spcPts val="500"/>
              </a:spcBef>
              <a:buClr>
                <a:schemeClr val="accent2"/>
              </a:buClr>
              <a:buFont typeface="Arial" panose="020B0604020202020204" pitchFamily="34" charset="0"/>
              <a:buChar char="•"/>
              <a:defRPr sz="2000" kern="1200">
                <a:solidFill>
                  <a:schemeClr val="tx1"/>
                </a:solidFill>
                <a:latin typeface="+mn-lt"/>
                <a:ea typeface="+mn-ea"/>
                <a:cs typeface="+mn-cs"/>
              </a:defRPr>
            </a:lvl3pPr>
            <a:lvl4pPr marL="150876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4pPr>
            <a:lvl5pPr marL="1794510" indent="-201168"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Aft>
                <a:spcPts val="0"/>
              </a:spcAft>
            </a:pPr>
            <a:r>
              <a:rPr lang="en-US" sz="2200" dirty="0">
                <a:latin typeface="Liberation Sans" panose="020B0604020202020204"/>
                <a:cs typeface="Times New Roman" panose="02020603050405020304" pitchFamily="18" charset="0"/>
              </a:rPr>
              <a:t>Cash </a:t>
            </a:r>
            <a:endParaRPr lang="en-IN" sz="2200" dirty="0">
              <a:latin typeface="Liberation Sans" panose="020B0604020202020204"/>
              <a:cs typeface="Times New Roman" panose="02020603050405020304" pitchFamily="18" charset="0"/>
            </a:endParaRPr>
          </a:p>
        </p:txBody>
      </p:sp>
      <p:sp>
        <p:nvSpPr>
          <p:cNvPr id="22" name="Content Placeholder 11">
            <a:extLst>
              <a:ext uri="{FF2B5EF4-FFF2-40B4-BE49-F238E27FC236}">
                <a16:creationId xmlns:a16="http://schemas.microsoft.com/office/drawing/2014/main" id="{B9DD6DE4-612B-407E-B407-07B1FC819AAD}"/>
              </a:ext>
            </a:extLst>
          </p:cNvPr>
          <p:cNvSpPr txBox="1">
            <a:spLocks/>
          </p:cNvSpPr>
          <p:nvPr/>
        </p:nvSpPr>
        <p:spPr>
          <a:xfrm>
            <a:off x="6540568" y="3471748"/>
            <a:ext cx="1504441" cy="356437"/>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Clr>
                <a:schemeClr val="accent2"/>
              </a:buClr>
              <a:buFont typeface="Arial" panose="020B0604020202020204" pitchFamily="34" charset="0"/>
              <a:buNone/>
              <a:defRPr sz="2800" b="0" i="0" kern="1200">
                <a:solidFill>
                  <a:schemeClr val="tx1"/>
                </a:solidFill>
                <a:latin typeface="Times New Roman" charset="0"/>
                <a:ea typeface="Times New Roman" charset="0"/>
                <a:cs typeface="Times New Roman" charset="0"/>
              </a:defRPr>
            </a:lvl1pPr>
            <a:lvl2pPr marL="822960" indent="-292608" algn="l" defTabSz="914400" rtl="0" eaLnBrk="1" latinLnBrk="0" hangingPunct="1">
              <a:lnSpc>
                <a:spcPct val="90000"/>
              </a:lnSpc>
              <a:spcBef>
                <a:spcPts val="500"/>
              </a:spcBef>
              <a:buClr>
                <a:schemeClr val="accent2"/>
              </a:buClr>
              <a:buFont typeface="Arial" panose="020B0604020202020204" pitchFamily="34" charset="0"/>
              <a:buChar char="•"/>
              <a:defRPr sz="2400" kern="1200">
                <a:solidFill>
                  <a:schemeClr val="tx1"/>
                </a:solidFill>
                <a:latin typeface="+mn-lt"/>
                <a:ea typeface="+mn-ea"/>
                <a:cs typeface="+mn-cs"/>
              </a:defRPr>
            </a:lvl2pPr>
            <a:lvl3pPr marL="1211580" indent="-256032" algn="l" defTabSz="914400" rtl="0" eaLnBrk="1" latinLnBrk="0" hangingPunct="1">
              <a:lnSpc>
                <a:spcPct val="90000"/>
              </a:lnSpc>
              <a:spcBef>
                <a:spcPts val="500"/>
              </a:spcBef>
              <a:buClr>
                <a:schemeClr val="accent2"/>
              </a:buClr>
              <a:buFont typeface="Arial" panose="020B0604020202020204" pitchFamily="34" charset="0"/>
              <a:buChar char="•"/>
              <a:defRPr sz="2000" kern="1200">
                <a:solidFill>
                  <a:schemeClr val="tx1"/>
                </a:solidFill>
                <a:latin typeface="+mn-lt"/>
                <a:ea typeface="+mn-ea"/>
                <a:cs typeface="+mn-cs"/>
              </a:defRPr>
            </a:lvl3pPr>
            <a:lvl4pPr marL="150876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4pPr>
            <a:lvl5pPr marL="1794510" indent="-201168"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Aft>
                <a:spcPts val="0"/>
              </a:spcAft>
            </a:pPr>
            <a:r>
              <a:rPr lang="en-US" sz="2200" dirty="0">
                <a:latin typeface="Liberation Sans" panose="020B0604020202020204"/>
                <a:cs typeface="Times New Roman" panose="02020603050405020304" pitchFamily="18" charset="0"/>
              </a:rPr>
              <a:t>1,200,000</a:t>
            </a:r>
            <a:endParaRPr lang="en-IN" sz="2200" dirty="0">
              <a:latin typeface="Liberation Sans" panose="020B0604020202020204"/>
              <a:cs typeface="Times New Roman" panose="02020603050405020304" pitchFamily="18" charset="0"/>
            </a:endParaRPr>
          </a:p>
        </p:txBody>
      </p:sp>
      <p:sp>
        <p:nvSpPr>
          <p:cNvPr id="23" name="Content Placeholder 9">
            <a:extLst>
              <a:ext uri="{FF2B5EF4-FFF2-40B4-BE49-F238E27FC236}">
                <a16:creationId xmlns:a16="http://schemas.microsoft.com/office/drawing/2014/main" id="{ADC2976A-86AF-458E-9FF8-F33C8EC20808}"/>
              </a:ext>
            </a:extLst>
          </p:cNvPr>
          <p:cNvSpPr txBox="1">
            <a:spLocks/>
          </p:cNvSpPr>
          <p:nvPr/>
        </p:nvSpPr>
        <p:spPr>
          <a:xfrm>
            <a:off x="1828800" y="3906116"/>
            <a:ext cx="4572000" cy="507728"/>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Clr>
                <a:schemeClr val="accent2"/>
              </a:buClr>
              <a:buFont typeface="Arial" panose="020B0604020202020204" pitchFamily="34" charset="0"/>
              <a:buNone/>
              <a:defRPr sz="2800" b="0" i="0" kern="1200">
                <a:solidFill>
                  <a:schemeClr val="tx1"/>
                </a:solidFill>
                <a:latin typeface="Times New Roman" charset="0"/>
                <a:ea typeface="Times New Roman" charset="0"/>
                <a:cs typeface="Times New Roman" charset="0"/>
              </a:defRPr>
            </a:lvl1pPr>
            <a:lvl2pPr marL="822960" indent="-292608" algn="l" defTabSz="914400" rtl="0" eaLnBrk="1" latinLnBrk="0" hangingPunct="1">
              <a:lnSpc>
                <a:spcPct val="90000"/>
              </a:lnSpc>
              <a:spcBef>
                <a:spcPts val="500"/>
              </a:spcBef>
              <a:buClr>
                <a:schemeClr val="accent2"/>
              </a:buClr>
              <a:buFont typeface="Arial" panose="020B0604020202020204" pitchFamily="34" charset="0"/>
              <a:buChar char="•"/>
              <a:defRPr sz="2400" kern="1200">
                <a:solidFill>
                  <a:schemeClr val="tx1"/>
                </a:solidFill>
                <a:latin typeface="+mn-lt"/>
                <a:ea typeface="+mn-ea"/>
                <a:cs typeface="+mn-cs"/>
              </a:defRPr>
            </a:lvl2pPr>
            <a:lvl3pPr marL="1211580" indent="-256032" algn="l" defTabSz="914400" rtl="0" eaLnBrk="1" latinLnBrk="0" hangingPunct="1">
              <a:lnSpc>
                <a:spcPct val="90000"/>
              </a:lnSpc>
              <a:spcBef>
                <a:spcPts val="500"/>
              </a:spcBef>
              <a:buClr>
                <a:schemeClr val="accent2"/>
              </a:buClr>
              <a:buFont typeface="Arial" panose="020B0604020202020204" pitchFamily="34" charset="0"/>
              <a:buChar char="•"/>
              <a:defRPr sz="2000" kern="1200">
                <a:solidFill>
                  <a:schemeClr val="tx1"/>
                </a:solidFill>
                <a:latin typeface="+mn-lt"/>
                <a:ea typeface="+mn-ea"/>
                <a:cs typeface="+mn-cs"/>
              </a:defRPr>
            </a:lvl3pPr>
            <a:lvl4pPr marL="150876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4pPr>
            <a:lvl5pPr marL="1794510" indent="-201168"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Aft>
                <a:spcPts val="0"/>
              </a:spcAft>
            </a:pPr>
            <a:r>
              <a:rPr lang="en-US" sz="2200" dirty="0">
                <a:latin typeface="Liberation Sans" panose="020B0604020202020204"/>
                <a:cs typeface="Times New Roman" panose="02020603050405020304" pitchFamily="18" charset="0"/>
              </a:rPr>
              <a:t>       Common Stock (100,000 × $1)</a:t>
            </a:r>
            <a:endParaRPr lang="en-IN" sz="2200" dirty="0">
              <a:latin typeface="Liberation Sans" panose="020B0604020202020204"/>
              <a:cs typeface="Times New Roman" panose="02020603050405020304" pitchFamily="18" charset="0"/>
            </a:endParaRPr>
          </a:p>
        </p:txBody>
      </p:sp>
      <p:sp>
        <p:nvSpPr>
          <p:cNvPr id="24" name="Content Placeholder 10">
            <a:extLst>
              <a:ext uri="{FF2B5EF4-FFF2-40B4-BE49-F238E27FC236}">
                <a16:creationId xmlns:a16="http://schemas.microsoft.com/office/drawing/2014/main" id="{A48AA959-0D53-491F-98E9-505603CE7FDC}"/>
              </a:ext>
            </a:extLst>
          </p:cNvPr>
          <p:cNvSpPr txBox="1">
            <a:spLocks/>
          </p:cNvSpPr>
          <p:nvPr/>
        </p:nvSpPr>
        <p:spPr>
          <a:xfrm>
            <a:off x="7772401" y="3906116"/>
            <a:ext cx="1199494" cy="457199"/>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Clr>
                <a:schemeClr val="accent2"/>
              </a:buClr>
              <a:buFont typeface="Arial" panose="020B0604020202020204" pitchFamily="34" charset="0"/>
              <a:buNone/>
              <a:defRPr sz="2800" b="0" i="0" kern="1200">
                <a:solidFill>
                  <a:schemeClr val="tx1"/>
                </a:solidFill>
                <a:latin typeface="Times New Roman" charset="0"/>
                <a:ea typeface="Times New Roman" charset="0"/>
                <a:cs typeface="Times New Roman" charset="0"/>
              </a:defRPr>
            </a:lvl1pPr>
            <a:lvl2pPr marL="822960" indent="-292608" algn="l" defTabSz="914400" rtl="0" eaLnBrk="1" latinLnBrk="0" hangingPunct="1">
              <a:lnSpc>
                <a:spcPct val="90000"/>
              </a:lnSpc>
              <a:spcBef>
                <a:spcPts val="500"/>
              </a:spcBef>
              <a:buClr>
                <a:schemeClr val="accent2"/>
              </a:buClr>
              <a:buFont typeface="Arial" panose="020B0604020202020204" pitchFamily="34" charset="0"/>
              <a:buChar char="•"/>
              <a:defRPr sz="2400" kern="1200">
                <a:solidFill>
                  <a:schemeClr val="tx1"/>
                </a:solidFill>
                <a:latin typeface="+mn-lt"/>
                <a:ea typeface="+mn-ea"/>
                <a:cs typeface="+mn-cs"/>
              </a:defRPr>
            </a:lvl2pPr>
            <a:lvl3pPr marL="1211580" indent="-256032" algn="l" defTabSz="914400" rtl="0" eaLnBrk="1" latinLnBrk="0" hangingPunct="1">
              <a:lnSpc>
                <a:spcPct val="90000"/>
              </a:lnSpc>
              <a:spcBef>
                <a:spcPts val="500"/>
              </a:spcBef>
              <a:buClr>
                <a:schemeClr val="accent2"/>
              </a:buClr>
              <a:buFont typeface="Arial" panose="020B0604020202020204" pitchFamily="34" charset="0"/>
              <a:buChar char="•"/>
              <a:defRPr sz="2000" kern="1200">
                <a:solidFill>
                  <a:schemeClr val="tx1"/>
                </a:solidFill>
                <a:latin typeface="+mn-lt"/>
                <a:ea typeface="+mn-ea"/>
                <a:cs typeface="+mn-cs"/>
              </a:defRPr>
            </a:lvl3pPr>
            <a:lvl4pPr marL="150876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4pPr>
            <a:lvl5pPr marL="1794510" indent="-201168"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Aft>
                <a:spcPts val="0"/>
              </a:spcAft>
            </a:pPr>
            <a:r>
              <a:rPr lang="en-US" sz="2200" dirty="0">
                <a:latin typeface="Liberation Sans" panose="020B0604020202020204"/>
                <a:cs typeface="Times New Roman" panose="02020603050405020304" pitchFamily="18" charset="0"/>
              </a:rPr>
              <a:t>100,000</a:t>
            </a:r>
            <a:endParaRPr lang="en-IN" sz="2200" dirty="0">
              <a:latin typeface="Liberation Sans" panose="020B0604020202020204"/>
              <a:cs typeface="Times New Roman" panose="02020603050405020304" pitchFamily="18" charset="0"/>
            </a:endParaRPr>
          </a:p>
        </p:txBody>
      </p:sp>
      <p:sp>
        <p:nvSpPr>
          <p:cNvPr id="25" name="Content Placeholder 5">
            <a:extLst>
              <a:ext uri="{FF2B5EF4-FFF2-40B4-BE49-F238E27FC236}">
                <a16:creationId xmlns:a16="http://schemas.microsoft.com/office/drawing/2014/main" id="{E5E67898-709A-458A-B598-5A4E86D119CE}"/>
              </a:ext>
            </a:extLst>
          </p:cNvPr>
          <p:cNvSpPr txBox="1">
            <a:spLocks/>
          </p:cNvSpPr>
          <p:nvPr/>
        </p:nvSpPr>
        <p:spPr>
          <a:xfrm>
            <a:off x="2410079" y="4413844"/>
            <a:ext cx="4905121" cy="711514"/>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Clr>
                <a:schemeClr val="accent2"/>
              </a:buClr>
              <a:buFont typeface="Arial" panose="020B0604020202020204" pitchFamily="34" charset="0"/>
              <a:buNone/>
              <a:defRPr sz="2800" b="0" i="0" kern="1200">
                <a:solidFill>
                  <a:schemeClr val="tx1"/>
                </a:solidFill>
                <a:latin typeface="Times New Roman" charset="0"/>
                <a:ea typeface="Times New Roman" charset="0"/>
                <a:cs typeface="Times New Roman" charset="0"/>
              </a:defRPr>
            </a:lvl1pPr>
            <a:lvl2pPr marL="822960" indent="-292608" algn="l" defTabSz="914400" rtl="0" eaLnBrk="1" latinLnBrk="0" hangingPunct="1">
              <a:lnSpc>
                <a:spcPct val="90000"/>
              </a:lnSpc>
              <a:spcBef>
                <a:spcPts val="500"/>
              </a:spcBef>
              <a:buClr>
                <a:schemeClr val="accent2"/>
              </a:buClr>
              <a:buFont typeface="Arial" panose="020B0604020202020204" pitchFamily="34" charset="0"/>
              <a:buChar char="•"/>
              <a:defRPr sz="2400" kern="1200">
                <a:solidFill>
                  <a:schemeClr val="tx1"/>
                </a:solidFill>
                <a:latin typeface="+mn-lt"/>
                <a:ea typeface="+mn-ea"/>
                <a:cs typeface="+mn-cs"/>
              </a:defRPr>
            </a:lvl2pPr>
            <a:lvl3pPr marL="1211580" indent="-256032" algn="l" defTabSz="914400" rtl="0" eaLnBrk="1" latinLnBrk="0" hangingPunct="1">
              <a:lnSpc>
                <a:spcPct val="90000"/>
              </a:lnSpc>
              <a:spcBef>
                <a:spcPts val="500"/>
              </a:spcBef>
              <a:buClr>
                <a:schemeClr val="accent2"/>
              </a:buClr>
              <a:buFont typeface="Arial" panose="020B0604020202020204" pitchFamily="34" charset="0"/>
              <a:buChar char="•"/>
              <a:defRPr sz="2000" kern="1200">
                <a:solidFill>
                  <a:schemeClr val="tx1"/>
                </a:solidFill>
                <a:latin typeface="+mn-lt"/>
                <a:ea typeface="+mn-ea"/>
                <a:cs typeface="+mn-cs"/>
              </a:defRPr>
            </a:lvl3pPr>
            <a:lvl4pPr marL="150876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4pPr>
            <a:lvl5pPr marL="1794510" indent="-201168"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Aft>
                <a:spcPts val="0"/>
              </a:spcAft>
              <a:tabLst>
                <a:tab pos="5718175" algn="r"/>
                <a:tab pos="7027863" algn="r"/>
              </a:tabLst>
            </a:pPr>
            <a:r>
              <a:rPr lang="en-US" sz="2200" dirty="0">
                <a:latin typeface="Liberation Sans" panose="020B0604020202020204"/>
                <a:cs typeface="Times New Roman" panose="02020603050405020304" pitchFamily="18" charset="0"/>
              </a:rPr>
              <a:t>Paid-in Capital in Excess of Par Value — Common Stock</a:t>
            </a:r>
            <a:endParaRPr lang="en-IN" sz="2200" dirty="0">
              <a:latin typeface="Liberation Sans" panose="020B0604020202020204"/>
              <a:cs typeface="Times New Roman" panose="02020603050405020304" pitchFamily="18" charset="0"/>
            </a:endParaRPr>
          </a:p>
        </p:txBody>
      </p:sp>
      <p:sp>
        <p:nvSpPr>
          <p:cNvPr id="26" name="Content Placeholder 12">
            <a:extLst>
              <a:ext uri="{FF2B5EF4-FFF2-40B4-BE49-F238E27FC236}">
                <a16:creationId xmlns:a16="http://schemas.microsoft.com/office/drawing/2014/main" id="{F94F44B5-02AA-46B8-8908-C3318D509A54}"/>
              </a:ext>
            </a:extLst>
          </p:cNvPr>
          <p:cNvSpPr txBox="1">
            <a:spLocks/>
          </p:cNvSpPr>
          <p:nvPr/>
        </p:nvSpPr>
        <p:spPr>
          <a:xfrm>
            <a:off x="7524095" y="4410532"/>
            <a:ext cx="1447800" cy="503640"/>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Clr>
                <a:schemeClr val="accent2"/>
              </a:buClr>
              <a:buFont typeface="Arial" panose="020B0604020202020204" pitchFamily="34" charset="0"/>
              <a:buNone/>
              <a:defRPr sz="2800" b="0" i="0" kern="1200">
                <a:solidFill>
                  <a:schemeClr val="tx1"/>
                </a:solidFill>
                <a:latin typeface="Times New Roman" charset="0"/>
                <a:ea typeface="Times New Roman" charset="0"/>
                <a:cs typeface="Times New Roman" charset="0"/>
              </a:defRPr>
            </a:lvl1pPr>
            <a:lvl2pPr marL="822960" indent="-292608" algn="l" defTabSz="914400" rtl="0" eaLnBrk="1" latinLnBrk="0" hangingPunct="1">
              <a:lnSpc>
                <a:spcPct val="90000"/>
              </a:lnSpc>
              <a:spcBef>
                <a:spcPts val="500"/>
              </a:spcBef>
              <a:buClr>
                <a:schemeClr val="accent2"/>
              </a:buClr>
              <a:buFont typeface="Arial" panose="020B0604020202020204" pitchFamily="34" charset="0"/>
              <a:buChar char="•"/>
              <a:defRPr sz="2400" kern="1200">
                <a:solidFill>
                  <a:schemeClr val="tx1"/>
                </a:solidFill>
                <a:latin typeface="+mn-lt"/>
                <a:ea typeface="+mn-ea"/>
                <a:cs typeface="+mn-cs"/>
              </a:defRPr>
            </a:lvl2pPr>
            <a:lvl3pPr marL="1211580" indent="-256032" algn="l" defTabSz="914400" rtl="0" eaLnBrk="1" latinLnBrk="0" hangingPunct="1">
              <a:lnSpc>
                <a:spcPct val="90000"/>
              </a:lnSpc>
              <a:spcBef>
                <a:spcPts val="500"/>
              </a:spcBef>
              <a:buClr>
                <a:schemeClr val="accent2"/>
              </a:buClr>
              <a:buFont typeface="Arial" panose="020B0604020202020204" pitchFamily="34" charset="0"/>
              <a:buChar char="•"/>
              <a:defRPr sz="2000" kern="1200">
                <a:solidFill>
                  <a:schemeClr val="tx1"/>
                </a:solidFill>
                <a:latin typeface="+mn-lt"/>
                <a:ea typeface="+mn-ea"/>
                <a:cs typeface="+mn-cs"/>
              </a:defRPr>
            </a:lvl3pPr>
            <a:lvl4pPr marL="150876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4pPr>
            <a:lvl5pPr marL="1794510" indent="-201168"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Aft>
                <a:spcPts val="0"/>
              </a:spcAft>
            </a:pPr>
            <a:r>
              <a:rPr lang="en-US" sz="2200" dirty="0">
                <a:latin typeface="Liberation Sans" panose="020B0604020202020204"/>
                <a:cs typeface="Times New Roman" panose="02020603050405020304" pitchFamily="18" charset="0"/>
              </a:rPr>
              <a:t>1,100,000</a:t>
            </a:r>
            <a:endParaRPr lang="en-US" altLang="en-US" sz="2200" dirty="0">
              <a:latin typeface="Liberation Sans" panose="020B0604020202020204"/>
              <a:cs typeface="Times New Roman" panose="02020603050405020304" pitchFamily="18" charset="0"/>
            </a:endParaRPr>
          </a:p>
        </p:txBody>
      </p:sp>
    </p:spTree>
    <p:extLst>
      <p:ext uri="{BB962C8B-B14F-4D97-AF65-F5344CB8AC3E}">
        <p14:creationId xmlns:p14="http://schemas.microsoft.com/office/powerpoint/2010/main" val="1025161833"/>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3">
                                            <p:txEl>
                                              <p:pRg st="0" end="0"/>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5">
                                            <p:txEl>
                                              <p:pRg st="0" end="0"/>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build="p"/>
      <p:bldP spid="22" grpId="0" build="p"/>
      <p:bldP spid="23" grpId="0" build="p"/>
      <p:bldP spid="24" grpId="0" build="p"/>
      <p:bldP spid="25" grpId="0" build="p"/>
      <p:bldP spid="26"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Rectangle 7"/>
          <p:cNvSpPr>
            <a:spLocks noChangeArrowheads="1"/>
          </p:cNvSpPr>
          <p:nvPr/>
        </p:nvSpPr>
        <p:spPr bwMode="auto">
          <a:xfrm>
            <a:off x="592760" y="1159002"/>
            <a:ext cx="8229600" cy="52387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28575" cap="sq" algn="ctr">
                <a:solidFill>
                  <a:srgbClr val="000000"/>
                </a:solidFill>
                <a:miter lim="800000"/>
                <a:headEnd type="none" w="sm" len="sm"/>
                <a:tailEnd type="none" w="sm" len="sm"/>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marL="0" marR="0" lvl="0" indent="0" algn="l" defTabSz="914400" rtl="0" eaLnBrk="0" fontAlgn="base" latinLnBrk="0" hangingPunct="0">
              <a:lnSpc>
                <a:spcPct val="100000"/>
              </a:lnSpc>
              <a:spcBef>
                <a:spcPct val="0"/>
              </a:spcBef>
              <a:spcAft>
                <a:spcPct val="0"/>
              </a:spcAft>
              <a:buClrTx/>
              <a:buSzPct val="80000"/>
              <a:buFontTx/>
              <a:buNone/>
              <a:tabLst/>
              <a:defRPr/>
            </a:pPr>
            <a:r>
              <a:rPr kumimoji="0" lang="en-US" altLang="en-US" sz="2800" b="1" i="0" u="none" strike="noStrike" kern="1200" cap="none" spc="0" normalizeH="0" baseline="0" noProof="0" dirty="0">
                <a:ln>
                  <a:noFill/>
                </a:ln>
                <a:solidFill>
                  <a:srgbClr val="006600"/>
                </a:solidFill>
                <a:effectLst/>
                <a:uLnTx/>
                <a:uFillTx/>
                <a:latin typeface="Liberation Sans" panose="020B0604020202020204" pitchFamily="34" charset="0"/>
                <a:ea typeface="+mn-ea"/>
                <a:cs typeface="+mn-cs"/>
              </a:rPr>
              <a:t>March 15 Entry</a:t>
            </a:r>
          </a:p>
        </p:txBody>
      </p:sp>
      <p:sp>
        <p:nvSpPr>
          <p:cNvPr id="24580" name="Rectangle 7"/>
          <p:cNvSpPr>
            <a:spLocks noChangeArrowheads="1"/>
          </p:cNvSpPr>
          <p:nvPr/>
        </p:nvSpPr>
        <p:spPr bwMode="auto">
          <a:xfrm>
            <a:off x="609600" y="304800"/>
            <a:ext cx="7620000" cy="560388"/>
          </a:xfrm>
          <a:prstGeom prst="rect">
            <a:avLst/>
          </a:prstGeom>
          <a:noFill/>
          <a:ln>
            <a:noFill/>
          </a:ln>
          <a:effectLst/>
          <a:extLst>
            <a:ext uri="{909E8E84-426E-40dd-AFC4-6F175D3DCCD1}">
              <a14:hiddenFill xmlns="" xmlns:a14="http://schemas.microsoft.com/office/drawing/2010/main">
                <a:solidFill>
                  <a:srgbClr val="990000"/>
                </a:solidFill>
              </a14:hiddenFill>
            </a:ext>
            <a:ext uri="{91240B29-F687-4f45-9708-019B960494DF}">
              <a14:hiddenLine xmlns="" xmlns:a14="http://schemas.microsoft.com/office/drawing/2010/main" w="12700" algn="ctr">
                <a:solidFill>
                  <a:schemeClr val="tx1"/>
                </a:solidFill>
                <a:miter lim="800000"/>
                <a:headEnd/>
                <a:tailEnd/>
              </a14:hiddenLine>
            </a:ext>
            <a:ext uri="{AF507438-7753-43e0-B8FC-AC1667EBCBE1}">
              <a14:hiddenEffects xmlns="" xmlns:a14="http://schemas.microsoft.com/office/drawing/2010/main">
                <a:effectLst>
                  <a:outerShdw dist="107763" dir="2700000" algn="ctr" rotWithShape="0">
                    <a:schemeClr val="bg2"/>
                  </a:outerShdw>
                </a:effectLst>
              </a14:hiddenEffects>
            </a:ext>
          </a:extLst>
        </p:spPr>
        <p:txBody>
          <a:bodyPr lIns="90488" tIns="44450" rIns="90488" bIns="44450"/>
          <a:lstStyle/>
          <a:p>
            <a:pPr marL="0" marR="0" lvl="0" indent="0" algn="l" defTabSz="914400" rtl="0" eaLnBrk="0" fontAlgn="base" latinLnBrk="0" hangingPunct="0">
              <a:lnSpc>
                <a:spcPct val="100000"/>
              </a:lnSpc>
              <a:spcBef>
                <a:spcPct val="0"/>
              </a:spcBef>
              <a:spcAft>
                <a:spcPct val="0"/>
              </a:spcAft>
              <a:buClrTx/>
              <a:buSzPct val="80000"/>
              <a:buFontTx/>
              <a:buNone/>
              <a:tabLst/>
              <a:defRPr/>
            </a:pPr>
            <a:r>
              <a:rPr kumimoji="0" lang="en-US" altLang="en-US" sz="3200" b="1" i="0" u="none" strike="noStrike" kern="1200" cap="none" spc="0" normalizeH="0" baseline="0" noProof="0" dirty="0">
                <a:ln>
                  <a:noFill/>
                </a:ln>
                <a:solidFill>
                  <a:srgbClr val="0000FF">
                    <a:lumMod val="75000"/>
                  </a:srgbClr>
                </a:solidFill>
                <a:effectLst/>
                <a:uLnTx/>
                <a:uFillTx/>
                <a:latin typeface="Liberation Sans" panose="020B0604020202020204" pitchFamily="34" charset="0"/>
                <a:ea typeface="+mn-ea"/>
                <a:cs typeface="+mn-cs"/>
              </a:rPr>
              <a:t>Do It! 2a: Issuance of Stock</a:t>
            </a:r>
          </a:p>
        </p:txBody>
      </p:sp>
      <p:sp>
        <p:nvSpPr>
          <p:cNvPr id="24581" name="Line 8"/>
          <p:cNvSpPr>
            <a:spLocks noChangeShapeType="1"/>
          </p:cNvSpPr>
          <p:nvPr/>
        </p:nvSpPr>
        <p:spPr bwMode="auto">
          <a:xfrm>
            <a:off x="304800" y="990600"/>
            <a:ext cx="8534400" cy="0"/>
          </a:xfrm>
          <a:prstGeom prst="line">
            <a:avLst/>
          </a:prstGeom>
          <a:noFill/>
          <a:ln w="57150" cap="sq">
            <a:solidFill>
              <a:schemeClr val="tx1"/>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Liberation Sans" panose="020B0604020202020204" pitchFamily="34" charset="0"/>
              <a:ea typeface="+mn-ea"/>
              <a:cs typeface="+mn-cs"/>
            </a:endParaRPr>
          </a:p>
        </p:txBody>
      </p:sp>
      <p:sp>
        <p:nvSpPr>
          <p:cNvPr id="2" name="Slide Number Placeholder 1"/>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980D5847-D064-449A-9DD5-EB6DB8BB846B}" type="slidenum">
              <a:rPr kumimoji="0" lang="en-US" sz="1200" b="0" i="0" u="none" strike="noStrike" kern="1200" cap="none" spc="0" normalizeH="0" baseline="0" noProof="0" smtClean="0">
                <a:ln>
                  <a:noFill/>
                </a:ln>
                <a:solidFill>
                  <a:srgbClr val="000000">
                    <a:tint val="75000"/>
                  </a:srgbClr>
                </a:solidFill>
                <a:effectLst/>
                <a:uLnTx/>
                <a:uFillTx/>
                <a:latin typeface="Times New Roman" pitchFamily="18"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36</a:t>
            </a:fld>
            <a:endParaRPr kumimoji="0" lang="en-US" sz="1200" b="0" i="0" u="none" strike="noStrike" kern="1200" cap="none" spc="0" normalizeH="0" baseline="0" noProof="0">
              <a:ln>
                <a:noFill/>
              </a:ln>
              <a:solidFill>
                <a:srgbClr val="000000">
                  <a:tint val="75000"/>
                </a:srgbClr>
              </a:solidFill>
              <a:effectLst/>
              <a:uLnTx/>
              <a:uFillTx/>
              <a:latin typeface="Times New Roman" pitchFamily="18" charset="0"/>
              <a:ea typeface="+mn-ea"/>
              <a:cs typeface="+mn-cs"/>
            </a:endParaRPr>
          </a:p>
        </p:txBody>
      </p:sp>
      <p:sp>
        <p:nvSpPr>
          <p:cNvPr id="7" name="Content Placeholder 5">
            <a:extLst>
              <a:ext uri="{FF2B5EF4-FFF2-40B4-BE49-F238E27FC236}">
                <a16:creationId xmlns:a16="http://schemas.microsoft.com/office/drawing/2014/main" id="{DE1B2BC1-AD58-43A6-9AD4-399B376C0272}"/>
              </a:ext>
            </a:extLst>
          </p:cNvPr>
          <p:cNvSpPr txBox="1">
            <a:spLocks/>
          </p:cNvSpPr>
          <p:nvPr/>
        </p:nvSpPr>
        <p:spPr>
          <a:xfrm>
            <a:off x="609600" y="1896447"/>
            <a:ext cx="7924800" cy="1555750"/>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Clr>
                <a:schemeClr val="accent2"/>
              </a:buClr>
              <a:buFont typeface="Arial" panose="020B0604020202020204" pitchFamily="34" charset="0"/>
              <a:buNone/>
              <a:defRPr sz="2800" b="0" i="0" kern="1200">
                <a:solidFill>
                  <a:schemeClr val="tx1"/>
                </a:solidFill>
                <a:latin typeface="Times New Roman" charset="0"/>
                <a:ea typeface="Times New Roman" charset="0"/>
                <a:cs typeface="Times New Roman" charset="0"/>
              </a:defRPr>
            </a:lvl1pPr>
            <a:lvl2pPr marL="822960" indent="-292608" algn="l" defTabSz="914400" rtl="0" eaLnBrk="1" latinLnBrk="0" hangingPunct="1">
              <a:lnSpc>
                <a:spcPct val="90000"/>
              </a:lnSpc>
              <a:spcBef>
                <a:spcPts val="500"/>
              </a:spcBef>
              <a:buClr>
                <a:schemeClr val="accent2"/>
              </a:buClr>
              <a:buFont typeface="Arial" panose="020B0604020202020204" pitchFamily="34" charset="0"/>
              <a:buChar char="•"/>
              <a:defRPr sz="2400" kern="1200">
                <a:solidFill>
                  <a:schemeClr val="tx1"/>
                </a:solidFill>
                <a:latin typeface="+mn-lt"/>
                <a:ea typeface="+mn-ea"/>
                <a:cs typeface="+mn-cs"/>
              </a:defRPr>
            </a:lvl2pPr>
            <a:lvl3pPr marL="1211580" indent="-256032" algn="l" defTabSz="914400" rtl="0" eaLnBrk="1" latinLnBrk="0" hangingPunct="1">
              <a:lnSpc>
                <a:spcPct val="90000"/>
              </a:lnSpc>
              <a:spcBef>
                <a:spcPts val="500"/>
              </a:spcBef>
              <a:buClr>
                <a:schemeClr val="accent2"/>
              </a:buClr>
              <a:buFont typeface="Arial" panose="020B0604020202020204" pitchFamily="34" charset="0"/>
              <a:buChar char="•"/>
              <a:defRPr sz="2000" kern="1200">
                <a:solidFill>
                  <a:schemeClr val="tx1"/>
                </a:solidFill>
                <a:latin typeface="+mn-lt"/>
                <a:ea typeface="+mn-ea"/>
                <a:cs typeface="+mn-cs"/>
              </a:defRPr>
            </a:lvl3pPr>
            <a:lvl4pPr marL="150876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4pPr>
            <a:lvl5pPr marL="1794510" indent="-201168"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Aft>
                <a:spcPts val="0"/>
              </a:spcAft>
            </a:pPr>
            <a:r>
              <a:rPr lang="en-US" altLang="en-US" sz="2400" dirty="0">
                <a:latin typeface="Liberation Sans" panose="020B0604020202020204"/>
                <a:cs typeface="Times New Roman" panose="02020603050405020304" pitchFamily="18" charset="0"/>
              </a:rPr>
              <a:t>On March 15, it issues 5,000 shares of common stock to attorneys in settlement of their bill of $50,000 for organization costs. </a:t>
            </a:r>
          </a:p>
        </p:txBody>
      </p:sp>
      <p:sp>
        <p:nvSpPr>
          <p:cNvPr id="20" name="Content Placeholder 6">
            <a:extLst>
              <a:ext uri="{FF2B5EF4-FFF2-40B4-BE49-F238E27FC236}">
                <a16:creationId xmlns:a16="http://schemas.microsoft.com/office/drawing/2014/main" id="{6130803A-D0F8-46E7-A1D6-42EF748DB2FB}"/>
              </a:ext>
            </a:extLst>
          </p:cNvPr>
          <p:cNvSpPr txBox="1">
            <a:spLocks/>
          </p:cNvSpPr>
          <p:nvPr/>
        </p:nvSpPr>
        <p:spPr>
          <a:xfrm>
            <a:off x="666241" y="3454672"/>
            <a:ext cx="1143000" cy="457200"/>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Clr>
                <a:schemeClr val="accent2"/>
              </a:buClr>
              <a:buFont typeface="Arial" panose="020B0604020202020204" pitchFamily="34" charset="0"/>
              <a:buNone/>
              <a:defRPr sz="2800" b="0" i="0" kern="1200">
                <a:solidFill>
                  <a:schemeClr val="tx1"/>
                </a:solidFill>
                <a:latin typeface="Times New Roman" charset="0"/>
                <a:ea typeface="Times New Roman" charset="0"/>
                <a:cs typeface="Times New Roman" charset="0"/>
              </a:defRPr>
            </a:lvl1pPr>
            <a:lvl2pPr marL="822960" indent="-292608" algn="l" defTabSz="914400" rtl="0" eaLnBrk="1" latinLnBrk="0" hangingPunct="1">
              <a:lnSpc>
                <a:spcPct val="90000"/>
              </a:lnSpc>
              <a:spcBef>
                <a:spcPts val="500"/>
              </a:spcBef>
              <a:buClr>
                <a:schemeClr val="accent2"/>
              </a:buClr>
              <a:buFont typeface="Arial" panose="020B0604020202020204" pitchFamily="34" charset="0"/>
              <a:buChar char="•"/>
              <a:defRPr sz="2400" kern="1200">
                <a:solidFill>
                  <a:schemeClr val="tx1"/>
                </a:solidFill>
                <a:latin typeface="+mn-lt"/>
                <a:ea typeface="+mn-ea"/>
                <a:cs typeface="+mn-cs"/>
              </a:defRPr>
            </a:lvl2pPr>
            <a:lvl3pPr marL="1211580" indent="-256032" algn="l" defTabSz="914400" rtl="0" eaLnBrk="1" latinLnBrk="0" hangingPunct="1">
              <a:lnSpc>
                <a:spcPct val="90000"/>
              </a:lnSpc>
              <a:spcBef>
                <a:spcPts val="500"/>
              </a:spcBef>
              <a:buClr>
                <a:schemeClr val="accent2"/>
              </a:buClr>
              <a:buFont typeface="Arial" panose="020B0604020202020204" pitchFamily="34" charset="0"/>
              <a:buChar char="•"/>
              <a:defRPr sz="2000" kern="1200">
                <a:solidFill>
                  <a:schemeClr val="tx1"/>
                </a:solidFill>
                <a:latin typeface="+mn-lt"/>
                <a:ea typeface="+mn-ea"/>
                <a:cs typeface="+mn-cs"/>
              </a:defRPr>
            </a:lvl3pPr>
            <a:lvl4pPr marL="150876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4pPr>
            <a:lvl5pPr marL="1794510" indent="-201168"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Aft>
                <a:spcPts val="0"/>
              </a:spcAft>
            </a:pPr>
            <a:r>
              <a:rPr lang="en-US" sz="2200" dirty="0">
                <a:latin typeface="Liberation Sans" panose="020B0604020202020204"/>
                <a:cs typeface="Times New Roman" panose="02020603050405020304" pitchFamily="18" charset="0"/>
              </a:rPr>
              <a:t>Mar. 15</a:t>
            </a:r>
            <a:endParaRPr lang="en-IN" sz="2200" dirty="0">
              <a:latin typeface="Liberation Sans" panose="020B0604020202020204"/>
              <a:cs typeface="Times New Roman" panose="02020603050405020304" pitchFamily="18" charset="0"/>
            </a:endParaRPr>
          </a:p>
        </p:txBody>
      </p:sp>
      <p:sp>
        <p:nvSpPr>
          <p:cNvPr id="21" name="Content Placeholder 7">
            <a:extLst>
              <a:ext uri="{FF2B5EF4-FFF2-40B4-BE49-F238E27FC236}">
                <a16:creationId xmlns:a16="http://schemas.microsoft.com/office/drawing/2014/main" id="{1DB86941-8323-425F-97B9-6B3B617AEB79}"/>
              </a:ext>
            </a:extLst>
          </p:cNvPr>
          <p:cNvSpPr txBox="1">
            <a:spLocks/>
          </p:cNvSpPr>
          <p:nvPr/>
        </p:nvSpPr>
        <p:spPr>
          <a:xfrm>
            <a:off x="1828800" y="3471748"/>
            <a:ext cx="3352800" cy="38100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Clr>
                <a:schemeClr val="accent2"/>
              </a:buClr>
              <a:buFont typeface="Arial" panose="020B0604020202020204" pitchFamily="34" charset="0"/>
              <a:buNone/>
              <a:defRPr sz="2800" b="0" i="0" kern="1200">
                <a:solidFill>
                  <a:schemeClr val="tx1"/>
                </a:solidFill>
                <a:latin typeface="Times New Roman" charset="0"/>
                <a:ea typeface="Times New Roman" charset="0"/>
                <a:cs typeface="Times New Roman" charset="0"/>
              </a:defRPr>
            </a:lvl1pPr>
            <a:lvl2pPr marL="822960" indent="-292608" algn="l" defTabSz="914400" rtl="0" eaLnBrk="1" latinLnBrk="0" hangingPunct="1">
              <a:lnSpc>
                <a:spcPct val="90000"/>
              </a:lnSpc>
              <a:spcBef>
                <a:spcPts val="500"/>
              </a:spcBef>
              <a:buClr>
                <a:schemeClr val="accent2"/>
              </a:buClr>
              <a:buFont typeface="Arial" panose="020B0604020202020204" pitchFamily="34" charset="0"/>
              <a:buChar char="•"/>
              <a:defRPr sz="2400" kern="1200">
                <a:solidFill>
                  <a:schemeClr val="tx1"/>
                </a:solidFill>
                <a:latin typeface="+mn-lt"/>
                <a:ea typeface="+mn-ea"/>
                <a:cs typeface="+mn-cs"/>
              </a:defRPr>
            </a:lvl2pPr>
            <a:lvl3pPr marL="1211580" indent="-256032" algn="l" defTabSz="914400" rtl="0" eaLnBrk="1" latinLnBrk="0" hangingPunct="1">
              <a:lnSpc>
                <a:spcPct val="90000"/>
              </a:lnSpc>
              <a:spcBef>
                <a:spcPts val="500"/>
              </a:spcBef>
              <a:buClr>
                <a:schemeClr val="accent2"/>
              </a:buClr>
              <a:buFont typeface="Arial" panose="020B0604020202020204" pitchFamily="34" charset="0"/>
              <a:buChar char="•"/>
              <a:defRPr sz="2000" kern="1200">
                <a:solidFill>
                  <a:schemeClr val="tx1"/>
                </a:solidFill>
                <a:latin typeface="+mn-lt"/>
                <a:ea typeface="+mn-ea"/>
                <a:cs typeface="+mn-cs"/>
              </a:defRPr>
            </a:lvl3pPr>
            <a:lvl4pPr marL="150876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4pPr>
            <a:lvl5pPr marL="1794510" indent="-201168"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Aft>
                <a:spcPts val="0"/>
              </a:spcAft>
            </a:pPr>
            <a:r>
              <a:rPr lang="en-US" sz="2200" dirty="0">
                <a:latin typeface="Liberation Sans" panose="020B0604020202020204"/>
                <a:cs typeface="Times New Roman" panose="02020603050405020304" pitchFamily="18" charset="0"/>
              </a:rPr>
              <a:t>Organizational Expense</a:t>
            </a:r>
          </a:p>
          <a:p>
            <a:pPr fontAlgn="auto">
              <a:spcAft>
                <a:spcPts val="0"/>
              </a:spcAft>
            </a:pPr>
            <a:r>
              <a:rPr lang="en-US" sz="2200" dirty="0">
                <a:latin typeface="Liberation Sans" panose="020B0604020202020204"/>
                <a:cs typeface="Times New Roman" panose="02020603050405020304" pitchFamily="18" charset="0"/>
              </a:rPr>
              <a:t> </a:t>
            </a:r>
            <a:endParaRPr lang="en-IN" sz="2200" dirty="0">
              <a:latin typeface="Liberation Sans" panose="020B0604020202020204"/>
              <a:cs typeface="Times New Roman" panose="02020603050405020304" pitchFamily="18" charset="0"/>
            </a:endParaRPr>
          </a:p>
        </p:txBody>
      </p:sp>
      <p:sp>
        <p:nvSpPr>
          <p:cNvPr id="22" name="Content Placeholder 11">
            <a:extLst>
              <a:ext uri="{FF2B5EF4-FFF2-40B4-BE49-F238E27FC236}">
                <a16:creationId xmlns:a16="http://schemas.microsoft.com/office/drawing/2014/main" id="{B9DD6DE4-612B-407E-B407-07B1FC819AAD}"/>
              </a:ext>
            </a:extLst>
          </p:cNvPr>
          <p:cNvSpPr txBox="1">
            <a:spLocks/>
          </p:cNvSpPr>
          <p:nvPr/>
        </p:nvSpPr>
        <p:spPr>
          <a:xfrm>
            <a:off x="6781800" y="3441911"/>
            <a:ext cx="1504441" cy="356437"/>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Clr>
                <a:schemeClr val="accent2"/>
              </a:buClr>
              <a:buFont typeface="Arial" panose="020B0604020202020204" pitchFamily="34" charset="0"/>
              <a:buNone/>
              <a:defRPr sz="2800" b="0" i="0" kern="1200">
                <a:solidFill>
                  <a:schemeClr val="tx1"/>
                </a:solidFill>
                <a:latin typeface="Times New Roman" charset="0"/>
                <a:ea typeface="Times New Roman" charset="0"/>
                <a:cs typeface="Times New Roman" charset="0"/>
              </a:defRPr>
            </a:lvl1pPr>
            <a:lvl2pPr marL="822960" indent="-292608" algn="l" defTabSz="914400" rtl="0" eaLnBrk="1" latinLnBrk="0" hangingPunct="1">
              <a:lnSpc>
                <a:spcPct val="90000"/>
              </a:lnSpc>
              <a:spcBef>
                <a:spcPts val="500"/>
              </a:spcBef>
              <a:buClr>
                <a:schemeClr val="accent2"/>
              </a:buClr>
              <a:buFont typeface="Arial" panose="020B0604020202020204" pitchFamily="34" charset="0"/>
              <a:buChar char="•"/>
              <a:defRPr sz="2400" kern="1200">
                <a:solidFill>
                  <a:schemeClr val="tx1"/>
                </a:solidFill>
                <a:latin typeface="+mn-lt"/>
                <a:ea typeface="+mn-ea"/>
                <a:cs typeface="+mn-cs"/>
              </a:defRPr>
            </a:lvl2pPr>
            <a:lvl3pPr marL="1211580" indent="-256032" algn="l" defTabSz="914400" rtl="0" eaLnBrk="1" latinLnBrk="0" hangingPunct="1">
              <a:lnSpc>
                <a:spcPct val="90000"/>
              </a:lnSpc>
              <a:spcBef>
                <a:spcPts val="500"/>
              </a:spcBef>
              <a:buClr>
                <a:schemeClr val="accent2"/>
              </a:buClr>
              <a:buFont typeface="Arial" panose="020B0604020202020204" pitchFamily="34" charset="0"/>
              <a:buChar char="•"/>
              <a:defRPr sz="2000" kern="1200">
                <a:solidFill>
                  <a:schemeClr val="tx1"/>
                </a:solidFill>
                <a:latin typeface="+mn-lt"/>
                <a:ea typeface="+mn-ea"/>
                <a:cs typeface="+mn-cs"/>
              </a:defRPr>
            </a:lvl3pPr>
            <a:lvl4pPr marL="150876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4pPr>
            <a:lvl5pPr marL="1794510" indent="-201168"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Aft>
                <a:spcPts val="0"/>
              </a:spcAft>
            </a:pPr>
            <a:r>
              <a:rPr lang="en-US" sz="2200" dirty="0">
                <a:latin typeface="Liberation Sans" panose="020B0604020202020204"/>
                <a:cs typeface="Times New Roman" panose="02020603050405020304" pitchFamily="18" charset="0"/>
              </a:rPr>
              <a:t>50,000</a:t>
            </a:r>
            <a:endParaRPr lang="en-IN" sz="2200" dirty="0">
              <a:latin typeface="Liberation Sans" panose="020B0604020202020204"/>
              <a:cs typeface="Times New Roman" panose="02020603050405020304" pitchFamily="18" charset="0"/>
            </a:endParaRPr>
          </a:p>
        </p:txBody>
      </p:sp>
      <p:sp>
        <p:nvSpPr>
          <p:cNvPr id="23" name="Content Placeholder 9">
            <a:extLst>
              <a:ext uri="{FF2B5EF4-FFF2-40B4-BE49-F238E27FC236}">
                <a16:creationId xmlns:a16="http://schemas.microsoft.com/office/drawing/2014/main" id="{ADC2976A-86AF-458E-9FF8-F33C8EC20808}"/>
              </a:ext>
            </a:extLst>
          </p:cNvPr>
          <p:cNvSpPr txBox="1">
            <a:spLocks/>
          </p:cNvSpPr>
          <p:nvPr/>
        </p:nvSpPr>
        <p:spPr>
          <a:xfrm>
            <a:off x="1828800" y="3906116"/>
            <a:ext cx="4572000" cy="507728"/>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Clr>
                <a:schemeClr val="accent2"/>
              </a:buClr>
              <a:buFont typeface="Arial" panose="020B0604020202020204" pitchFamily="34" charset="0"/>
              <a:buNone/>
              <a:defRPr sz="2800" b="0" i="0" kern="1200">
                <a:solidFill>
                  <a:schemeClr val="tx1"/>
                </a:solidFill>
                <a:latin typeface="Times New Roman" charset="0"/>
                <a:ea typeface="Times New Roman" charset="0"/>
                <a:cs typeface="Times New Roman" charset="0"/>
              </a:defRPr>
            </a:lvl1pPr>
            <a:lvl2pPr marL="822960" indent="-292608" algn="l" defTabSz="914400" rtl="0" eaLnBrk="1" latinLnBrk="0" hangingPunct="1">
              <a:lnSpc>
                <a:spcPct val="90000"/>
              </a:lnSpc>
              <a:spcBef>
                <a:spcPts val="500"/>
              </a:spcBef>
              <a:buClr>
                <a:schemeClr val="accent2"/>
              </a:buClr>
              <a:buFont typeface="Arial" panose="020B0604020202020204" pitchFamily="34" charset="0"/>
              <a:buChar char="•"/>
              <a:defRPr sz="2400" kern="1200">
                <a:solidFill>
                  <a:schemeClr val="tx1"/>
                </a:solidFill>
                <a:latin typeface="+mn-lt"/>
                <a:ea typeface="+mn-ea"/>
                <a:cs typeface="+mn-cs"/>
              </a:defRPr>
            </a:lvl2pPr>
            <a:lvl3pPr marL="1211580" indent="-256032" algn="l" defTabSz="914400" rtl="0" eaLnBrk="1" latinLnBrk="0" hangingPunct="1">
              <a:lnSpc>
                <a:spcPct val="90000"/>
              </a:lnSpc>
              <a:spcBef>
                <a:spcPts val="500"/>
              </a:spcBef>
              <a:buClr>
                <a:schemeClr val="accent2"/>
              </a:buClr>
              <a:buFont typeface="Arial" panose="020B0604020202020204" pitchFamily="34" charset="0"/>
              <a:buChar char="•"/>
              <a:defRPr sz="2000" kern="1200">
                <a:solidFill>
                  <a:schemeClr val="tx1"/>
                </a:solidFill>
                <a:latin typeface="+mn-lt"/>
                <a:ea typeface="+mn-ea"/>
                <a:cs typeface="+mn-cs"/>
              </a:defRPr>
            </a:lvl3pPr>
            <a:lvl4pPr marL="150876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4pPr>
            <a:lvl5pPr marL="1794510" indent="-201168"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Aft>
                <a:spcPts val="0"/>
              </a:spcAft>
            </a:pPr>
            <a:r>
              <a:rPr lang="en-US" sz="2200" dirty="0">
                <a:latin typeface="Liberation Sans" panose="020B0604020202020204"/>
                <a:cs typeface="Times New Roman" panose="02020603050405020304" pitchFamily="18" charset="0"/>
              </a:rPr>
              <a:t>       Common Stock (5,000 × $1)</a:t>
            </a:r>
            <a:endParaRPr lang="en-IN" sz="2200" dirty="0">
              <a:latin typeface="Liberation Sans" panose="020B0604020202020204"/>
              <a:cs typeface="Times New Roman" panose="02020603050405020304" pitchFamily="18" charset="0"/>
            </a:endParaRPr>
          </a:p>
        </p:txBody>
      </p:sp>
      <p:sp>
        <p:nvSpPr>
          <p:cNvPr id="24" name="Content Placeholder 10">
            <a:extLst>
              <a:ext uri="{FF2B5EF4-FFF2-40B4-BE49-F238E27FC236}">
                <a16:creationId xmlns:a16="http://schemas.microsoft.com/office/drawing/2014/main" id="{A48AA959-0D53-491F-98E9-505603CE7FDC}"/>
              </a:ext>
            </a:extLst>
          </p:cNvPr>
          <p:cNvSpPr txBox="1">
            <a:spLocks/>
          </p:cNvSpPr>
          <p:nvPr/>
        </p:nvSpPr>
        <p:spPr>
          <a:xfrm>
            <a:off x="7772401" y="3906116"/>
            <a:ext cx="1199494" cy="457199"/>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Clr>
                <a:schemeClr val="accent2"/>
              </a:buClr>
              <a:buFont typeface="Arial" panose="020B0604020202020204" pitchFamily="34" charset="0"/>
              <a:buNone/>
              <a:defRPr sz="2800" b="0" i="0" kern="1200">
                <a:solidFill>
                  <a:schemeClr val="tx1"/>
                </a:solidFill>
                <a:latin typeface="Times New Roman" charset="0"/>
                <a:ea typeface="Times New Roman" charset="0"/>
                <a:cs typeface="Times New Roman" charset="0"/>
              </a:defRPr>
            </a:lvl1pPr>
            <a:lvl2pPr marL="822960" indent="-292608" algn="l" defTabSz="914400" rtl="0" eaLnBrk="1" latinLnBrk="0" hangingPunct="1">
              <a:lnSpc>
                <a:spcPct val="90000"/>
              </a:lnSpc>
              <a:spcBef>
                <a:spcPts val="500"/>
              </a:spcBef>
              <a:buClr>
                <a:schemeClr val="accent2"/>
              </a:buClr>
              <a:buFont typeface="Arial" panose="020B0604020202020204" pitchFamily="34" charset="0"/>
              <a:buChar char="•"/>
              <a:defRPr sz="2400" kern="1200">
                <a:solidFill>
                  <a:schemeClr val="tx1"/>
                </a:solidFill>
                <a:latin typeface="+mn-lt"/>
                <a:ea typeface="+mn-ea"/>
                <a:cs typeface="+mn-cs"/>
              </a:defRPr>
            </a:lvl2pPr>
            <a:lvl3pPr marL="1211580" indent="-256032" algn="l" defTabSz="914400" rtl="0" eaLnBrk="1" latinLnBrk="0" hangingPunct="1">
              <a:lnSpc>
                <a:spcPct val="90000"/>
              </a:lnSpc>
              <a:spcBef>
                <a:spcPts val="500"/>
              </a:spcBef>
              <a:buClr>
                <a:schemeClr val="accent2"/>
              </a:buClr>
              <a:buFont typeface="Arial" panose="020B0604020202020204" pitchFamily="34" charset="0"/>
              <a:buChar char="•"/>
              <a:defRPr sz="2000" kern="1200">
                <a:solidFill>
                  <a:schemeClr val="tx1"/>
                </a:solidFill>
                <a:latin typeface="+mn-lt"/>
                <a:ea typeface="+mn-ea"/>
                <a:cs typeface="+mn-cs"/>
              </a:defRPr>
            </a:lvl3pPr>
            <a:lvl4pPr marL="150876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4pPr>
            <a:lvl5pPr marL="1794510" indent="-201168"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Aft>
                <a:spcPts val="0"/>
              </a:spcAft>
            </a:pPr>
            <a:r>
              <a:rPr lang="en-US" sz="2200" dirty="0">
                <a:latin typeface="Liberation Sans" panose="020B0604020202020204"/>
                <a:cs typeface="Times New Roman" panose="02020603050405020304" pitchFamily="18" charset="0"/>
              </a:rPr>
              <a:t>5,000</a:t>
            </a:r>
            <a:endParaRPr lang="en-IN" sz="2200" dirty="0">
              <a:latin typeface="Liberation Sans" panose="020B0604020202020204"/>
              <a:cs typeface="Times New Roman" panose="02020603050405020304" pitchFamily="18" charset="0"/>
            </a:endParaRPr>
          </a:p>
        </p:txBody>
      </p:sp>
      <p:sp>
        <p:nvSpPr>
          <p:cNvPr id="25" name="Content Placeholder 5">
            <a:extLst>
              <a:ext uri="{FF2B5EF4-FFF2-40B4-BE49-F238E27FC236}">
                <a16:creationId xmlns:a16="http://schemas.microsoft.com/office/drawing/2014/main" id="{E5E67898-709A-458A-B598-5A4E86D119CE}"/>
              </a:ext>
            </a:extLst>
          </p:cNvPr>
          <p:cNvSpPr txBox="1">
            <a:spLocks/>
          </p:cNvSpPr>
          <p:nvPr/>
        </p:nvSpPr>
        <p:spPr>
          <a:xfrm>
            <a:off x="2410079" y="4413844"/>
            <a:ext cx="4905121" cy="711514"/>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Clr>
                <a:schemeClr val="accent2"/>
              </a:buClr>
              <a:buFont typeface="Arial" panose="020B0604020202020204" pitchFamily="34" charset="0"/>
              <a:buNone/>
              <a:defRPr sz="2800" b="0" i="0" kern="1200">
                <a:solidFill>
                  <a:schemeClr val="tx1"/>
                </a:solidFill>
                <a:latin typeface="Times New Roman" charset="0"/>
                <a:ea typeface="Times New Roman" charset="0"/>
                <a:cs typeface="Times New Roman" charset="0"/>
              </a:defRPr>
            </a:lvl1pPr>
            <a:lvl2pPr marL="822960" indent="-292608" algn="l" defTabSz="914400" rtl="0" eaLnBrk="1" latinLnBrk="0" hangingPunct="1">
              <a:lnSpc>
                <a:spcPct val="90000"/>
              </a:lnSpc>
              <a:spcBef>
                <a:spcPts val="500"/>
              </a:spcBef>
              <a:buClr>
                <a:schemeClr val="accent2"/>
              </a:buClr>
              <a:buFont typeface="Arial" panose="020B0604020202020204" pitchFamily="34" charset="0"/>
              <a:buChar char="•"/>
              <a:defRPr sz="2400" kern="1200">
                <a:solidFill>
                  <a:schemeClr val="tx1"/>
                </a:solidFill>
                <a:latin typeface="+mn-lt"/>
                <a:ea typeface="+mn-ea"/>
                <a:cs typeface="+mn-cs"/>
              </a:defRPr>
            </a:lvl2pPr>
            <a:lvl3pPr marL="1211580" indent="-256032" algn="l" defTabSz="914400" rtl="0" eaLnBrk="1" latinLnBrk="0" hangingPunct="1">
              <a:lnSpc>
                <a:spcPct val="90000"/>
              </a:lnSpc>
              <a:spcBef>
                <a:spcPts val="500"/>
              </a:spcBef>
              <a:buClr>
                <a:schemeClr val="accent2"/>
              </a:buClr>
              <a:buFont typeface="Arial" panose="020B0604020202020204" pitchFamily="34" charset="0"/>
              <a:buChar char="•"/>
              <a:defRPr sz="2000" kern="1200">
                <a:solidFill>
                  <a:schemeClr val="tx1"/>
                </a:solidFill>
                <a:latin typeface="+mn-lt"/>
                <a:ea typeface="+mn-ea"/>
                <a:cs typeface="+mn-cs"/>
              </a:defRPr>
            </a:lvl3pPr>
            <a:lvl4pPr marL="150876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4pPr>
            <a:lvl5pPr marL="1794510" indent="-201168"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Aft>
                <a:spcPts val="0"/>
              </a:spcAft>
              <a:tabLst>
                <a:tab pos="5718175" algn="r"/>
                <a:tab pos="7027863" algn="r"/>
              </a:tabLst>
            </a:pPr>
            <a:r>
              <a:rPr lang="en-US" sz="2200" dirty="0">
                <a:latin typeface="Liberation Sans" panose="020B0604020202020204"/>
                <a:cs typeface="Times New Roman" panose="02020603050405020304" pitchFamily="18" charset="0"/>
              </a:rPr>
              <a:t>Paid-in Capital in Excess of Par Value — Common Stock</a:t>
            </a:r>
          </a:p>
        </p:txBody>
      </p:sp>
      <p:sp>
        <p:nvSpPr>
          <p:cNvPr id="26" name="Content Placeholder 12">
            <a:extLst>
              <a:ext uri="{FF2B5EF4-FFF2-40B4-BE49-F238E27FC236}">
                <a16:creationId xmlns:a16="http://schemas.microsoft.com/office/drawing/2014/main" id="{F94F44B5-02AA-46B8-8908-C3318D509A54}"/>
              </a:ext>
            </a:extLst>
          </p:cNvPr>
          <p:cNvSpPr txBox="1">
            <a:spLocks/>
          </p:cNvSpPr>
          <p:nvPr/>
        </p:nvSpPr>
        <p:spPr>
          <a:xfrm>
            <a:off x="7629853" y="4413844"/>
            <a:ext cx="1199494" cy="503640"/>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Clr>
                <a:schemeClr val="accent2"/>
              </a:buClr>
              <a:buFont typeface="Arial" panose="020B0604020202020204" pitchFamily="34" charset="0"/>
              <a:buNone/>
              <a:defRPr sz="2800" b="0" i="0" kern="1200">
                <a:solidFill>
                  <a:schemeClr val="tx1"/>
                </a:solidFill>
                <a:latin typeface="Times New Roman" charset="0"/>
                <a:ea typeface="Times New Roman" charset="0"/>
                <a:cs typeface="Times New Roman" charset="0"/>
              </a:defRPr>
            </a:lvl1pPr>
            <a:lvl2pPr marL="822960" indent="-292608" algn="l" defTabSz="914400" rtl="0" eaLnBrk="1" latinLnBrk="0" hangingPunct="1">
              <a:lnSpc>
                <a:spcPct val="90000"/>
              </a:lnSpc>
              <a:spcBef>
                <a:spcPts val="500"/>
              </a:spcBef>
              <a:buClr>
                <a:schemeClr val="accent2"/>
              </a:buClr>
              <a:buFont typeface="Arial" panose="020B0604020202020204" pitchFamily="34" charset="0"/>
              <a:buChar char="•"/>
              <a:defRPr sz="2400" kern="1200">
                <a:solidFill>
                  <a:schemeClr val="tx1"/>
                </a:solidFill>
                <a:latin typeface="+mn-lt"/>
                <a:ea typeface="+mn-ea"/>
                <a:cs typeface="+mn-cs"/>
              </a:defRPr>
            </a:lvl2pPr>
            <a:lvl3pPr marL="1211580" indent="-256032" algn="l" defTabSz="914400" rtl="0" eaLnBrk="1" latinLnBrk="0" hangingPunct="1">
              <a:lnSpc>
                <a:spcPct val="90000"/>
              </a:lnSpc>
              <a:spcBef>
                <a:spcPts val="500"/>
              </a:spcBef>
              <a:buClr>
                <a:schemeClr val="accent2"/>
              </a:buClr>
              <a:buFont typeface="Arial" panose="020B0604020202020204" pitchFamily="34" charset="0"/>
              <a:buChar char="•"/>
              <a:defRPr sz="2000" kern="1200">
                <a:solidFill>
                  <a:schemeClr val="tx1"/>
                </a:solidFill>
                <a:latin typeface="+mn-lt"/>
                <a:ea typeface="+mn-ea"/>
                <a:cs typeface="+mn-cs"/>
              </a:defRPr>
            </a:lvl3pPr>
            <a:lvl4pPr marL="150876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4pPr>
            <a:lvl5pPr marL="1794510" indent="-201168"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Aft>
                <a:spcPts val="0"/>
              </a:spcAft>
            </a:pPr>
            <a:r>
              <a:rPr lang="en-US" sz="2200" dirty="0">
                <a:latin typeface="Liberation Sans" panose="020B0604020202020204"/>
                <a:cs typeface="Times New Roman" panose="02020603050405020304" pitchFamily="18" charset="0"/>
              </a:rPr>
              <a:t>45,000</a:t>
            </a:r>
            <a:endParaRPr lang="en-US" altLang="en-US" sz="2200" dirty="0">
              <a:latin typeface="Liberation Sans" panose="020B0604020202020204"/>
              <a:cs typeface="Times New Roman" panose="02020603050405020304" pitchFamily="18" charset="0"/>
            </a:endParaRPr>
          </a:p>
        </p:txBody>
      </p:sp>
    </p:spTree>
    <p:extLst>
      <p:ext uri="{BB962C8B-B14F-4D97-AF65-F5344CB8AC3E}">
        <p14:creationId xmlns:p14="http://schemas.microsoft.com/office/powerpoint/2010/main" val="1386130518"/>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2">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3">
                                            <p:txEl>
                                              <p:pRg st="0" end="0"/>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4">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5">
                                            <p:txEl>
                                              <p:pRg st="0" end="0"/>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build="p"/>
      <p:bldP spid="22" grpId="0" build="p"/>
      <p:bldP spid="23" grpId="0" build="p"/>
      <p:bldP spid="24" grpId="0" build="p"/>
      <p:bldP spid="25" grpId="0" build="p"/>
      <p:bldP spid="26"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Rectangle 7"/>
          <p:cNvSpPr>
            <a:spLocks noChangeArrowheads="1"/>
          </p:cNvSpPr>
          <p:nvPr/>
        </p:nvSpPr>
        <p:spPr bwMode="auto">
          <a:xfrm>
            <a:off x="592760" y="1159002"/>
            <a:ext cx="8229600" cy="523875"/>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8575" cap="sq" algn="ctr">
                <a:solidFill>
                  <a:srgbClr val="000000"/>
                </a:solidFill>
                <a:miter lim="800000"/>
                <a:headEnd type="none" w="sm" len="sm"/>
                <a:tailEnd type="none" w="sm" len="sm"/>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marL="0" marR="0" lvl="0" indent="0" algn="l" defTabSz="914400" rtl="0" eaLnBrk="0" fontAlgn="base" latinLnBrk="0" hangingPunct="0">
              <a:lnSpc>
                <a:spcPct val="100000"/>
              </a:lnSpc>
              <a:spcBef>
                <a:spcPct val="0"/>
              </a:spcBef>
              <a:spcAft>
                <a:spcPct val="0"/>
              </a:spcAft>
              <a:buClrTx/>
              <a:buSzPct val="80000"/>
              <a:buFontTx/>
              <a:buNone/>
              <a:tabLst/>
              <a:defRPr/>
            </a:pPr>
            <a:r>
              <a:rPr kumimoji="0" lang="en-US" altLang="en-US" sz="2800" b="1" i="0" u="none" strike="noStrike" kern="1200" cap="none" spc="0" normalizeH="0" baseline="0" noProof="0" dirty="0">
                <a:ln>
                  <a:noFill/>
                </a:ln>
                <a:solidFill>
                  <a:srgbClr val="006600"/>
                </a:solidFill>
                <a:effectLst/>
                <a:uLnTx/>
                <a:uFillTx/>
                <a:latin typeface="Liberation Sans" panose="020B0604020202020204" pitchFamily="34" charset="0"/>
                <a:ea typeface="+mn-ea"/>
                <a:cs typeface="+mn-cs"/>
              </a:rPr>
              <a:t>March </a:t>
            </a:r>
            <a:r>
              <a:rPr lang="en-US" altLang="en-US" sz="2800" b="1" dirty="0">
                <a:solidFill>
                  <a:srgbClr val="006600"/>
                </a:solidFill>
                <a:latin typeface="Liberation Sans" panose="020B0604020202020204" pitchFamily="34" charset="0"/>
              </a:rPr>
              <a:t>28</a:t>
            </a:r>
            <a:r>
              <a:rPr kumimoji="0" lang="en-US" altLang="en-US" sz="2800" b="1" i="0" u="none" strike="noStrike" kern="1200" cap="none" spc="0" normalizeH="0" baseline="0" noProof="0" dirty="0">
                <a:ln>
                  <a:noFill/>
                </a:ln>
                <a:solidFill>
                  <a:srgbClr val="006600"/>
                </a:solidFill>
                <a:effectLst/>
                <a:uLnTx/>
                <a:uFillTx/>
                <a:latin typeface="Liberation Sans" panose="020B0604020202020204" pitchFamily="34" charset="0"/>
                <a:ea typeface="+mn-ea"/>
                <a:cs typeface="+mn-cs"/>
              </a:rPr>
              <a:t> Entry</a:t>
            </a:r>
          </a:p>
        </p:txBody>
      </p:sp>
      <p:sp>
        <p:nvSpPr>
          <p:cNvPr id="24580" name="Rectangle 7"/>
          <p:cNvSpPr>
            <a:spLocks noChangeArrowheads="1"/>
          </p:cNvSpPr>
          <p:nvPr/>
        </p:nvSpPr>
        <p:spPr bwMode="auto">
          <a:xfrm>
            <a:off x="609600" y="304800"/>
            <a:ext cx="7620000" cy="560388"/>
          </a:xfrm>
          <a:prstGeom prst="rect">
            <a:avLst/>
          </a:prstGeom>
          <a:noFill/>
          <a:ln>
            <a:noFill/>
          </a:ln>
          <a:effectLst/>
          <a:extLst>
            <a:ext uri="{909E8E84-426E-40dd-AFC4-6F175D3DCCD1}">
              <a14:hiddenFill xmlns:a14="http://schemas.microsoft.com/office/drawing/2010/main" xmlns="">
                <a:solidFill>
                  <a:srgbClr val="990000"/>
                </a:solidFill>
              </a14:hiddenFill>
            </a:ext>
            <a:ext uri="{91240B29-F687-4f45-9708-019B960494DF}">
              <a14:hiddenLine xmlns:a14="http://schemas.microsoft.com/office/drawing/2010/main" xmlns="" w="12700" algn="ctr">
                <a:solidFill>
                  <a:schemeClr val="tx1"/>
                </a:solidFill>
                <a:miter lim="800000"/>
                <a:headEnd/>
                <a:tailEnd/>
              </a14:hiddenLine>
            </a:ext>
            <a:ext uri="{AF507438-7753-43e0-B8FC-AC1667EBCBE1}">
              <a14:hiddenEffects xmlns:a14="http://schemas.microsoft.com/office/drawing/2010/main" xmlns="">
                <a:effectLst>
                  <a:outerShdw dist="107763" dir="2700000" algn="ctr" rotWithShape="0">
                    <a:schemeClr val="bg2"/>
                  </a:outerShdw>
                </a:effectLst>
              </a14:hiddenEffects>
            </a:ext>
          </a:extLst>
        </p:spPr>
        <p:txBody>
          <a:bodyPr lIns="90488" tIns="44450" rIns="90488" bIns="44450"/>
          <a:lstStyle/>
          <a:p>
            <a:pPr marL="0" marR="0" lvl="0" indent="0" algn="l" defTabSz="914400" rtl="0" eaLnBrk="0" fontAlgn="base" latinLnBrk="0" hangingPunct="0">
              <a:lnSpc>
                <a:spcPct val="100000"/>
              </a:lnSpc>
              <a:spcBef>
                <a:spcPct val="0"/>
              </a:spcBef>
              <a:spcAft>
                <a:spcPct val="0"/>
              </a:spcAft>
              <a:buClrTx/>
              <a:buSzPct val="80000"/>
              <a:buFontTx/>
              <a:buNone/>
              <a:tabLst/>
              <a:defRPr/>
            </a:pPr>
            <a:r>
              <a:rPr kumimoji="0" lang="en-US" altLang="en-US" sz="3200" b="1" i="0" u="none" strike="noStrike" kern="1200" cap="none" spc="0" normalizeH="0" baseline="0" noProof="0" dirty="0">
                <a:ln>
                  <a:noFill/>
                </a:ln>
                <a:solidFill>
                  <a:srgbClr val="0000FF">
                    <a:lumMod val="75000"/>
                  </a:srgbClr>
                </a:solidFill>
                <a:effectLst/>
                <a:uLnTx/>
                <a:uFillTx/>
                <a:latin typeface="Liberation Sans" panose="020B0604020202020204" pitchFamily="34" charset="0"/>
                <a:ea typeface="+mn-ea"/>
                <a:cs typeface="+mn-cs"/>
              </a:rPr>
              <a:t>Do It! 2a: Issuance of Stock</a:t>
            </a:r>
          </a:p>
        </p:txBody>
      </p:sp>
      <p:sp>
        <p:nvSpPr>
          <p:cNvPr id="24581" name="Line 8"/>
          <p:cNvSpPr>
            <a:spLocks noChangeShapeType="1"/>
          </p:cNvSpPr>
          <p:nvPr/>
        </p:nvSpPr>
        <p:spPr bwMode="auto">
          <a:xfrm>
            <a:off x="304800" y="990600"/>
            <a:ext cx="8534400"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Liberation Sans" panose="020B0604020202020204" pitchFamily="34" charset="0"/>
              <a:ea typeface="+mn-ea"/>
              <a:cs typeface="+mn-cs"/>
            </a:endParaRPr>
          </a:p>
        </p:txBody>
      </p:sp>
      <p:sp>
        <p:nvSpPr>
          <p:cNvPr id="2" name="Slide Number Placeholder 1"/>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980D5847-D064-449A-9DD5-EB6DB8BB846B}" type="slidenum">
              <a:rPr kumimoji="0" lang="en-US" sz="1200" b="0" i="0" u="none" strike="noStrike" kern="1200" cap="none" spc="0" normalizeH="0" baseline="0" noProof="0" smtClean="0">
                <a:ln>
                  <a:noFill/>
                </a:ln>
                <a:solidFill>
                  <a:srgbClr val="000000">
                    <a:tint val="75000"/>
                  </a:srgbClr>
                </a:solidFill>
                <a:effectLst/>
                <a:uLnTx/>
                <a:uFillTx/>
                <a:latin typeface="Times New Roman" pitchFamily="18"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37</a:t>
            </a:fld>
            <a:endParaRPr kumimoji="0" lang="en-US" sz="1200" b="0" i="0" u="none" strike="noStrike" kern="1200" cap="none" spc="0" normalizeH="0" baseline="0" noProof="0">
              <a:ln>
                <a:noFill/>
              </a:ln>
              <a:solidFill>
                <a:srgbClr val="000000">
                  <a:tint val="75000"/>
                </a:srgbClr>
              </a:solidFill>
              <a:effectLst/>
              <a:uLnTx/>
              <a:uFillTx/>
              <a:latin typeface="Times New Roman" pitchFamily="18" charset="0"/>
              <a:ea typeface="+mn-ea"/>
              <a:cs typeface="+mn-cs"/>
            </a:endParaRPr>
          </a:p>
        </p:txBody>
      </p:sp>
      <p:sp>
        <p:nvSpPr>
          <p:cNvPr id="7" name="Content Placeholder 5">
            <a:extLst>
              <a:ext uri="{FF2B5EF4-FFF2-40B4-BE49-F238E27FC236}">
                <a16:creationId xmlns:a16="http://schemas.microsoft.com/office/drawing/2014/main" id="{DE1B2BC1-AD58-43A6-9AD4-399B376C0272}"/>
              </a:ext>
            </a:extLst>
          </p:cNvPr>
          <p:cNvSpPr txBox="1">
            <a:spLocks/>
          </p:cNvSpPr>
          <p:nvPr/>
        </p:nvSpPr>
        <p:spPr>
          <a:xfrm>
            <a:off x="609600" y="1896447"/>
            <a:ext cx="7924800" cy="1555750"/>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Clr>
                <a:schemeClr val="accent2"/>
              </a:buClr>
              <a:buFont typeface="Arial" panose="020B0604020202020204" pitchFamily="34" charset="0"/>
              <a:buNone/>
              <a:defRPr sz="2800" b="0" i="0" kern="1200">
                <a:solidFill>
                  <a:schemeClr val="tx1"/>
                </a:solidFill>
                <a:latin typeface="Times New Roman" charset="0"/>
                <a:ea typeface="Times New Roman" charset="0"/>
                <a:cs typeface="Times New Roman" charset="0"/>
              </a:defRPr>
            </a:lvl1pPr>
            <a:lvl2pPr marL="822960" indent="-292608" algn="l" defTabSz="914400" rtl="0" eaLnBrk="1" latinLnBrk="0" hangingPunct="1">
              <a:lnSpc>
                <a:spcPct val="90000"/>
              </a:lnSpc>
              <a:spcBef>
                <a:spcPts val="500"/>
              </a:spcBef>
              <a:buClr>
                <a:schemeClr val="accent2"/>
              </a:buClr>
              <a:buFont typeface="Arial" panose="020B0604020202020204" pitchFamily="34" charset="0"/>
              <a:buChar char="•"/>
              <a:defRPr sz="2400" kern="1200">
                <a:solidFill>
                  <a:schemeClr val="tx1"/>
                </a:solidFill>
                <a:latin typeface="+mn-lt"/>
                <a:ea typeface="+mn-ea"/>
                <a:cs typeface="+mn-cs"/>
              </a:defRPr>
            </a:lvl2pPr>
            <a:lvl3pPr marL="1211580" indent="-256032" algn="l" defTabSz="914400" rtl="0" eaLnBrk="1" latinLnBrk="0" hangingPunct="1">
              <a:lnSpc>
                <a:spcPct val="90000"/>
              </a:lnSpc>
              <a:spcBef>
                <a:spcPts val="500"/>
              </a:spcBef>
              <a:buClr>
                <a:schemeClr val="accent2"/>
              </a:buClr>
              <a:buFont typeface="Arial" panose="020B0604020202020204" pitchFamily="34" charset="0"/>
              <a:buChar char="•"/>
              <a:defRPr sz="2000" kern="1200">
                <a:solidFill>
                  <a:schemeClr val="tx1"/>
                </a:solidFill>
                <a:latin typeface="+mn-lt"/>
                <a:ea typeface="+mn-ea"/>
                <a:cs typeface="+mn-cs"/>
              </a:defRPr>
            </a:lvl3pPr>
            <a:lvl4pPr marL="150876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4pPr>
            <a:lvl5pPr marL="1794510" indent="-201168"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Aft>
                <a:spcPts val="0"/>
              </a:spcAft>
            </a:pPr>
            <a:r>
              <a:rPr lang="en-US" altLang="en-US" sz="2400" dirty="0">
                <a:latin typeface="Liberation Sans" panose="020B0604020202020204"/>
                <a:cs typeface="Times New Roman" panose="02020603050405020304" pitchFamily="18" charset="0"/>
              </a:rPr>
              <a:t>On March 28, Cayman Corporation issues 1,500 shares of $10 par value preferred stock for cash at $30 per share. </a:t>
            </a:r>
          </a:p>
        </p:txBody>
      </p:sp>
      <p:sp>
        <p:nvSpPr>
          <p:cNvPr id="20" name="Content Placeholder 6">
            <a:extLst>
              <a:ext uri="{FF2B5EF4-FFF2-40B4-BE49-F238E27FC236}">
                <a16:creationId xmlns:a16="http://schemas.microsoft.com/office/drawing/2014/main" id="{6130803A-D0F8-46E7-A1D6-42EF748DB2FB}"/>
              </a:ext>
            </a:extLst>
          </p:cNvPr>
          <p:cNvSpPr txBox="1">
            <a:spLocks/>
          </p:cNvSpPr>
          <p:nvPr/>
        </p:nvSpPr>
        <p:spPr>
          <a:xfrm>
            <a:off x="666241" y="3454672"/>
            <a:ext cx="1143000" cy="457200"/>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Clr>
                <a:schemeClr val="accent2"/>
              </a:buClr>
              <a:buFont typeface="Arial" panose="020B0604020202020204" pitchFamily="34" charset="0"/>
              <a:buNone/>
              <a:defRPr sz="2800" b="0" i="0" kern="1200">
                <a:solidFill>
                  <a:schemeClr val="tx1"/>
                </a:solidFill>
                <a:latin typeface="Times New Roman" charset="0"/>
                <a:ea typeface="Times New Roman" charset="0"/>
                <a:cs typeface="Times New Roman" charset="0"/>
              </a:defRPr>
            </a:lvl1pPr>
            <a:lvl2pPr marL="822960" indent="-292608" algn="l" defTabSz="914400" rtl="0" eaLnBrk="1" latinLnBrk="0" hangingPunct="1">
              <a:lnSpc>
                <a:spcPct val="90000"/>
              </a:lnSpc>
              <a:spcBef>
                <a:spcPts val="500"/>
              </a:spcBef>
              <a:buClr>
                <a:schemeClr val="accent2"/>
              </a:buClr>
              <a:buFont typeface="Arial" panose="020B0604020202020204" pitchFamily="34" charset="0"/>
              <a:buChar char="•"/>
              <a:defRPr sz="2400" kern="1200">
                <a:solidFill>
                  <a:schemeClr val="tx1"/>
                </a:solidFill>
                <a:latin typeface="+mn-lt"/>
                <a:ea typeface="+mn-ea"/>
                <a:cs typeface="+mn-cs"/>
              </a:defRPr>
            </a:lvl2pPr>
            <a:lvl3pPr marL="1211580" indent="-256032" algn="l" defTabSz="914400" rtl="0" eaLnBrk="1" latinLnBrk="0" hangingPunct="1">
              <a:lnSpc>
                <a:spcPct val="90000"/>
              </a:lnSpc>
              <a:spcBef>
                <a:spcPts val="500"/>
              </a:spcBef>
              <a:buClr>
                <a:schemeClr val="accent2"/>
              </a:buClr>
              <a:buFont typeface="Arial" panose="020B0604020202020204" pitchFamily="34" charset="0"/>
              <a:buChar char="•"/>
              <a:defRPr sz="2000" kern="1200">
                <a:solidFill>
                  <a:schemeClr val="tx1"/>
                </a:solidFill>
                <a:latin typeface="+mn-lt"/>
                <a:ea typeface="+mn-ea"/>
                <a:cs typeface="+mn-cs"/>
              </a:defRPr>
            </a:lvl3pPr>
            <a:lvl4pPr marL="150876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4pPr>
            <a:lvl5pPr marL="1794510" indent="-201168"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Aft>
                <a:spcPts val="0"/>
              </a:spcAft>
            </a:pPr>
            <a:r>
              <a:rPr lang="en-US" sz="2200" dirty="0">
                <a:latin typeface="Liberation Sans" panose="020B0604020202020204"/>
                <a:cs typeface="Times New Roman" panose="02020603050405020304" pitchFamily="18" charset="0"/>
              </a:rPr>
              <a:t>Mar. 28</a:t>
            </a:r>
            <a:endParaRPr lang="en-IN" sz="2200" dirty="0">
              <a:latin typeface="Liberation Sans" panose="020B0604020202020204"/>
              <a:cs typeface="Times New Roman" panose="02020603050405020304" pitchFamily="18" charset="0"/>
            </a:endParaRPr>
          </a:p>
        </p:txBody>
      </p:sp>
      <p:sp>
        <p:nvSpPr>
          <p:cNvPr id="21" name="Content Placeholder 7">
            <a:extLst>
              <a:ext uri="{FF2B5EF4-FFF2-40B4-BE49-F238E27FC236}">
                <a16:creationId xmlns:a16="http://schemas.microsoft.com/office/drawing/2014/main" id="{1DB86941-8323-425F-97B9-6B3B617AEB79}"/>
              </a:ext>
            </a:extLst>
          </p:cNvPr>
          <p:cNvSpPr txBox="1">
            <a:spLocks/>
          </p:cNvSpPr>
          <p:nvPr/>
        </p:nvSpPr>
        <p:spPr>
          <a:xfrm>
            <a:off x="1828800" y="3471748"/>
            <a:ext cx="3352800" cy="38100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Clr>
                <a:schemeClr val="accent2"/>
              </a:buClr>
              <a:buFont typeface="Arial" panose="020B0604020202020204" pitchFamily="34" charset="0"/>
              <a:buNone/>
              <a:defRPr sz="2800" b="0" i="0" kern="1200">
                <a:solidFill>
                  <a:schemeClr val="tx1"/>
                </a:solidFill>
                <a:latin typeface="Times New Roman" charset="0"/>
                <a:ea typeface="Times New Roman" charset="0"/>
                <a:cs typeface="Times New Roman" charset="0"/>
              </a:defRPr>
            </a:lvl1pPr>
            <a:lvl2pPr marL="822960" indent="-292608" algn="l" defTabSz="914400" rtl="0" eaLnBrk="1" latinLnBrk="0" hangingPunct="1">
              <a:lnSpc>
                <a:spcPct val="90000"/>
              </a:lnSpc>
              <a:spcBef>
                <a:spcPts val="500"/>
              </a:spcBef>
              <a:buClr>
                <a:schemeClr val="accent2"/>
              </a:buClr>
              <a:buFont typeface="Arial" panose="020B0604020202020204" pitchFamily="34" charset="0"/>
              <a:buChar char="•"/>
              <a:defRPr sz="2400" kern="1200">
                <a:solidFill>
                  <a:schemeClr val="tx1"/>
                </a:solidFill>
                <a:latin typeface="+mn-lt"/>
                <a:ea typeface="+mn-ea"/>
                <a:cs typeface="+mn-cs"/>
              </a:defRPr>
            </a:lvl2pPr>
            <a:lvl3pPr marL="1211580" indent="-256032" algn="l" defTabSz="914400" rtl="0" eaLnBrk="1" latinLnBrk="0" hangingPunct="1">
              <a:lnSpc>
                <a:spcPct val="90000"/>
              </a:lnSpc>
              <a:spcBef>
                <a:spcPts val="500"/>
              </a:spcBef>
              <a:buClr>
                <a:schemeClr val="accent2"/>
              </a:buClr>
              <a:buFont typeface="Arial" panose="020B0604020202020204" pitchFamily="34" charset="0"/>
              <a:buChar char="•"/>
              <a:defRPr sz="2000" kern="1200">
                <a:solidFill>
                  <a:schemeClr val="tx1"/>
                </a:solidFill>
                <a:latin typeface="+mn-lt"/>
                <a:ea typeface="+mn-ea"/>
                <a:cs typeface="+mn-cs"/>
              </a:defRPr>
            </a:lvl3pPr>
            <a:lvl4pPr marL="150876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4pPr>
            <a:lvl5pPr marL="1794510" indent="-201168"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Aft>
                <a:spcPts val="0"/>
              </a:spcAft>
            </a:pPr>
            <a:r>
              <a:rPr lang="en-US" sz="2200" dirty="0">
                <a:latin typeface="Liberation Sans" panose="020B0604020202020204"/>
                <a:cs typeface="Times New Roman" panose="02020603050405020304" pitchFamily="18" charset="0"/>
              </a:rPr>
              <a:t>Cash</a:t>
            </a:r>
          </a:p>
          <a:p>
            <a:pPr fontAlgn="auto">
              <a:spcAft>
                <a:spcPts val="0"/>
              </a:spcAft>
            </a:pPr>
            <a:r>
              <a:rPr lang="en-US" sz="2200" dirty="0">
                <a:latin typeface="Liberation Sans" panose="020B0604020202020204"/>
                <a:cs typeface="Times New Roman" panose="02020603050405020304" pitchFamily="18" charset="0"/>
              </a:rPr>
              <a:t> </a:t>
            </a:r>
            <a:endParaRPr lang="en-IN" sz="2200" dirty="0">
              <a:latin typeface="Liberation Sans" panose="020B0604020202020204"/>
              <a:cs typeface="Times New Roman" panose="02020603050405020304" pitchFamily="18" charset="0"/>
            </a:endParaRPr>
          </a:p>
        </p:txBody>
      </p:sp>
      <p:sp>
        <p:nvSpPr>
          <p:cNvPr id="22" name="Content Placeholder 11">
            <a:extLst>
              <a:ext uri="{FF2B5EF4-FFF2-40B4-BE49-F238E27FC236}">
                <a16:creationId xmlns:a16="http://schemas.microsoft.com/office/drawing/2014/main" id="{B9DD6DE4-612B-407E-B407-07B1FC819AAD}"/>
              </a:ext>
            </a:extLst>
          </p:cNvPr>
          <p:cNvSpPr txBox="1">
            <a:spLocks/>
          </p:cNvSpPr>
          <p:nvPr/>
        </p:nvSpPr>
        <p:spPr>
          <a:xfrm>
            <a:off x="6867707" y="3459436"/>
            <a:ext cx="1057093" cy="356437"/>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Clr>
                <a:schemeClr val="accent2"/>
              </a:buClr>
              <a:buFont typeface="Arial" panose="020B0604020202020204" pitchFamily="34" charset="0"/>
              <a:buNone/>
              <a:defRPr sz="2800" b="0" i="0" kern="1200">
                <a:solidFill>
                  <a:schemeClr val="tx1"/>
                </a:solidFill>
                <a:latin typeface="Times New Roman" charset="0"/>
                <a:ea typeface="Times New Roman" charset="0"/>
                <a:cs typeface="Times New Roman" charset="0"/>
              </a:defRPr>
            </a:lvl1pPr>
            <a:lvl2pPr marL="822960" indent="-292608" algn="l" defTabSz="914400" rtl="0" eaLnBrk="1" latinLnBrk="0" hangingPunct="1">
              <a:lnSpc>
                <a:spcPct val="90000"/>
              </a:lnSpc>
              <a:spcBef>
                <a:spcPts val="500"/>
              </a:spcBef>
              <a:buClr>
                <a:schemeClr val="accent2"/>
              </a:buClr>
              <a:buFont typeface="Arial" panose="020B0604020202020204" pitchFamily="34" charset="0"/>
              <a:buChar char="•"/>
              <a:defRPr sz="2400" kern="1200">
                <a:solidFill>
                  <a:schemeClr val="tx1"/>
                </a:solidFill>
                <a:latin typeface="+mn-lt"/>
                <a:ea typeface="+mn-ea"/>
                <a:cs typeface="+mn-cs"/>
              </a:defRPr>
            </a:lvl2pPr>
            <a:lvl3pPr marL="1211580" indent="-256032" algn="l" defTabSz="914400" rtl="0" eaLnBrk="1" latinLnBrk="0" hangingPunct="1">
              <a:lnSpc>
                <a:spcPct val="90000"/>
              </a:lnSpc>
              <a:spcBef>
                <a:spcPts val="500"/>
              </a:spcBef>
              <a:buClr>
                <a:schemeClr val="accent2"/>
              </a:buClr>
              <a:buFont typeface="Arial" panose="020B0604020202020204" pitchFamily="34" charset="0"/>
              <a:buChar char="•"/>
              <a:defRPr sz="2000" kern="1200">
                <a:solidFill>
                  <a:schemeClr val="tx1"/>
                </a:solidFill>
                <a:latin typeface="+mn-lt"/>
                <a:ea typeface="+mn-ea"/>
                <a:cs typeface="+mn-cs"/>
              </a:defRPr>
            </a:lvl3pPr>
            <a:lvl4pPr marL="150876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4pPr>
            <a:lvl5pPr marL="1794510" indent="-201168"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Aft>
                <a:spcPts val="0"/>
              </a:spcAft>
            </a:pPr>
            <a:r>
              <a:rPr lang="en-US" sz="2200" dirty="0">
                <a:latin typeface="Liberation Sans" panose="020B0604020202020204"/>
                <a:cs typeface="Times New Roman" panose="02020603050405020304" pitchFamily="18" charset="0"/>
              </a:rPr>
              <a:t>45,000</a:t>
            </a:r>
            <a:endParaRPr lang="en-IN" sz="2200" dirty="0">
              <a:latin typeface="Liberation Sans" panose="020B0604020202020204"/>
              <a:cs typeface="Times New Roman" panose="02020603050405020304" pitchFamily="18" charset="0"/>
            </a:endParaRPr>
          </a:p>
        </p:txBody>
      </p:sp>
      <p:sp>
        <p:nvSpPr>
          <p:cNvPr id="23" name="Content Placeholder 9">
            <a:extLst>
              <a:ext uri="{FF2B5EF4-FFF2-40B4-BE49-F238E27FC236}">
                <a16:creationId xmlns:a16="http://schemas.microsoft.com/office/drawing/2014/main" id="{ADC2976A-86AF-458E-9FF8-F33C8EC20808}"/>
              </a:ext>
            </a:extLst>
          </p:cNvPr>
          <p:cNvSpPr txBox="1">
            <a:spLocks/>
          </p:cNvSpPr>
          <p:nvPr/>
        </p:nvSpPr>
        <p:spPr>
          <a:xfrm>
            <a:off x="2410078" y="3906116"/>
            <a:ext cx="3990721" cy="507728"/>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Clr>
                <a:schemeClr val="accent2"/>
              </a:buClr>
              <a:buFont typeface="Arial" panose="020B0604020202020204" pitchFamily="34" charset="0"/>
              <a:buNone/>
              <a:defRPr sz="2800" b="0" i="0" kern="1200">
                <a:solidFill>
                  <a:schemeClr val="tx1"/>
                </a:solidFill>
                <a:latin typeface="Times New Roman" charset="0"/>
                <a:ea typeface="Times New Roman" charset="0"/>
                <a:cs typeface="Times New Roman" charset="0"/>
              </a:defRPr>
            </a:lvl1pPr>
            <a:lvl2pPr marL="822960" indent="-292608" algn="l" defTabSz="914400" rtl="0" eaLnBrk="1" latinLnBrk="0" hangingPunct="1">
              <a:lnSpc>
                <a:spcPct val="90000"/>
              </a:lnSpc>
              <a:spcBef>
                <a:spcPts val="500"/>
              </a:spcBef>
              <a:buClr>
                <a:schemeClr val="accent2"/>
              </a:buClr>
              <a:buFont typeface="Arial" panose="020B0604020202020204" pitchFamily="34" charset="0"/>
              <a:buChar char="•"/>
              <a:defRPr sz="2400" kern="1200">
                <a:solidFill>
                  <a:schemeClr val="tx1"/>
                </a:solidFill>
                <a:latin typeface="+mn-lt"/>
                <a:ea typeface="+mn-ea"/>
                <a:cs typeface="+mn-cs"/>
              </a:defRPr>
            </a:lvl2pPr>
            <a:lvl3pPr marL="1211580" indent="-256032" algn="l" defTabSz="914400" rtl="0" eaLnBrk="1" latinLnBrk="0" hangingPunct="1">
              <a:lnSpc>
                <a:spcPct val="90000"/>
              </a:lnSpc>
              <a:spcBef>
                <a:spcPts val="500"/>
              </a:spcBef>
              <a:buClr>
                <a:schemeClr val="accent2"/>
              </a:buClr>
              <a:buFont typeface="Arial" panose="020B0604020202020204" pitchFamily="34" charset="0"/>
              <a:buChar char="•"/>
              <a:defRPr sz="2000" kern="1200">
                <a:solidFill>
                  <a:schemeClr val="tx1"/>
                </a:solidFill>
                <a:latin typeface="+mn-lt"/>
                <a:ea typeface="+mn-ea"/>
                <a:cs typeface="+mn-cs"/>
              </a:defRPr>
            </a:lvl3pPr>
            <a:lvl4pPr marL="150876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4pPr>
            <a:lvl5pPr marL="1794510" indent="-201168"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Aft>
                <a:spcPts val="0"/>
              </a:spcAft>
            </a:pPr>
            <a:r>
              <a:rPr lang="en-US" sz="2200" dirty="0">
                <a:latin typeface="Liberation Sans" panose="020B0604020202020204"/>
                <a:cs typeface="Times New Roman" panose="02020603050405020304" pitchFamily="18" charset="0"/>
              </a:rPr>
              <a:t>Preferred Stock (1,500 × $10)</a:t>
            </a:r>
          </a:p>
        </p:txBody>
      </p:sp>
      <p:sp>
        <p:nvSpPr>
          <p:cNvPr id="24" name="Content Placeholder 10">
            <a:extLst>
              <a:ext uri="{FF2B5EF4-FFF2-40B4-BE49-F238E27FC236}">
                <a16:creationId xmlns:a16="http://schemas.microsoft.com/office/drawing/2014/main" id="{A48AA959-0D53-491F-98E9-505603CE7FDC}"/>
              </a:ext>
            </a:extLst>
          </p:cNvPr>
          <p:cNvSpPr txBox="1">
            <a:spLocks/>
          </p:cNvSpPr>
          <p:nvPr/>
        </p:nvSpPr>
        <p:spPr>
          <a:xfrm>
            <a:off x="7772401" y="3906116"/>
            <a:ext cx="1199494" cy="457199"/>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Clr>
                <a:schemeClr val="accent2"/>
              </a:buClr>
              <a:buFont typeface="Arial" panose="020B0604020202020204" pitchFamily="34" charset="0"/>
              <a:buNone/>
              <a:defRPr sz="2800" b="0" i="0" kern="1200">
                <a:solidFill>
                  <a:schemeClr val="tx1"/>
                </a:solidFill>
                <a:latin typeface="Times New Roman" charset="0"/>
                <a:ea typeface="Times New Roman" charset="0"/>
                <a:cs typeface="Times New Roman" charset="0"/>
              </a:defRPr>
            </a:lvl1pPr>
            <a:lvl2pPr marL="822960" indent="-292608" algn="l" defTabSz="914400" rtl="0" eaLnBrk="1" latinLnBrk="0" hangingPunct="1">
              <a:lnSpc>
                <a:spcPct val="90000"/>
              </a:lnSpc>
              <a:spcBef>
                <a:spcPts val="500"/>
              </a:spcBef>
              <a:buClr>
                <a:schemeClr val="accent2"/>
              </a:buClr>
              <a:buFont typeface="Arial" panose="020B0604020202020204" pitchFamily="34" charset="0"/>
              <a:buChar char="•"/>
              <a:defRPr sz="2400" kern="1200">
                <a:solidFill>
                  <a:schemeClr val="tx1"/>
                </a:solidFill>
                <a:latin typeface="+mn-lt"/>
                <a:ea typeface="+mn-ea"/>
                <a:cs typeface="+mn-cs"/>
              </a:defRPr>
            </a:lvl2pPr>
            <a:lvl3pPr marL="1211580" indent="-256032" algn="l" defTabSz="914400" rtl="0" eaLnBrk="1" latinLnBrk="0" hangingPunct="1">
              <a:lnSpc>
                <a:spcPct val="90000"/>
              </a:lnSpc>
              <a:spcBef>
                <a:spcPts val="500"/>
              </a:spcBef>
              <a:buClr>
                <a:schemeClr val="accent2"/>
              </a:buClr>
              <a:buFont typeface="Arial" panose="020B0604020202020204" pitchFamily="34" charset="0"/>
              <a:buChar char="•"/>
              <a:defRPr sz="2000" kern="1200">
                <a:solidFill>
                  <a:schemeClr val="tx1"/>
                </a:solidFill>
                <a:latin typeface="+mn-lt"/>
                <a:ea typeface="+mn-ea"/>
                <a:cs typeface="+mn-cs"/>
              </a:defRPr>
            </a:lvl3pPr>
            <a:lvl4pPr marL="150876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4pPr>
            <a:lvl5pPr marL="1794510" indent="-201168"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Aft>
                <a:spcPts val="0"/>
              </a:spcAft>
            </a:pPr>
            <a:r>
              <a:rPr lang="en-US" sz="2200" dirty="0">
                <a:latin typeface="Liberation Sans" panose="020B0604020202020204"/>
                <a:cs typeface="Times New Roman" panose="02020603050405020304" pitchFamily="18" charset="0"/>
              </a:rPr>
              <a:t>15,000</a:t>
            </a:r>
            <a:endParaRPr lang="en-IN" sz="2200" dirty="0">
              <a:latin typeface="Liberation Sans" panose="020B0604020202020204"/>
              <a:cs typeface="Times New Roman" panose="02020603050405020304" pitchFamily="18" charset="0"/>
            </a:endParaRPr>
          </a:p>
        </p:txBody>
      </p:sp>
      <p:sp>
        <p:nvSpPr>
          <p:cNvPr id="25" name="Content Placeholder 5">
            <a:extLst>
              <a:ext uri="{FF2B5EF4-FFF2-40B4-BE49-F238E27FC236}">
                <a16:creationId xmlns:a16="http://schemas.microsoft.com/office/drawing/2014/main" id="{E5E67898-709A-458A-B598-5A4E86D119CE}"/>
              </a:ext>
            </a:extLst>
          </p:cNvPr>
          <p:cNvSpPr txBox="1">
            <a:spLocks/>
          </p:cNvSpPr>
          <p:nvPr/>
        </p:nvSpPr>
        <p:spPr>
          <a:xfrm>
            <a:off x="2410079" y="4413844"/>
            <a:ext cx="4905121" cy="711514"/>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Clr>
                <a:schemeClr val="accent2"/>
              </a:buClr>
              <a:buFont typeface="Arial" panose="020B0604020202020204" pitchFamily="34" charset="0"/>
              <a:buNone/>
              <a:defRPr sz="2800" b="0" i="0" kern="1200">
                <a:solidFill>
                  <a:schemeClr val="tx1"/>
                </a:solidFill>
                <a:latin typeface="Times New Roman" charset="0"/>
                <a:ea typeface="Times New Roman" charset="0"/>
                <a:cs typeface="Times New Roman" charset="0"/>
              </a:defRPr>
            </a:lvl1pPr>
            <a:lvl2pPr marL="822960" indent="-292608" algn="l" defTabSz="914400" rtl="0" eaLnBrk="1" latinLnBrk="0" hangingPunct="1">
              <a:lnSpc>
                <a:spcPct val="90000"/>
              </a:lnSpc>
              <a:spcBef>
                <a:spcPts val="500"/>
              </a:spcBef>
              <a:buClr>
                <a:schemeClr val="accent2"/>
              </a:buClr>
              <a:buFont typeface="Arial" panose="020B0604020202020204" pitchFamily="34" charset="0"/>
              <a:buChar char="•"/>
              <a:defRPr sz="2400" kern="1200">
                <a:solidFill>
                  <a:schemeClr val="tx1"/>
                </a:solidFill>
                <a:latin typeface="+mn-lt"/>
                <a:ea typeface="+mn-ea"/>
                <a:cs typeface="+mn-cs"/>
              </a:defRPr>
            </a:lvl2pPr>
            <a:lvl3pPr marL="1211580" indent="-256032" algn="l" defTabSz="914400" rtl="0" eaLnBrk="1" latinLnBrk="0" hangingPunct="1">
              <a:lnSpc>
                <a:spcPct val="90000"/>
              </a:lnSpc>
              <a:spcBef>
                <a:spcPts val="500"/>
              </a:spcBef>
              <a:buClr>
                <a:schemeClr val="accent2"/>
              </a:buClr>
              <a:buFont typeface="Arial" panose="020B0604020202020204" pitchFamily="34" charset="0"/>
              <a:buChar char="•"/>
              <a:defRPr sz="2000" kern="1200">
                <a:solidFill>
                  <a:schemeClr val="tx1"/>
                </a:solidFill>
                <a:latin typeface="+mn-lt"/>
                <a:ea typeface="+mn-ea"/>
                <a:cs typeface="+mn-cs"/>
              </a:defRPr>
            </a:lvl3pPr>
            <a:lvl4pPr marL="150876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4pPr>
            <a:lvl5pPr marL="1794510" indent="-201168"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Aft>
                <a:spcPts val="0"/>
              </a:spcAft>
              <a:tabLst>
                <a:tab pos="5718175" algn="r"/>
                <a:tab pos="7027863" algn="r"/>
              </a:tabLst>
            </a:pPr>
            <a:r>
              <a:rPr lang="en-US" sz="2200" dirty="0">
                <a:latin typeface="Liberation Sans" panose="020B0604020202020204"/>
                <a:cs typeface="Times New Roman" panose="02020603050405020304" pitchFamily="18" charset="0"/>
              </a:rPr>
              <a:t>Paid-in Capital in Excess of Par Value — Preferred Stock</a:t>
            </a:r>
          </a:p>
        </p:txBody>
      </p:sp>
      <p:sp>
        <p:nvSpPr>
          <p:cNvPr id="26" name="Content Placeholder 12">
            <a:extLst>
              <a:ext uri="{FF2B5EF4-FFF2-40B4-BE49-F238E27FC236}">
                <a16:creationId xmlns:a16="http://schemas.microsoft.com/office/drawing/2014/main" id="{F94F44B5-02AA-46B8-8908-C3318D509A54}"/>
              </a:ext>
            </a:extLst>
          </p:cNvPr>
          <p:cNvSpPr txBox="1">
            <a:spLocks/>
          </p:cNvSpPr>
          <p:nvPr/>
        </p:nvSpPr>
        <p:spPr>
          <a:xfrm>
            <a:off x="7772401" y="4431369"/>
            <a:ext cx="1199494" cy="503640"/>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Clr>
                <a:schemeClr val="accent2"/>
              </a:buClr>
              <a:buFont typeface="Arial" panose="020B0604020202020204" pitchFamily="34" charset="0"/>
              <a:buNone/>
              <a:defRPr sz="2800" b="0" i="0" kern="1200">
                <a:solidFill>
                  <a:schemeClr val="tx1"/>
                </a:solidFill>
                <a:latin typeface="Times New Roman" charset="0"/>
                <a:ea typeface="Times New Roman" charset="0"/>
                <a:cs typeface="Times New Roman" charset="0"/>
              </a:defRPr>
            </a:lvl1pPr>
            <a:lvl2pPr marL="822960" indent="-292608" algn="l" defTabSz="914400" rtl="0" eaLnBrk="1" latinLnBrk="0" hangingPunct="1">
              <a:lnSpc>
                <a:spcPct val="90000"/>
              </a:lnSpc>
              <a:spcBef>
                <a:spcPts val="500"/>
              </a:spcBef>
              <a:buClr>
                <a:schemeClr val="accent2"/>
              </a:buClr>
              <a:buFont typeface="Arial" panose="020B0604020202020204" pitchFamily="34" charset="0"/>
              <a:buChar char="•"/>
              <a:defRPr sz="2400" kern="1200">
                <a:solidFill>
                  <a:schemeClr val="tx1"/>
                </a:solidFill>
                <a:latin typeface="+mn-lt"/>
                <a:ea typeface="+mn-ea"/>
                <a:cs typeface="+mn-cs"/>
              </a:defRPr>
            </a:lvl2pPr>
            <a:lvl3pPr marL="1211580" indent="-256032" algn="l" defTabSz="914400" rtl="0" eaLnBrk="1" latinLnBrk="0" hangingPunct="1">
              <a:lnSpc>
                <a:spcPct val="90000"/>
              </a:lnSpc>
              <a:spcBef>
                <a:spcPts val="500"/>
              </a:spcBef>
              <a:buClr>
                <a:schemeClr val="accent2"/>
              </a:buClr>
              <a:buFont typeface="Arial" panose="020B0604020202020204" pitchFamily="34" charset="0"/>
              <a:buChar char="•"/>
              <a:defRPr sz="2000" kern="1200">
                <a:solidFill>
                  <a:schemeClr val="tx1"/>
                </a:solidFill>
                <a:latin typeface="+mn-lt"/>
                <a:ea typeface="+mn-ea"/>
                <a:cs typeface="+mn-cs"/>
              </a:defRPr>
            </a:lvl3pPr>
            <a:lvl4pPr marL="150876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4pPr>
            <a:lvl5pPr marL="1794510" indent="-201168"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Aft>
                <a:spcPts val="0"/>
              </a:spcAft>
            </a:pPr>
            <a:r>
              <a:rPr lang="en-US" sz="2200" dirty="0">
                <a:latin typeface="Liberation Sans" panose="020B0604020202020204"/>
                <a:cs typeface="Times New Roman" panose="02020603050405020304" pitchFamily="18" charset="0"/>
              </a:rPr>
              <a:t>30,000</a:t>
            </a:r>
            <a:endParaRPr lang="en-US" altLang="en-US" sz="2200" dirty="0">
              <a:latin typeface="Liberation Sans" panose="020B0604020202020204"/>
              <a:cs typeface="Times New Roman" panose="02020603050405020304" pitchFamily="18" charset="0"/>
            </a:endParaRPr>
          </a:p>
        </p:txBody>
      </p:sp>
    </p:spTree>
    <p:extLst>
      <p:ext uri="{BB962C8B-B14F-4D97-AF65-F5344CB8AC3E}">
        <p14:creationId xmlns:p14="http://schemas.microsoft.com/office/powerpoint/2010/main" val="122736065"/>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2">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3">
                                            <p:txEl>
                                              <p:pRg st="0" end="0"/>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4">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5">
                                            <p:txEl>
                                              <p:pRg st="0" end="0"/>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build="p"/>
      <p:bldP spid="22" grpId="0" build="p"/>
      <p:bldP spid="23" grpId="0" build="p"/>
      <p:bldP spid="24" grpId="0" build="p"/>
      <p:bldP spid="25" grpId="0" build="p"/>
      <p:bldP spid="26"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Rectangle 7"/>
          <p:cNvSpPr>
            <a:spLocks noChangeArrowheads="1"/>
          </p:cNvSpPr>
          <p:nvPr/>
        </p:nvSpPr>
        <p:spPr bwMode="auto">
          <a:xfrm>
            <a:off x="592760" y="1159002"/>
            <a:ext cx="8229600" cy="52387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28575" cap="sq" algn="ctr">
                <a:solidFill>
                  <a:srgbClr val="000000"/>
                </a:solidFill>
                <a:miter lim="800000"/>
                <a:headEnd type="none" w="sm" len="sm"/>
                <a:tailEnd type="none" w="sm" len="sm"/>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marL="0" marR="0" lvl="0" indent="0" algn="l" defTabSz="914400" rtl="0" eaLnBrk="0" fontAlgn="base" latinLnBrk="0" hangingPunct="0">
              <a:lnSpc>
                <a:spcPct val="100000"/>
              </a:lnSpc>
              <a:spcBef>
                <a:spcPct val="0"/>
              </a:spcBef>
              <a:spcAft>
                <a:spcPct val="0"/>
              </a:spcAft>
              <a:buClrTx/>
              <a:buSzPct val="80000"/>
              <a:buFontTx/>
              <a:buNone/>
              <a:tabLst/>
              <a:defRPr/>
            </a:pPr>
            <a:r>
              <a:rPr kumimoji="0" lang="en-US" altLang="en-US" sz="2800" b="1" i="0" u="none" strike="noStrike" kern="1200" cap="none" spc="0" normalizeH="0" baseline="0" noProof="0" dirty="0">
                <a:ln>
                  <a:noFill/>
                </a:ln>
                <a:solidFill>
                  <a:srgbClr val="006600"/>
                </a:solidFill>
                <a:effectLst/>
                <a:uLnTx/>
                <a:uFillTx/>
                <a:latin typeface="Liberation Sans" panose="020B0604020202020204" pitchFamily="34" charset="0"/>
                <a:ea typeface="+mn-ea"/>
                <a:cs typeface="+mn-cs"/>
              </a:rPr>
              <a:t>Contra Equity Account</a:t>
            </a:r>
          </a:p>
        </p:txBody>
      </p:sp>
      <p:sp>
        <p:nvSpPr>
          <p:cNvPr id="24580" name="Rectangle 7"/>
          <p:cNvSpPr>
            <a:spLocks noChangeArrowheads="1"/>
          </p:cNvSpPr>
          <p:nvPr/>
        </p:nvSpPr>
        <p:spPr bwMode="auto">
          <a:xfrm>
            <a:off x="609600" y="304800"/>
            <a:ext cx="7620000" cy="560388"/>
          </a:xfrm>
          <a:prstGeom prst="rect">
            <a:avLst/>
          </a:prstGeom>
          <a:noFill/>
          <a:ln>
            <a:noFill/>
          </a:ln>
          <a:effectLst/>
          <a:extLst>
            <a:ext uri="{909E8E84-426E-40dd-AFC4-6F175D3DCCD1}">
              <a14:hiddenFill xmlns="" xmlns:a14="http://schemas.microsoft.com/office/drawing/2010/main">
                <a:solidFill>
                  <a:srgbClr val="990000"/>
                </a:solidFill>
              </a14:hiddenFill>
            </a:ext>
            <a:ext uri="{91240B29-F687-4f45-9708-019B960494DF}">
              <a14:hiddenLine xmlns="" xmlns:a14="http://schemas.microsoft.com/office/drawing/2010/main" w="12700" algn="ctr">
                <a:solidFill>
                  <a:schemeClr val="tx1"/>
                </a:solidFill>
                <a:miter lim="800000"/>
                <a:headEnd/>
                <a:tailEnd/>
              </a14:hiddenLine>
            </a:ext>
            <a:ext uri="{AF507438-7753-43e0-B8FC-AC1667EBCBE1}">
              <a14:hiddenEffects xmlns="" xmlns:a14="http://schemas.microsoft.com/office/drawing/2010/main">
                <a:effectLst>
                  <a:outerShdw dist="107763" dir="2700000" algn="ctr" rotWithShape="0">
                    <a:schemeClr val="bg2"/>
                  </a:outerShdw>
                </a:effectLst>
              </a14:hiddenEffects>
            </a:ext>
          </a:extLst>
        </p:spPr>
        <p:txBody>
          <a:bodyPr lIns="90488" tIns="44450" rIns="90488" bIns="44450"/>
          <a:lstStyle/>
          <a:p>
            <a:pPr marL="0" marR="0" lvl="0" indent="0" algn="l" defTabSz="914400" rtl="0" eaLnBrk="0" fontAlgn="base" latinLnBrk="0" hangingPunct="0">
              <a:lnSpc>
                <a:spcPct val="100000"/>
              </a:lnSpc>
              <a:spcBef>
                <a:spcPct val="0"/>
              </a:spcBef>
              <a:spcAft>
                <a:spcPct val="0"/>
              </a:spcAft>
              <a:buClrTx/>
              <a:buSzPct val="80000"/>
              <a:buFontTx/>
              <a:buNone/>
              <a:tabLst/>
              <a:defRPr/>
            </a:pPr>
            <a:r>
              <a:rPr kumimoji="0" lang="en-US" altLang="en-US" sz="3200" b="1" i="0" u="none" strike="noStrike" kern="1200" cap="none" spc="0" normalizeH="0" baseline="0" noProof="0" dirty="0">
                <a:ln>
                  <a:noFill/>
                </a:ln>
                <a:solidFill>
                  <a:srgbClr val="0000FF">
                    <a:lumMod val="75000"/>
                  </a:srgbClr>
                </a:solidFill>
                <a:effectLst/>
                <a:uLnTx/>
                <a:uFillTx/>
                <a:latin typeface="Liberation Sans" panose="020B0604020202020204" pitchFamily="34" charset="0"/>
                <a:ea typeface="+mn-ea"/>
                <a:cs typeface="+mn-cs"/>
              </a:rPr>
              <a:t>Accounting for Treasury Stock</a:t>
            </a:r>
          </a:p>
        </p:txBody>
      </p:sp>
      <p:sp>
        <p:nvSpPr>
          <p:cNvPr id="24581" name="Line 8"/>
          <p:cNvSpPr>
            <a:spLocks noChangeShapeType="1"/>
          </p:cNvSpPr>
          <p:nvPr/>
        </p:nvSpPr>
        <p:spPr bwMode="auto">
          <a:xfrm>
            <a:off x="304800" y="990600"/>
            <a:ext cx="8534400" cy="0"/>
          </a:xfrm>
          <a:prstGeom prst="line">
            <a:avLst/>
          </a:prstGeom>
          <a:noFill/>
          <a:ln w="57150" cap="sq">
            <a:solidFill>
              <a:schemeClr val="tx1"/>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Liberation Sans" panose="020B0604020202020204" pitchFamily="34" charset="0"/>
              <a:ea typeface="+mn-ea"/>
              <a:cs typeface="+mn-cs"/>
            </a:endParaRPr>
          </a:p>
        </p:txBody>
      </p:sp>
      <p:sp>
        <p:nvSpPr>
          <p:cNvPr id="2" name="Slide Number Placeholder 1"/>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980D5847-D064-449A-9DD5-EB6DB8BB846B}" type="slidenum">
              <a:rPr kumimoji="0" lang="en-US" sz="1200" b="0" i="0" u="none" strike="noStrike" kern="1200" cap="none" spc="0" normalizeH="0" baseline="0" noProof="0" smtClean="0">
                <a:ln>
                  <a:noFill/>
                </a:ln>
                <a:solidFill>
                  <a:srgbClr val="000000">
                    <a:tint val="75000"/>
                  </a:srgbClr>
                </a:solidFill>
                <a:effectLst/>
                <a:uLnTx/>
                <a:uFillTx/>
                <a:latin typeface="Times New Roman" pitchFamily="18"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38</a:t>
            </a:fld>
            <a:endParaRPr kumimoji="0" lang="en-US" sz="1200" b="0" i="0" u="none" strike="noStrike" kern="1200" cap="none" spc="0" normalizeH="0" baseline="0" noProof="0">
              <a:ln>
                <a:noFill/>
              </a:ln>
              <a:solidFill>
                <a:srgbClr val="000000">
                  <a:tint val="75000"/>
                </a:srgbClr>
              </a:solidFill>
              <a:effectLst/>
              <a:uLnTx/>
              <a:uFillTx/>
              <a:latin typeface="Times New Roman" pitchFamily="18" charset="0"/>
              <a:ea typeface="+mn-ea"/>
              <a:cs typeface="+mn-cs"/>
            </a:endParaRPr>
          </a:p>
        </p:txBody>
      </p:sp>
      <p:pic>
        <p:nvPicPr>
          <p:cNvPr id="14" name="Content Placeholder 8" descr="Diagram of accounting for treasury stock. There are two primary sources of equity: paid-in capital and the retained earnings account. Paid-in capital includes the accounts, common stock and preferred stock, and they combine to form the account, paid-in capital in excess of par. Treasury stock is deducted.">
            <a:extLst>
              <a:ext uri="{FF2B5EF4-FFF2-40B4-BE49-F238E27FC236}">
                <a16:creationId xmlns:a16="http://schemas.microsoft.com/office/drawing/2014/main" id="{3115BCC6-9749-4624-A403-B29884B8B9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5156" y="1882229"/>
            <a:ext cx="7931804" cy="4213771"/>
          </a:xfrm>
          <a:prstGeom prst="rect">
            <a:avLst/>
          </a:prstGeom>
        </p:spPr>
      </p:pic>
    </p:spTree>
    <p:extLst>
      <p:ext uri="{BB962C8B-B14F-4D97-AF65-F5344CB8AC3E}">
        <p14:creationId xmlns:p14="http://schemas.microsoft.com/office/powerpoint/2010/main" val="4195568771"/>
      </p:ext>
    </p:extLst>
  </p:cSld>
  <p:clrMapOvr>
    <a:masterClrMapping/>
  </p:clrMapOvr>
  <p:transition>
    <p:wipe dir="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Rectangle 7"/>
          <p:cNvSpPr>
            <a:spLocks noChangeArrowheads="1"/>
          </p:cNvSpPr>
          <p:nvPr/>
        </p:nvSpPr>
        <p:spPr bwMode="auto">
          <a:xfrm>
            <a:off x="592760" y="1159002"/>
            <a:ext cx="8229600" cy="523875"/>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8575" cap="sq" algn="ctr">
                <a:solidFill>
                  <a:srgbClr val="000000"/>
                </a:solidFill>
                <a:miter lim="800000"/>
                <a:headEnd type="none" w="sm" len="sm"/>
                <a:tailEnd type="none" w="sm" len="sm"/>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marL="0" marR="0" lvl="0" indent="0" algn="l" defTabSz="914400" rtl="0" eaLnBrk="0" fontAlgn="base" latinLnBrk="0" hangingPunct="0">
              <a:lnSpc>
                <a:spcPct val="100000"/>
              </a:lnSpc>
              <a:spcBef>
                <a:spcPct val="0"/>
              </a:spcBef>
              <a:spcAft>
                <a:spcPct val="0"/>
              </a:spcAft>
              <a:buClrTx/>
              <a:buSzPct val="80000"/>
              <a:buFontTx/>
              <a:buNone/>
              <a:tabLst/>
              <a:defRPr/>
            </a:pPr>
            <a:r>
              <a:rPr kumimoji="0" lang="en-US" altLang="en-US" sz="2800" b="1" i="0" u="none" strike="noStrike" kern="1200" cap="none" spc="0" normalizeH="0" baseline="0" noProof="0" dirty="0">
                <a:ln>
                  <a:noFill/>
                </a:ln>
                <a:solidFill>
                  <a:srgbClr val="006600"/>
                </a:solidFill>
                <a:effectLst/>
                <a:uLnTx/>
                <a:uFillTx/>
                <a:latin typeface="Liberation Sans" panose="020B0604020202020204" pitchFamily="34" charset="0"/>
                <a:ea typeface="+mn-ea"/>
                <a:cs typeface="+mn-cs"/>
              </a:rPr>
              <a:t>Reasons to Acquire Treasury Stock</a:t>
            </a:r>
          </a:p>
        </p:txBody>
      </p:sp>
      <p:sp>
        <p:nvSpPr>
          <p:cNvPr id="24580" name="Rectangle 7"/>
          <p:cNvSpPr>
            <a:spLocks noChangeArrowheads="1"/>
          </p:cNvSpPr>
          <p:nvPr/>
        </p:nvSpPr>
        <p:spPr bwMode="auto">
          <a:xfrm>
            <a:off x="609600" y="304800"/>
            <a:ext cx="7620000" cy="560388"/>
          </a:xfrm>
          <a:prstGeom prst="rect">
            <a:avLst/>
          </a:prstGeom>
          <a:noFill/>
          <a:ln>
            <a:noFill/>
          </a:ln>
          <a:effectLst/>
          <a:extLst>
            <a:ext uri="{909E8E84-426E-40dd-AFC4-6F175D3DCCD1}">
              <a14:hiddenFill xmlns:a14="http://schemas.microsoft.com/office/drawing/2010/main" xmlns="">
                <a:solidFill>
                  <a:srgbClr val="990000"/>
                </a:solidFill>
              </a14:hiddenFill>
            </a:ext>
            <a:ext uri="{91240B29-F687-4f45-9708-019B960494DF}">
              <a14:hiddenLine xmlns:a14="http://schemas.microsoft.com/office/drawing/2010/main" xmlns="" w="12700" algn="ctr">
                <a:solidFill>
                  <a:schemeClr val="tx1"/>
                </a:solidFill>
                <a:miter lim="800000"/>
                <a:headEnd/>
                <a:tailEnd/>
              </a14:hiddenLine>
            </a:ext>
            <a:ext uri="{AF507438-7753-43e0-B8FC-AC1667EBCBE1}">
              <a14:hiddenEffects xmlns:a14="http://schemas.microsoft.com/office/drawing/2010/main" xmlns="">
                <a:effectLst>
                  <a:outerShdw dist="107763" dir="2700000" algn="ctr" rotWithShape="0">
                    <a:schemeClr val="bg2"/>
                  </a:outerShdw>
                </a:effectLst>
              </a14:hiddenEffects>
            </a:ext>
          </a:extLst>
        </p:spPr>
        <p:txBody>
          <a:bodyPr lIns="90488" tIns="44450" rIns="90488" bIns="44450"/>
          <a:lstStyle/>
          <a:p>
            <a:pPr marL="0" marR="0" lvl="0" indent="0" algn="l" defTabSz="914400" rtl="0" eaLnBrk="0" fontAlgn="base" latinLnBrk="0" hangingPunct="0">
              <a:lnSpc>
                <a:spcPct val="100000"/>
              </a:lnSpc>
              <a:spcBef>
                <a:spcPct val="0"/>
              </a:spcBef>
              <a:spcAft>
                <a:spcPct val="0"/>
              </a:spcAft>
              <a:buClrTx/>
              <a:buSzPct val="80000"/>
              <a:buFontTx/>
              <a:buNone/>
              <a:tabLst/>
              <a:defRPr/>
            </a:pPr>
            <a:r>
              <a:rPr kumimoji="0" lang="en-US" altLang="en-US" sz="3200" b="1" i="0" u="none" strike="noStrike" kern="1200" cap="none" spc="0" normalizeH="0" baseline="0" noProof="0" dirty="0">
                <a:ln>
                  <a:noFill/>
                </a:ln>
                <a:solidFill>
                  <a:srgbClr val="0000FF">
                    <a:lumMod val="75000"/>
                  </a:srgbClr>
                </a:solidFill>
                <a:effectLst/>
                <a:uLnTx/>
                <a:uFillTx/>
                <a:latin typeface="Liberation Sans" panose="020B0604020202020204" pitchFamily="34" charset="0"/>
                <a:ea typeface="+mn-ea"/>
                <a:cs typeface="+mn-cs"/>
              </a:rPr>
              <a:t>Accounting for Treasury Stock</a:t>
            </a:r>
          </a:p>
        </p:txBody>
      </p:sp>
      <p:sp>
        <p:nvSpPr>
          <p:cNvPr id="24581" name="Line 8"/>
          <p:cNvSpPr>
            <a:spLocks noChangeShapeType="1"/>
          </p:cNvSpPr>
          <p:nvPr/>
        </p:nvSpPr>
        <p:spPr bwMode="auto">
          <a:xfrm>
            <a:off x="304800" y="990600"/>
            <a:ext cx="8534400"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Liberation Sans" panose="020B0604020202020204" pitchFamily="34" charset="0"/>
              <a:ea typeface="+mn-ea"/>
              <a:cs typeface="+mn-cs"/>
            </a:endParaRPr>
          </a:p>
        </p:txBody>
      </p:sp>
      <p:sp>
        <p:nvSpPr>
          <p:cNvPr id="2" name="Slide Number Placeholder 1"/>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980D5847-D064-449A-9DD5-EB6DB8BB846B}" type="slidenum">
              <a:rPr kumimoji="0" lang="en-US" sz="1200" b="0" i="0" u="none" strike="noStrike" kern="1200" cap="none" spc="0" normalizeH="0" baseline="0" noProof="0" smtClean="0">
                <a:ln>
                  <a:noFill/>
                </a:ln>
                <a:solidFill>
                  <a:srgbClr val="000000">
                    <a:tint val="75000"/>
                  </a:srgbClr>
                </a:solidFill>
                <a:effectLst/>
                <a:uLnTx/>
                <a:uFillTx/>
                <a:latin typeface="Times New Roman" pitchFamily="18"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39</a:t>
            </a:fld>
            <a:endParaRPr kumimoji="0" lang="en-US" sz="1200" b="0" i="0" u="none" strike="noStrike" kern="1200" cap="none" spc="0" normalizeH="0" baseline="0" noProof="0">
              <a:ln>
                <a:noFill/>
              </a:ln>
              <a:solidFill>
                <a:srgbClr val="000000">
                  <a:tint val="75000"/>
                </a:srgbClr>
              </a:solidFill>
              <a:effectLst/>
              <a:uLnTx/>
              <a:uFillTx/>
              <a:latin typeface="Times New Roman" pitchFamily="18" charset="0"/>
              <a:ea typeface="+mn-ea"/>
              <a:cs typeface="+mn-cs"/>
            </a:endParaRPr>
          </a:p>
        </p:txBody>
      </p:sp>
      <p:sp>
        <p:nvSpPr>
          <p:cNvPr id="7" name="Content Placeholder 5">
            <a:extLst>
              <a:ext uri="{FF2B5EF4-FFF2-40B4-BE49-F238E27FC236}">
                <a16:creationId xmlns:a16="http://schemas.microsoft.com/office/drawing/2014/main" id="{ECE06E92-211A-457B-ADCC-CBC2A943C005}"/>
              </a:ext>
            </a:extLst>
          </p:cNvPr>
          <p:cNvSpPr txBox="1">
            <a:spLocks/>
          </p:cNvSpPr>
          <p:nvPr/>
        </p:nvSpPr>
        <p:spPr>
          <a:xfrm>
            <a:off x="609600" y="1896447"/>
            <a:ext cx="7924800" cy="922953"/>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Clr>
                <a:schemeClr val="accent2"/>
              </a:buClr>
              <a:buFont typeface="Arial" panose="020B0604020202020204" pitchFamily="34" charset="0"/>
              <a:buNone/>
              <a:defRPr sz="2800" b="0" i="0" kern="1200">
                <a:solidFill>
                  <a:schemeClr val="tx1"/>
                </a:solidFill>
                <a:latin typeface="Times New Roman" charset="0"/>
                <a:ea typeface="Times New Roman" charset="0"/>
                <a:cs typeface="Times New Roman" charset="0"/>
              </a:defRPr>
            </a:lvl1pPr>
            <a:lvl2pPr marL="822960" indent="-292608" algn="l" defTabSz="914400" rtl="0" eaLnBrk="1" latinLnBrk="0" hangingPunct="1">
              <a:lnSpc>
                <a:spcPct val="90000"/>
              </a:lnSpc>
              <a:spcBef>
                <a:spcPts val="500"/>
              </a:spcBef>
              <a:buClr>
                <a:schemeClr val="accent2"/>
              </a:buClr>
              <a:buFont typeface="Arial" panose="020B0604020202020204" pitchFamily="34" charset="0"/>
              <a:buChar char="•"/>
              <a:defRPr sz="2400" kern="1200">
                <a:solidFill>
                  <a:schemeClr val="tx1"/>
                </a:solidFill>
                <a:latin typeface="+mn-lt"/>
                <a:ea typeface="+mn-ea"/>
                <a:cs typeface="+mn-cs"/>
              </a:defRPr>
            </a:lvl2pPr>
            <a:lvl3pPr marL="1211580" indent="-256032" algn="l" defTabSz="914400" rtl="0" eaLnBrk="1" latinLnBrk="0" hangingPunct="1">
              <a:lnSpc>
                <a:spcPct val="90000"/>
              </a:lnSpc>
              <a:spcBef>
                <a:spcPts val="500"/>
              </a:spcBef>
              <a:buClr>
                <a:schemeClr val="accent2"/>
              </a:buClr>
              <a:buFont typeface="Arial" panose="020B0604020202020204" pitchFamily="34" charset="0"/>
              <a:buChar char="•"/>
              <a:defRPr sz="2000" kern="1200">
                <a:solidFill>
                  <a:schemeClr val="tx1"/>
                </a:solidFill>
                <a:latin typeface="+mn-lt"/>
                <a:ea typeface="+mn-ea"/>
                <a:cs typeface="+mn-cs"/>
              </a:defRPr>
            </a:lvl3pPr>
            <a:lvl4pPr marL="150876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4pPr>
            <a:lvl5pPr marL="1794510" indent="-201168"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lnSpc>
                <a:spcPct val="100000"/>
              </a:lnSpc>
              <a:spcAft>
                <a:spcPts val="0"/>
              </a:spcAft>
            </a:pPr>
            <a:r>
              <a:rPr lang="en-US" altLang="en-US" sz="2400" b="1" dirty="0">
                <a:solidFill>
                  <a:srgbClr val="0000CC"/>
                </a:solidFill>
                <a:latin typeface="Liberation Sans" panose="020B0604020202020204"/>
                <a:cs typeface="Times New Roman" panose="02020603050405020304" pitchFamily="18" charset="0"/>
              </a:rPr>
              <a:t>Treasury stock </a:t>
            </a:r>
            <a:r>
              <a:rPr lang="en-US" altLang="en-US" sz="2400" dirty="0">
                <a:latin typeface="Liberation Sans" panose="020B0604020202020204"/>
                <a:cs typeface="Times New Roman" panose="02020603050405020304" pitchFamily="18" charset="0"/>
              </a:rPr>
              <a:t>is a corporation’s own stock that it has reacquired from shareholders that hasn’t been retired.</a:t>
            </a:r>
          </a:p>
        </p:txBody>
      </p:sp>
      <p:sp>
        <p:nvSpPr>
          <p:cNvPr id="8" name="Content Placeholder 5">
            <a:extLst>
              <a:ext uri="{FF2B5EF4-FFF2-40B4-BE49-F238E27FC236}">
                <a16:creationId xmlns:a16="http://schemas.microsoft.com/office/drawing/2014/main" id="{1F2985BA-A5C9-4241-BA2B-F9BC90DE84FD}"/>
              </a:ext>
            </a:extLst>
          </p:cNvPr>
          <p:cNvSpPr txBox="1">
            <a:spLocks/>
          </p:cNvSpPr>
          <p:nvPr/>
        </p:nvSpPr>
        <p:spPr>
          <a:xfrm>
            <a:off x="627804" y="2819400"/>
            <a:ext cx="7924800" cy="3581400"/>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Clr>
                <a:schemeClr val="accent2"/>
              </a:buClr>
              <a:buFont typeface="Arial" panose="020B0604020202020204" pitchFamily="34" charset="0"/>
              <a:buNone/>
              <a:defRPr sz="2800" b="0" i="0" kern="1200">
                <a:solidFill>
                  <a:schemeClr val="tx1"/>
                </a:solidFill>
                <a:latin typeface="Times New Roman" charset="0"/>
                <a:ea typeface="Times New Roman" charset="0"/>
                <a:cs typeface="Times New Roman" charset="0"/>
              </a:defRPr>
            </a:lvl1pPr>
            <a:lvl2pPr marL="822960" indent="-292608" algn="l" defTabSz="914400" rtl="0" eaLnBrk="1" latinLnBrk="0" hangingPunct="1">
              <a:lnSpc>
                <a:spcPct val="90000"/>
              </a:lnSpc>
              <a:spcBef>
                <a:spcPts val="500"/>
              </a:spcBef>
              <a:buClr>
                <a:schemeClr val="accent2"/>
              </a:buClr>
              <a:buFont typeface="Arial" panose="020B0604020202020204" pitchFamily="34" charset="0"/>
              <a:buChar char="•"/>
              <a:defRPr sz="2400" kern="1200">
                <a:solidFill>
                  <a:schemeClr val="tx1"/>
                </a:solidFill>
                <a:latin typeface="+mn-lt"/>
                <a:ea typeface="+mn-ea"/>
                <a:cs typeface="+mn-cs"/>
              </a:defRPr>
            </a:lvl2pPr>
            <a:lvl3pPr marL="1211580" indent="-256032" algn="l" defTabSz="914400" rtl="0" eaLnBrk="1" latinLnBrk="0" hangingPunct="1">
              <a:lnSpc>
                <a:spcPct val="90000"/>
              </a:lnSpc>
              <a:spcBef>
                <a:spcPts val="500"/>
              </a:spcBef>
              <a:buClr>
                <a:schemeClr val="accent2"/>
              </a:buClr>
              <a:buFont typeface="Arial" panose="020B0604020202020204" pitchFamily="34" charset="0"/>
              <a:buChar char="•"/>
              <a:defRPr sz="2000" kern="1200">
                <a:solidFill>
                  <a:schemeClr val="tx1"/>
                </a:solidFill>
                <a:latin typeface="+mn-lt"/>
                <a:ea typeface="+mn-ea"/>
                <a:cs typeface="+mn-cs"/>
              </a:defRPr>
            </a:lvl3pPr>
            <a:lvl4pPr marL="150876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4pPr>
            <a:lvl5pPr marL="1794510" indent="-201168"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
                <a:srgbClr val="B11116"/>
              </a:buClr>
              <a:buSzTx/>
              <a:buFont typeface="Arial" panose="020B0604020202020204" pitchFamily="34" charset="0"/>
              <a:buNone/>
              <a:tabLst/>
              <a:defRPr/>
            </a:pPr>
            <a:r>
              <a:rPr kumimoji="0" lang="en-US" altLang="en-US" sz="2400" b="0" i="0" u="none" strike="noStrike" kern="1200" cap="none" spc="0" normalizeH="0" baseline="0" noProof="0" dirty="0">
                <a:ln>
                  <a:noFill/>
                </a:ln>
                <a:solidFill>
                  <a:srgbClr val="000000"/>
                </a:solidFill>
                <a:effectLst/>
                <a:uLnTx/>
                <a:uFillTx/>
                <a:latin typeface="Liberation Sans" panose="020B0604020202020204"/>
                <a:cs typeface="Times New Roman" panose="02020603050405020304" pitchFamily="18" charset="0"/>
              </a:rPr>
              <a:t>Corporations acquire treasury stock for various reasons:</a:t>
            </a:r>
          </a:p>
          <a:p>
            <a:pPr marL="403200" marR="0" lvl="1" indent="-403200" algn="l" defTabSz="914400" rtl="0" eaLnBrk="1" fontAlgn="auto" latinLnBrk="0" hangingPunct="1">
              <a:lnSpc>
                <a:spcPct val="90000"/>
              </a:lnSpc>
              <a:spcBef>
                <a:spcPts val="1000"/>
              </a:spcBef>
              <a:spcAft>
                <a:spcPts val="0"/>
              </a:spcAft>
              <a:buClr>
                <a:srgbClr val="B11116"/>
              </a:buClr>
              <a:buSzTx/>
              <a:buFont typeface="+mj-lt"/>
              <a:buAutoNum type="arabicPeriod"/>
              <a:tabLst/>
              <a:defRPr/>
            </a:pPr>
            <a:r>
              <a:rPr kumimoji="0" lang="en-US" altLang="en-US" b="0" i="0" u="none" strike="noStrike" kern="1200" cap="none" spc="0" normalizeH="0" baseline="0" noProof="0" dirty="0">
                <a:ln>
                  <a:noFill/>
                </a:ln>
                <a:solidFill>
                  <a:srgbClr val="000000"/>
                </a:solidFill>
                <a:effectLst/>
                <a:uLnTx/>
                <a:uFillTx/>
                <a:latin typeface="Liberation Sans" panose="020B0604020202020204"/>
                <a:cs typeface="Times New Roman" panose="02020603050405020304" pitchFamily="18" charset="0"/>
              </a:rPr>
              <a:t>To reissue the shares to officers and employees under bonus and stock compensation plans.</a:t>
            </a:r>
          </a:p>
          <a:p>
            <a:pPr marL="403200" marR="0" lvl="1" indent="-403200" algn="l" defTabSz="914400" rtl="0" eaLnBrk="1" fontAlgn="auto" latinLnBrk="0" hangingPunct="1">
              <a:lnSpc>
                <a:spcPct val="90000"/>
              </a:lnSpc>
              <a:spcBef>
                <a:spcPts val="1000"/>
              </a:spcBef>
              <a:spcAft>
                <a:spcPts val="0"/>
              </a:spcAft>
              <a:buClr>
                <a:srgbClr val="B11116"/>
              </a:buClr>
              <a:buSzTx/>
              <a:buFont typeface="+mj-lt"/>
              <a:buAutoNum type="arabicPeriod"/>
              <a:tabLst/>
              <a:defRPr/>
            </a:pPr>
            <a:r>
              <a:rPr kumimoji="0" lang="en-US" altLang="en-US" b="0" i="0" u="none" strike="noStrike" kern="1200" cap="none" spc="0" normalizeH="0" baseline="0" noProof="0" dirty="0">
                <a:ln>
                  <a:noFill/>
                </a:ln>
                <a:solidFill>
                  <a:srgbClr val="000000"/>
                </a:solidFill>
                <a:effectLst/>
                <a:uLnTx/>
                <a:uFillTx/>
                <a:latin typeface="Liberation Sans" panose="020B0604020202020204"/>
                <a:cs typeface="Times New Roman" panose="02020603050405020304" pitchFamily="18" charset="0"/>
              </a:rPr>
              <a:t>To enhance the stock’s market value. </a:t>
            </a:r>
          </a:p>
          <a:p>
            <a:pPr marL="403200" marR="0" lvl="1" indent="-403200" algn="l" defTabSz="914400" rtl="0" eaLnBrk="1" fontAlgn="auto" latinLnBrk="0" hangingPunct="1">
              <a:lnSpc>
                <a:spcPct val="90000"/>
              </a:lnSpc>
              <a:spcBef>
                <a:spcPts val="1000"/>
              </a:spcBef>
              <a:spcAft>
                <a:spcPts val="0"/>
              </a:spcAft>
              <a:buClr>
                <a:srgbClr val="B11116"/>
              </a:buClr>
              <a:buSzTx/>
              <a:buFont typeface="+mj-lt"/>
              <a:buAutoNum type="arabicPeriod"/>
              <a:tabLst/>
              <a:defRPr/>
            </a:pPr>
            <a:r>
              <a:rPr kumimoji="0" lang="en-US" altLang="en-US" b="0" i="0" u="none" strike="noStrike" kern="1200" cap="none" spc="0" normalizeH="0" baseline="0" noProof="0" dirty="0">
                <a:ln>
                  <a:noFill/>
                </a:ln>
                <a:solidFill>
                  <a:srgbClr val="000000"/>
                </a:solidFill>
                <a:effectLst/>
                <a:uLnTx/>
                <a:uFillTx/>
                <a:latin typeface="Liberation Sans" panose="020B0604020202020204"/>
                <a:cs typeface="Times New Roman" panose="02020603050405020304" pitchFamily="18" charset="0"/>
              </a:rPr>
              <a:t>To have additional shares available for use in the acquisition of other companies.</a:t>
            </a:r>
          </a:p>
          <a:p>
            <a:pPr marL="403200" marR="0" lvl="1" indent="-403200" algn="l" defTabSz="914400" rtl="0" eaLnBrk="1" fontAlgn="auto" latinLnBrk="0" hangingPunct="1">
              <a:lnSpc>
                <a:spcPct val="90000"/>
              </a:lnSpc>
              <a:spcBef>
                <a:spcPts val="1000"/>
              </a:spcBef>
              <a:spcAft>
                <a:spcPts val="0"/>
              </a:spcAft>
              <a:buClr>
                <a:srgbClr val="B11116"/>
              </a:buClr>
              <a:buSzTx/>
              <a:buFont typeface="+mj-lt"/>
              <a:buAutoNum type="arabicPeriod"/>
              <a:tabLst/>
              <a:defRPr/>
            </a:pPr>
            <a:r>
              <a:rPr kumimoji="0" lang="en-US" altLang="en-US" b="0" i="0" u="none" strike="noStrike" kern="1200" cap="none" spc="0" normalizeH="0" baseline="0" noProof="0" dirty="0">
                <a:ln>
                  <a:noFill/>
                </a:ln>
                <a:solidFill>
                  <a:srgbClr val="000000"/>
                </a:solidFill>
                <a:effectLst/>
                <a:uLnTx/>
                <a:uFillTx/>
                <a:latin typeface="Liberation Sans" panose="020B0604020202020204"/>
                <a:cs typeface="Times New Roman" panose="02020603050405020304" pitchFamily="18" charset="0"/>
              </a:rPr>
              <a:t>To increase earnings per share. </a:t>
            </a:r>
            <a:endParaRPr kumimoji="0" lang="en-IN" b="0" i="0" u="none" strike="noStrike" kern="1200" cap="none" spc="0" normalizeH="0" baseline="0" noProof="0" dirty="0">
              <a:ln>
                <a:noFill/>
              </a:ln>
              <a:solidFill>
                <a:srgbClr val="231F20"/>
              </a:solidFill>
              <a:effectLst/>
              <a:uLnTx/>
              <a:uFillTx/>
              <a:latin typeface="Liberation Sans" panose="020B0604020202020204"/>
              <a:cs typeface="Times New Roman" panose="02020603050405020304" pitchFamily="18" charset="0"/>
            </a:endParaRPr>
          </a:p>
        </p:txBody>
      </p:sp>
    </p:spTree>
    <p:extLst>
      <p:ext uri="{BB962C8B-B14F-4D97-AF65-F5344CB8AC3E}">
        <p14:creationId xmlns:p14="http://schemas.microsoft.com/office/powerpoint/2010/main" val="2176440829"/>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51" name="Rectangle 7"/>
          <p:cNvSpPr>
            <a:spLocks noChangeArrowheads="1"/>
          </p:cNvSpPr>
          <p:nvPr/>
        </p:nvSpPr>
        <p:spPr bwMode="auto">
          <a:xfrm>
            <a:off x="609600" y="304800"/>
            <a:ext cx="7620000" cy="560388"/>
          </a:xfrm>
          <a:prstGeom prst="rect">
            <a:avLst/>
          </a:prstGeom>
          <a:noFill/>
          <a:ln>
            <a:noFill/>
          </a:ln>
          <a:effectLst/>
          <a:extLst>
            <a:ext uri="{909E8E84-426E-40dd-AFC4-6F175D3DCCD1}">
              <a14:hiddenFill xmlns="" xmlns:a14="http://schemas.microsoft.com/office/drawing/2010/main">
                <a:solidFill>
                  <a:srgbClr val="990000"/>
                </a:solidFill>
              </a14:hiddenFill>
            </a:ext>
            <a:ext uri="{91240B29-F687-4f45-9708-019B960494DF}">
              <a14:hiddenLine xmlns="" xmlns:a14="http://schemas.microsoft.com/office/drawing/2010/main" w="12700" algn="ctr">
                <a:solidFill>
                  <a:schemeClr val="tx1"/>
                </a:solidFill>
                <a:miter lim="800000"/>
                <a:headEnd/>
                <a:tailEnd/>
              </a14:hiddenLine>
            </a:ext>
            <a:ext uri="{AF507438-7753-43e0-B8FC-AC1667EBCBE1}">
              <a14:hiddenEffects xmlns="" xmlns:a14="http://schemas.microsoft.com/office/drawing/2010/main">
                <a:effectLst>
                  <a:outerShdw dist="107763" dir="2700000" algn="ctr" rotWithShape="0">
                    <a:schemeClr val="bg2"/>
                  </a:outerShdw>
                </a:effectLst>
              </a14:hiddenEffects>
            </a:ext>
          </a:extLst>
        </p:spPr>
        <p:txBody>
          <a:bodyPr lIns="90488" tIns="44450" rIns="90488" bIns="44450"/>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lgn="l"/>
            <a:r>
              <a:rPr lang="en-US" altLang="en-US" sz="3200" b="1" dirty="0">
                <a:solidFill>
                  <a:schemeClr val="tx2">
                    <a:lumMod val="75000"/>
                  </a:schemeClr>
                </a:solidFill>
                <a:latin typeface="Liberation Sans" panose="020B0604020202020204" pitchFamily="34" charset="0"/>
              </a:rPr>
              <a:t>Corporation</a:t>
            </a:r>
          </a:p>
        </p:txBody>
      </p:sp>
      <p:sp>
        <p:nvSpPr>
          <p:cNvPr id="6152" name="Line 12"/>
          <p:cNvSpPr>
            <a:spLocks noChangeShapeType="1"/>
          </p:cNvSpPr>
          <p:nvPr/>
        </p:nvSpPr>
        <p:spPr bwMode="auto">
          <a:xfrm>
            <a:off x="304800" y="990600"/>
            <a:ext cx="8534400" cy="0"/>
          </a:xfrm>
          <a:prstGeom prst="line">
            <a:avLst/>
          </a:prstGeom>
          <a:noFill/>
          <a:ln w="57150" cap="sq">
            <a:solidFill>
              <a:schemeClr val="tx1"/>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latin typeface="Liberation Sans" panose="020B0604020202020204" pitchFamily="34" charset="0"/>
            </a:endParaRPr>
          </a:p>
        </p:txBody>
      </p:sp>
      <p:sp>
        <p:nvSpPr>
          <p:cNvPr id="11" name="Text Box 2"/>
          <p:cNvSpPr txBox="1">
            <a:spLocks noChangeArrowheads="1"/>
          </p:cNvSpPr>
          <p:nvPr/>
        </p:nvSpPr>
        <p:spPr bwMode="auto">
          <a:xfrm>
            <a:off x="685800" y="1371600"/>
            <a:ext cx="8153400" cy="5492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28575" cap="sq">
                <a:solidFill>
                  <a:srgbClr val="000000"/>
                </a:solidFill>
                <a:miter lim="800000"/>
                <a:headEnd type="none" w="sm" len="sm"/>
                <a:tailEnd type="none" w="sm" len="sm"/>
              </a14:hiddenLine>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lgn="l">
              <a:lnSpc>
                <a:spcPct val="115000"/>
              </a:lnSpc>
              <a:spcBef>
                <a:spcPct val="40000"/>
              </a:spcBef>
              <a:buSzPct val="80000"/>
            </a:pPr>
            <a:r>
              <a:rPr lang="en-US" altLang="en-US" sz="2600" b="1" dirty="0">
                <a:solidFill>
                  <a:srgbClr val="000000"/>
                </a:solidFill>
                <a:latin typeface="Liberation Sans" panose="020B0604020202020204" pitchFamily="34" charset="0"/>
              </a:rPr>
              <a:t>An entity separate and distinct from its owners.</a:t>
            </a:r>
          </a:p>
        </p:txBody>
      </p:sp>
      <p:sp>
        <p:nvSpPr>
          <p:cNvPr id="12" name="Text Box 4"/>
          <p:cNvSpPr txBox="1">
            <a:spLocks noChangeArrowheads="1"/>
          </p:cNvSpPr>
          <p:nvPr/>
        </p:nvSpPr>
        <p:spPr bwMode="auto">
          <a:xfrm>
            <a:off x="685800" y="2063750"/>
            <a:ext cx="3962400" cy="164352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28575" cap="sq">
                <a:solidFill>
                  <a:srgbClr val="000000"/>
                </a:solidFill>
                <a:miter lim="800000"/>
                <a:headEnd type="none" w="sm" len="sm"/>
                <a:tailEnd type="none" w="sm" len="sm"/>
              </a14:hiddenLine>
            </a:ext>
          </a:extLst>
        </p:spPr>
        <p:txBody>
          <a:bodyPr>
            <a:spAutoFit/>
          </a:bodyPr>
          <a:lstStyle>
            <a:lvl1pPr>
              <a:defRPr sz="2400">
                <a:solidFill>
                  <a:schemeClr val="tx1"/>
                </a:solidFill>
                <a:latin typeface="Times New Roman" pitchFamily="18" charset="0"/>
              </a:defRPr>
            </a:lvl1pPr>
            <a:lvl2pPr marL="685800" indent="-45720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lgn="l">
              <a:lnSpc>
                <a:spcPct val="120000"/>
              </a:lnSpc>
              <a:spcBef>
                <a:spcPct val="30000"/>
              </a:spcBef>
              <a:buSzPct val="80000"/>
            </a:pPr>
            <a:r>
              <a:rPr lang="en-US" altLang="en-US" b="1" dirty="0">
                <a:solidFill>
                  <a:srgbClr val="800000"/>
                </a:solidFill>
                <a:latin typeface="Liberation Sans" panose="020B0604020202020204" pitchFamily="34" charset="0"/>
              </a:rPr>
              <a:t>Classified by Purpose</a:t>
            </a:r>
          </a:p>
          <a:p>
            <a:pPr lvl="1" algn="l">
              <a:lnSpc>
                <a:spcPct val="120000"/>
              </a:lnSpc>
              <a:spcBef>
                <a:spcPct val="30000"/>
              </a:spcBef>
              <a:buClr>
                <a:srgbClr val="800000"/>
              </a:buClr>
              <a:buSzPct val="80000"/>
              <a:buFont typeface="Wingdings" pitchFamily="2" charset="2"/>
              <a:buChar char="u"/>
            </a:pPr>
            <a:r>
              <a:rPr lang="en-US" altLang="en-US" dirty="0">
                <a:solidFill>
                  <a:srgbClr val="000000"/>
                </a:solidFill>
                <a:latin typeface="Liberation Sans" panose="020B0604020202020204" pitchFamily="34" charset="0"/>
              </a:rPr>
              <a:t>Not-for-Profit</a:t>
            </a:r>
          </a:p>
          <a:p>
            <a:pPr lvl="1" algn="l">
              <a:lnSpc>
                <a:spcPct val="120000"/>
              </a:lnSpc>
              <a:spcBef>
                <a:spcPct val="30000"/>
              </a:spcBef>
              <a:buClr>
                <a:srgbClr val="800000"/>
              </a:buClr>
              <a:buSzPct val="80000"/>
              <a:buFont typeface="Wingdings" pitchFamily="2" charset="2"/>
              <a:buChar char="u"/>
            </a:pPr>
            <a:r>
              <a:rPr lang="en-US" altLang="en-US" dirty="0">
                <a:solidFill>
                  <a:srgbClr val="000000"/>
                </a:solidFill>
                <a:latin typeface="Liberation Sans" panose="020B0604020202020204" pitchFamily="34" charset="0"/>
              </a:rPr>
              <a:t>For Profit</a:t>
            </a:r>
          </a:p>
        </p:txBody>
      </p:sp>
      <p:sp>
        <p:nvSpPr>
          <p:cNvPr id="13" name="Text Box 5"/>
          <p:cNvSpPr txBox="1">
            <a:spLocks noChangeArrowheads="1"/>
          </p:cNvSpPr>
          <p:nvPr/>
        </p:nvSpPr>
        <p:spPr bwMode="auto">
          <a:xfrm>
            <a:off x="4740275" y="2063750"/>
            <a:ext cx="3962400" cy="1643527"/>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28575" cap="sq" algn="ctr">
                <a:solidFill>
                  <a:srgbClr val="000000"/>
                </a:solidFill>
                <a:miter lim="800000"/>
                <a:headEnd type="none" w="sm" len="sm"/>
                <a:tailEnd type="none" w="sm" len="sm"/>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a:spAutoFit/>
          </a:bodyPr>
          <a:lstStyle>
            <a:lvl1pPr>
              <a:defRPr sz="2400">
                <a:solidFill>
                  <a:schemeClr val="tx1"/>
                </a:solidFill>
                <a:latin typeface="Times New Roman" pitchFamily="18" charset="0"/>
              </a:defRPr>
            </a:lvl1pPr>
            <a:lvl2pPr marL="685800" indent="-45720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lgn="l">
              <a:lnSpc>
                <a:spcPct val="120000"/>
              </a:lnSpc>
              <a:spcBef>
                <a:spcPct val="30000"/>
              </a:spcBef>
              <a:buSzPct val="80000"/>
            </a:pPr>
            <a:r>
              <a:rPr lang="en-US" altLang="en-US" b="1" dirty="0">
                <a:solidFill>
                  <a:srgbClr val="800000"/>
                </a:solidFill>
                <a:latin typeface="Liberation Sans" panose="020B0604020202020204" pitchFamily="34" charset="0"/>
              </a:rPr>
              <a:t>Classified by Ownership</a:t>
            </a:r>
          </a:p>
          <a:p>
            <a:pPr lvl="1" algn="l">
              <a:lnSpc>
                <a:spcPct val="120000"/>
              </a:lnSpc>
              <a:spcBef>
                <a:spcPct val="30000"/>
              </a:spcBef>
              <a:buClr>
                <a:srgbClr val="800000"/>
              </a:buClr>
              <a:buSzPct val="80000"/>
              <a:buFont typeface="Wingdings" pitchFamily="2" charset="2"/>
              <a:buChar char="u"/>
            </a:pPr>
            <a:r>
              <a:rPr lang="en-US" altLang="en-US" dirty="0">
                <a:solidFill>
                  <a:srgbClr val="000000"/>
                </a:solidFill>
                <a:latin typeface="Liberation Sans" panose="020B0604020202020204" pitchFamily="34" charset="0"/>
              </a:rPr>
              <a:t>Publicly held</a:t>
            </a:r>
          </a:p>
          <a:p>
            <a:pPr lvl="1" algn="l">
              <a:lnSpc>
                <a:spcPct val="120000"/>
              </a:lnSpc>
              <a:spcBef>
                <a:spcPct val="30000"/>
              </a:spcBef>
              <a:buClr>
                <a:srgbClr val="800000"/>
              </a:buClr>
              <a:buSzPct val="80000"/>
              <a:buFont typeface="Wingdings" pitchFamily="2" charset="2"/>
              <a:buChar char="u"/>
            </a:pPr>
            <a:r>
              <a:rPr lang="en-US" altLang="en-US" dirty="0">
                <a:solidFill>
                  <a:srgbClr val="000000"/>
                </a:solidFill>
                <a:latin typeface="Liberation Sans" panose="020B0604020202020204" pitchFamily="34" charset="0"/>
              </a:rPr>
              <a:t>Privately held</a:t>
            </a:r>
          </a:p>
        </p:txBody>
      </p:sp>
      <p:sp>
        <p:nvSpPr>
          <p:cNvPr id="14" name="Rectangle 6"/>
          <p:cNvSpPr>
            <a:spLocks noChangeArrowheads="1"/>
          </p:cNvSpPr>
          <p:nvPr/>
        </p:nvSpPr>
        <p:spPr bwMode="auto">
          <a:xfrm>
            <a:off x="3733800" y="4359275"/>
            <a:ext cx="2438400" cy="17018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28575" cap="sq" algn="ctr">
                <a:solidFill>
                  <a:srgbClr val="000000"/>
                </a:solidFill>
                <a:miter lim="800000"/>
                <a:headEnd type="none" w="sm" len="sm"/>
                <a:tailEnd type="none" w="sm" len="sm"/>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a:spAutoFit/>
          </a:bodyPr>
          <a:lstStyle>
            <a:lvl1pPr marL="457200" indent="-457200">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lgn="l">
              <a:lnSpc>
                <a:spcPct val="105000"/>
              </a:lnSpc>
              <a:spcBef>
                <a:spcPct val="20000"/>
              </a:spcBef>
              <a:buClr>
                <a:srgbClr val="800000"/>
              </a:buClr>
              <a:buSzPct val="80000"/>
              <a:buFont typeface="Arial" charset="0"/>
              <a:buChar char="►"/>
            </a:pPr>
            <a:r>
              <a:rPr lang="en-US" altLang="en-US" sz="2200" dirty="0">
                <a:latin typeface="Liberation Sans" panose="020B0604020202020204" pitchFamily="34" charset="0"/>
              </a:rPr>
              <a:t>McDonald’s</a:t>
            </a:r>
          </a:p>
          <a:p>
            <a:pPr algn="l">
              <a:lnSpc>
                <a:spcPct val="105000"/>
              </a:lnSpc>
              <a:spcBef>
                <a:spcPct val="20000"/>
              </a:spcBef>
              <a:buClr>
                <a:srgbClr val="800000"/>
              </a:buClr>
              <a:buSzPct val="80000"/>
              <a:buFont typeface="Arial" charset="0"/>
              <a:buChar char="►"/>
            </a:pPr>
            <a:r>
              <a:rPr lang="en-US" altLang="en-US" sz="2200" dirty="0">
                <a:latin typeface="Liberation Sans" panose="020B0604020202020204" pitchFamily="34" charset="0"/>
              </a:rPr>
              <a:t>Nike</a:t>
            </a:r>
          </a:p>
          <a:p>
            <a:pPr algn="l">
              <a:lnSpc>
                <a:spcPct val="105000"/>
              </a:lnSpc>
              <a:spcBef>
                <a:spcPct val="20000"/>
              </a:spcBef>
              <a:buClr>
                <a:srgbClr val="800000"/>
              </a:buClr>
              <a:buSzPct val="80000"/>
              <a:buFont typeface="Arial" charset="0"/>
              <a:buChar char="►"/>
            </a:pPr>
            <a:r>
              <a:rPr lang="en-US" altLang="en-US" sz="2200" dirty="0">
                <a:latin typeface="Liberation Sans" panose="020B0604020202020204" pitchFamily="34" charset="0"/>
              </a:rPr>
              <a:t>PepsiCo</a:t>
            </a:r>
          </a:p>
          <a:p>
            <a:pPr algn="l">
              <a:lnSpc>
                <a:spcPct val="105000"/>
              </a:lnSpc>
              <a:spcBef>
                <a:spcPct val="20000"/>
              </a:spcBef>
              <a:buClr>
                <a:srgbClr val="800000"/>
              </a:buClr>
              <a:buSzPct val="80000"/>
              <a:buFont typeface="Arial" charset="0"/>
              <a:buChar char="►"/>
            </a:pPr>
            <a:r>
              <a:rPr lang="en-US" altLang="en-US" sz="2200" dirty="0">
                <a:latin typeface="Liberation Sans" panose="020B0604020202020204" pitchFamily="34" charset="0"/>
              </a:rPr>
              <a:t>Google</a:t>
            </a:r>
          </a:p>
        </p:txBody>
      </p:sp>
      <p:sp>
        <p:nvSpPr>
          <p:cNvPr id="15" name="Rectangle 9"/>
          <p:cNvSpPr>
            <a:spLocks noChangeArrowheads="1"/>
          </p:cNvSpPr>
          <p:nvPr/>
        </p:nvSpPr>
        <p:spPr bwMode="auto">
          <a:xfrm>
            <a:off x="382588" y="4359275"/>
            <a:ext cx="2970212" cy="12160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28575" cap="sq">
                <a:solidFill>
                  <a:srgbClr val="000000"/>
                </a:solidFill>
                <a:miter lim="800000"/>
                <a:headEnd type="none" w="sm" len="sm"/>
                <a:tailEnd type="none" w="sm" len="sm"/>
              </a14:hiddenLine>
            </a:ext>
          </a:extLst>
        </p:spPr>
        <p:txBody>
          <a:bodyPr>
            <a:spAutoFit/>
          </a:bodyPr>
          <a:lstStyle>
            <a:lvl1pPr marL="457200" indent="-457200">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lgn="l">
              <a:lnSpc>
                <a:spcPct val="105000"/>
              </a:lnSpc>
              <a:spcBef>
                <a:spcPct val="20000"/>
              </a:spcBef>
              <a:buClr>
                <a:srgbClr val="800000"/>
              </a:buClr>
              <a:buSzPct val="80000"/>
              <a:buFont typeface="Arial" charset="0"/>
              <a:buChar char="►"/>
            </a:pPr>
            <a:r>
              <a:rPr lang="en-US" altLang="en-US" sz="2200" dirty="0">
                <a:latin typeface="Liberation Sans" panose="020B0604020202020204" pitchFamily="34" charset="0"/>
              </a:rPr>
              <a:t>Salvation Army</a:t>
            </a:r>
          </a:p>
          <a:p>
            <a:pPr algn="l">
              <a:lnSpc>
                <a:spcPct val="105000"/>
              </a:lnSpc>
              <a:spcBef>
                <a:spcPct val="20000"/>
              </a:spcBef>
              <a:buClr>
                <a:srgbClr val="800000"/>
              </a:buClr>
              <a:buSzPct val="80000"/>
              <a:buFont typeface="Arial" charset="0"/>
              <a:buChar char="►"/>
            </a:pPr>
            <a:r>
              <a:rPr lang="en-US" altLang="en-US" sz="2200" dirty="0">
                <a:latin typeface="Liberation Sans" panose="020B0604020202020204" pitchFamily="34" charset="0"/>
              </a:rPr>
              <a:t>American Cancer Society</a:t>
            </a:r>
          </a:p>
        </p:txBody>
      </p:sp>
      <p:sp>
        <p:nvSpPr>
          <p:cNvPr id="16" name="Rectangle 11"/>
          <p:cNvSpPr>
            <a:spLocks noChangeArrowheads="1"/>
          </p:cNvSpPr>
          <p:nvPr/>
        </p:nvSpPr>
        <p:spPr bwMode="auto">
          <a:xfrm>
            <a:off x="6629400" y="4359275"/>
            <a:ext cx="2209800" cy="4445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28575" cap="sq" algn="ctr">
                <a:solidFill>
                  <a:srgbClr val="000000"/>
                </a:solidFill>
                <a:miter lim="800000"/>
                <a:headEnd type="none" w="sm" len="sm"/>
                <a:tailEnd type="none" w="sm" len="sm"/>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a:spAutoFit/>
          </a:bodyPr>
          <a:lstStyle>
            <a:lvl1pPr marL="457200" indent="-457200">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lgn="l">
              <a:lnSpc>
                <a:spcPct val="105000"/>
              </a:lnSpc>
              <a:spcBef>
                <a:spcPct val="20000"/>
              </a:spcBef>
              <a:buClr>
                <a:srgbClr val="800000"/>
              </a:buClr>
              <a:buSzPct val="80000"/>
              <a:buFont typeface="Arial" charset="0"/>
              <a:buChar char="►"/>
            </a:pPr>
            <a:r>
              <a:rPr lang="en-US" altLang="en-US" sz="2200" dirty="0">
                <a:latin typeface="Liberation Sans" panose="020B0604020202020204" pitchFamily="34" charset="0"/>
              </a:rPr>
              <a:t>Cargill Inc.</a:t>
            </a:r>
          </a:p>
        </p:txBody>
      </p:sp>
      <p:cxnSp>
        <p:nvCxnSpPr>
          <p:cNvPr id="17" name="AutoShape 15"/>
          <p:cNvCxnSpPr>
            <a:cxnSpLocks noChangeShapeType="1"/>
            <a:stCxn id="12" idx="1"/>
          </p:cNvCxnSpPr>
          <p:nvPr/>
        </p:nvCxnSpPr>
        <p:spPr bwMode="auto">
          <a:xfrm rot="10800000" flipH="1" flipV="1">
            <a:off x="685800" y="2885513"/>
            <a:ext cx="1295400" cy="1397561"/>
          </a:xfrm>
          <a:prstGeom prst="bentConnector4">
            <a:avLst>
              <a:gd name="adj1" fmla="val -17647"/>
              <a:gd name="adj2" fmla="val 79400"/>
            </a:avLst>
          </a:prstGeom>
          <a:noFill/>
          <a:ln w="38100" cap="sq">
            <a:solidFill>
              <a:srgbClr val="800000"/>
            </a:solidFill>
            <a:miter lim="800000"/>
            <a:headEnd type="none" w="sm" len="sm"/>
            <a:tailEnd type="triangle" w="sm" len="sm"/>
          </a:ln>
          <a:extLst>
            <a:ext uri="{909E8E84-426E-40dd-AFC4-6F175D3DCCD1}">
              <a14:hiddenFill xmlns="" xmlns:a14="http://schemas.microsoft.com/office/drawing/2010/main">
                <a:noFill/>
              </a14:hiddenFill>
            </a:ext>
          </a:extLst>
        </p:spPr>
      </p:cxnSp>
      <p:cxnSp>
        <p:nvCxnSpPr>
          <p:cNvPr id="18" name="AutoShape 20"/>
          <p:cNvCxnSpPr>
            <a:cxnSpLocks noChangeShapeType="1"/>
            <a:stCxn id="13" idx="1"/>
            <a:endCxn id="14" idx="0"/>
          </p:cNvCxnSpPr>
          <p:nvPr/>
        </p:nvCxnSpPr>
        <p:spPr bwMode="auto">
          <a:xfrm rot="10800000" flipH="1" flipV="1">
            <a:off x="4740274" y="2885513"/>
            <a:ext cx="212725" cy="1473761"/>
          </a:xfrm>
          <a:prstGeom prst="bentConnector4">
            <a:avLst>
              <a:gd name="adj1" fmla="val -107463"/>
              <a:gd name="adj2" fmla="val 77880"/>
            </a:avLst>
          </a:prstGeom>
          <a:noFill/>
          <a:ln w="38100" cap="sq">
            <a:solidFill>
              <a:srgbClr val="800000"/>
            </a:solidFill>
            <a:miter lim="800000"/>
            <a:headEnd type="none" w="sm" len="sm"/>
            <a:tailEnd type="triangle" w="sm" len="sm"/>
          </a:ln>
          <a:extLst>
            <a:ext uri="{909E8E84-426E-40dd-AFC4-6F175D3DCCD1}">
              <a14:hiddenFill xmlns="" xmlns:a14="http://schemas.microsoft.com/office/drawing/2010/main">
                <a:noFill/>
              </a14:hiddenFill>
            </a:ext>
          </a:extLst>
        </p:spPr>
      </p:cxnSp>
      <p:cxnSp>
        <p:nvCxnSpPr>
          <p:cNvPr id="19" name="AutoShape 21"/>
          <p:cNvCxnSpPr>
            <a:cxnSpLocks noChangeShapeType="1"/>
            <a:stCxn id="12" idx="2"/>
            <a:endCxn id="14" idx="0"/>
          </p:cNvCxnSpPr>
          <p:nvPr/>
        </p:nvCxnSpPr>
        <p:spPr bwMode="auto">
          <a:xfrm rot="16200000" flipH="1">
            <a:off x="3484001" y="2890276"/>
            <a:ext cx="651998" cy="2286000"/>
          </a:xfrm>
          <a:prstGeom prst="bentConnector3">
            <a:avLst>
              <a:gd name="adj1" fmla="val 50000"/>
            </a:avLst>
          </a:prstGeom>
          <a:noFill/>
          <a:ln w="38100" cap="sq">
            <a:solidFill>
              <a:srgbClr val="800000"/>
            </a:solidFill>
            <a:miter lim="800000"/>
            <a:headEnd type="none" w="sm" len="sm"/>
            <a:tailEnd type="triangle" w="sm" len="sm"/>
          </a:ln>
          <a:extLst>
            <a:ext uri="{909E8E84-426E-40dd-AFC4-6F175D3DCCD1}">
              <a14:hiddenFill xmlns="" xmlns:a14="http://schemas.microsoft.com/office/drawing/2010/main">
                <a:noFill/>
              </a14:hiddenFill>
            </a:ext>
          </a:extLst>
        </p:spPr>
      </p:cxnSp>
      <p:cxnSp>
        <p:nvCxnSpPr>
          <p:cNvPr id="20" name="AutoShape 22"/>
          <p:cNvCxnSpPr>
            <a:cxnSpLocks noChangeShapeType="1"/>
            <a:stCxn id="13" idx="2"/>
            <a:endCxn id="16" idx="0"/>
          </p:cNvCxnSpPr>
          <p:nvPr/>
        </p:nvCxnSpPr>
        <p:spPr bwMode="auto">
          <a:xfrm rot="16200000" flipH="1">
            <a:off x="6901888" y="3526863"/>
            <a:ext cx="651998" cy="1012825"/>
          </a:xfrm>
          <a:prstGeom prst="bentConnector3">
            <a:avLst>
              <a:gd name="adj1" fmla="val 50000"/>
            </a:avLst>
          </a:prstGeom>
          <a:noFill/>
          <a:ln w="38100" cap="sq">
            <a:solidFill>
              <a:srgbClr val="800000"/>
            </a:solidFill>
            <a:miter lim="800000"/>
            <a:headEnd type="none" w="sm" len="sm"/>
            <a:tailEnd type="triangle" w="sm" len="sm"/>
          </a:ln>
          <a:extLst>
            <a:ext uri="{909E8E84-426E-40dd-AFC4-6F175D3DCCD1}">
              <a14:hiddenFill xmlns="" xmlns:a14="http://schemas.microsoft.com/office/drawing/2010/main">
                <a:noFill/>
              </a14:hiddenFill>
            </a:ext>
          </a:extLst>
        </p:spPr>
      </p:cxnSp>
      <p:sp>
        <p:nvSpPr>
          <p:cNvPr id="2" name="Slide Number Placeholder 1"/>
          <p:cNvSpPr>
            <a:spLocks noGrp="1"/>
          </p:cNvSpPr>
          <p:nvPr>
            <p:ph type="sldNum" sz="quarter" idx="12"/>
          </p:nvPr>
        </p:nvSpPr>
        <p:spPr/>
        <p:txBody>
          <a:bodyPr/>
          <a:lstStyle/>
          <a:p>
            <a:fld id="{980D5847-D064-449A-9DD5-EB6DB8BB846B}" type="slidenum">
              <a:rPr lang="en-US" smtClean="0"/>
              <a:t>4</a:t>
            </a:fld>
            <a:endParaRPr lang="en-US"/>
          </a:p>
        </p:txBody>
      </p:sp>
    </p:spTree>
    <p:extLst>
      <p:ext uri="{BB962C8B-B14F-4D97-AF65-F5344CB8AC3E}">
        <p14:creationId xmlns:p14="http://schemas.microsoft.com/office/powerpoint/2010/main" val="3374837037"/>
      </p:ext>
    </p:extLst>
  </p:cSld>
  <p:clrMapOvr>
    <a:masterClrMapping/>
  </p:clrMapOvr>
  <p:transition>
    <p:wipe dir="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Rectangle 7"/>
          <p:cNvSpPr>
            <a:spLocks noChangeArrowheads="1"/>
          </p:cNvSpPr>
          <p:nvPr/>
        </p:nvSpPr>
        <p:spPr bwMode="auto">
          <a:xfrm>
            <a:off x="592760" y="1159002"/>
            <a:ext cx="8229600" cy="52387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28575" cap="sq" algn="ctr">
                <a:solidFill>
                  <a:srgbClr val="000000"/>
                </a:solidFill>
                <a:miter lim="800000"/>
                <a:headEnd type="none" w="sm" len="sm"/>
                <a:tailEnd type="none" w="sm" len="sm"/>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marL="0" marR="0" lvl="0" indent="0" algn="l" defTabSz="914400" rtl="0" eaLnBrk="0" fontAlgn="base" latinLnBrk="0" hangingPunct="0">
              <a:lnSpc>
                <a:spcPct val="100000"/>
              </a:lnSpc>
              <a:spcBef>
                <a:spcPct val="0"/>
              </a:spcBef>
              <a:spcAft>
                <a:spcPct val="0"/>
              </a:spcAft>
              <a:buClrTx/>
              <a:buSzPct val="80000"/>
              <a:buFontTx/>
              <a:buNone/>
              <a:tabLst/>
              <a:defRPr/>
            </a:pPr>
            <a:r>
              <a:rPr kumimoji="0" lang="en-US" altLang="en-US" sz="2800" b="1" i="0" u="none" strike="noStrike" kern="1200" cap="none" spc="0" normalizeH="0" baseline="0" noProof="0" dirty="0">
                <a:ln>
                  <a:noFill/>
                </a:ln>
                <a:solidFill>
                  <a:srgbClr val="006600"/>
                </a:solidFill>
                <a:effectLst/>
                <a:uLnTx/>
                <a:uFillTx/>
                <a:latin typeface="Liberation Sans" panose="020B0604020202020204" pitchFamily="34" charset="0"/>
                <a:ea typeface="+mn-ea"/>
                <a:cs typeface="+mn-cs"/>
              </a:rPr>
              <a:t>Purchase of Treasury Stock</a:t>
            </a:r>
          </a:p>
        </p:txBody>
      </p:sp>
      <p:sp>
        <p:nvSpPr>
          <p:cNvPr id="24580" name="Rectangle 7"/>
          <p:cNvSpPr>
            <a:spLocks noChangeArrowheads="1"/>
          </p:cNvSpPr>
          <p:nvPr/>
        </p:nvSpPr>
        <p:spPr bwMode="auto">
          <a:xfrm>
            <a:off x="609600" y="304800"/>
            <a:ext cx="7620000" cy="560388"/>
          </a:xfrm>
          <a:prstGeom prst="rect">
            <a:avLst/>
          </a:prstGeom>
          <a:noFill/>
          <a:ln>
            <a:noFill/>
          </a:ln>
          <a:effectLst/>
          <a:extLst>
            <a:ext uri="{909E8E84-426E-40dd-AFC4-6F175D3DCCD1}">
              <a14:hiddenFill xmlns="" xmlns:a14="http://schemas.microsoft.com/office/drawing/2010/main">
                <a:solidFill>
                  <a:srgbClr val="990000"/>
                </a:solidFill>
              </a14:hiddenFill>
            </a:ext>
            <a:ext uri="{91240B29-F687-4f45-9708-019B960494DF}">
              <a14:hiddenLine xmlns="" xmlns:a14="http://schemas.microsoft.com/office/drawing/2010/main" w="12700" algn="ctr">
                <a:solidFill>
                  <a:schemeClr val="tx1"/>
                </a:solidFill>
                <a:miter lim="800000"/>
                <a:headEnd/>
                <a:tailEnd/>
              </a14:hiddenLine>
            </a:ext>
            <a:ext uri="{AF507438-7753-43e0-B8FC-AC1667EBCBE1}">
              <a14:hiddenEffects xmlns="" xmlns:a14="http://schemas.microsoft.com/office/drawing/2010/main">
                <a:effectLst>
                  <a:outerShdw dist="107763" dir="2700000" algn="ctr" rotWithShape="0">
                    <a:schemeClr val="bg2"/>
                  </a:outerShdw>
                </a:effectLst>
              </a14:hiddenEffects>
            </a:ext>
          </a:extLst>
        </p:spPr>
        <p:txBody>
          <a:bodyPr lIns="90488" tIns="44450" rIns="90488" bIns="44450"/>
          <a:lstStyle/>
          <a:p>
            <a:pPr marL="0" marR="0" lvl="0" indent="0" algn="l" defTabSz="914400" rtl="0" eaLnBrk="0" fontAlgn="base" latinLnBrk="0" hangingPunct="0">
              <a:lnSpc>
                <a:spcPct val="100000"/>
              </a:lnSpc>
              <a:spcBef>
                <a:spcPct val="0"/>
              </a:spcBef>
              <a:spcAft>
                <a:spcPct val="0"/>
              </a:spcAft>
              <a:buClrTx/>
              <a:buSzPct val="80000"/>
              <a:buFontTx/>
              <a:buNone/>
              <a:tabLst/>
              <a:defRPr/>
            </a:pPr>
            <a:r>
              <a:rPr kumimoji="0" lang="en-US" altLang="en-US" sz="3200" b="1" i="0" u="none" strike="noStrike" kern="1200" cap="none" spc="0" normalizeH="0" baseline="0" noProof="0" dirty="0">
                <a:ln>
                  <a:noFill/>
                </a:ln>
                <a:solidFill>
                  <a:srgbClr val="0000FF">
                    <a:lumMod val="75000"/>
                  </a:srgbClr>
                </a:solidFill>
                <a:effectLst/>
                <a:uLnTx/>
                <a:uFillTx/>
                <a:latin typeface="Liberation Sans" panose="020B0604020202020204" pitchFamily="34" charset="0"/>
                <a:ea typeface="+mn-ea"/>
                <a:cs typeface="+mn-cs"/>
              </a:rPr>
              <a:t>Accounting for Treasury Stock</a:t>
            </a:r>
          </a:p>
        </p:txBody>
      </p:sp>
      <p:sp>
        <p:nvSpPr>
          <p:cNvPr id="24581" name="Line 8"/>
          <p:cNvSpPr>
            <a:spLocks noChangeShapeType="1"/>
          </p:cNvSpPr>
          <p:nvPr/>
        </p:nvSpPr>
        <p:spPr bwMode="auto">
          <a:xfrm>
            <a:off x="304800" y="990600"/>
            <a:ext cx="8534400" cy="0"/>
          </a:xfrm>
          <a:prstGeom prst="line">
            <a:avLst/>
          </a:prstGeom>
          <a:noFill/>
          <a:ln w="57150" cap="sq">
            <a:solidFill>
              <a:schemeClr val="tx1"/>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Liberation Sans" panose="020B0604020202020204" pitchFamily="34" charset="0"/>
              <a:ea typeface="+mn-ea"/>
              <a:cs typeface="+mn-cs"/>
            </a:endParaRPr>
          </a:p>
        </p:txBody>
      </p:sp>
      <p:sp>
        <p:nvSpPr>
          <p:cNvPr id="2" name="Slide Number Placeholder 1"/>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980D5847-D064-449A-9DD5-EB6DB8BB846B}" type="slidenum">
              <a:rPr kumimoji="0" lang="en-US" sz="1200" b="0" i="0" u="none" strike="noStrike" kern="1200" cap="none" spc="0" normalizeH="0" baseline="0" noProof="0" smtClean="0">
                <a:ln>
                  <a:noFill/>
                </a:ln>
                <a:solidFill>
                  <a:srgbClr val="000000">
                    <a:tint val="75000"/>
                  </a:srgbClr>
                </a:solidFill>
                <a:effectLst/>
                <a:uLnTx/>
                <a:uFillTx/>
                <a:latin typeface="Times New Roman" pitchFamily="18"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40</a:t>
            </a:fld>
            <a:endParaRPr kumimoji="0" lang="en-US" sz="1200" b="0" i="0" u="none" strike="noStrike" kern="1200" cap="none" spc="0" normalizeH="0" baseline="0" noProof="0">
              <a:ln>
                <a:noFill/>
              </a:ln>
              <a:solidFill>
                <a:srgbClr val="000000">
                  <a:tint val="75000"/>
                </a:srgbClr>
              </a:solidFill>
              <a:effectLst/>
              <a:uLnTx/>
              <a:uFillTx/>
              <a:latin typeface="Times New Roman" pitchFamily="18" charset="0"/>
              <a:ea typeface="+mn-ea"/>
              <a:cs typeface="+mn-cs"/>
            </a:endParaRPr>
          </a:p>
        </p:txBody>
      </p:sp>
      <p:sp>
        <p:nvSpPr>
          <p:cNvPr id="7" name="Content Placeholder 5">
            <a:extLst>
              <a:ext uri="{FF2B5EF4-FFF2-40B4-BE49-F238E27FC236}">
                <a16:creationId xmlns:a16="http://schemas.microsoft.com/office/drawing/2014/main" id="{ECE06E92-211A-457B-ADCC-CBC2A943C005}"/>
              </a:ext>
            </a:extLst>
          </p:cNvPr>
          <p:cNvSpPr txBox="1">
            <a:spLocks/>
          </p:cNvSpPr>
          <p:nvPr/>
        </p:nvSpPr>
        <p:spPr>
          <a:xfrm>
            <a:off x="609600" y="1896447"/>
            <a:ext cx="7924800" cy="2142153"/>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Clr>
                <a:schemeClr val="accent2"/>
              </a:buClr>
              <a:buFont typeface="Arial" panose="020B0604020202020204" pitchFamily="34" charset="0"/>
              <a:buNone/>
              <a:defRPr sz="2800" b="0" i="0" kern="1200">
                <a:solidFill>
                  <a:schemeClr val="tx1"/>
                </a:solidFill>
                <a:latin typeface="Times New Roman" charset="0"/>
                <a:ea typeface="Times New Roman" charset="0"/>
                <a:cs typeface="Times New Roman" charset="0"/>
              </a:defRPr>
            </a:lvl1pPr>
            <a:lvl2pPr marL="822960" indent="-292608" algn="l" defTabSz="914400" rtl="0" eaLnBrk="1" latinLnBrk="0" hangingPunct="1">
              <a:lnSpc>
                <a:spcPct val="90000"/>
              </a:lnSpc>
              <a:spcBef>
                <a:spcPts val="500"/>
              </a:spcBef>
              <a:buClr>
                <a:schemeClr val="accent2"/>
              </a:buClr>
              <a:buFont typeface="Arial" panose="020B0604020202020204" pitchFamily="34" charset="0"/>
              <a:buChar char="•"/>
              <a:defRPr sz="2400" kern="1200">
                <a:solidFill>
                  <a:schemeClr val="tx1"/>
                </a:solidFill>
                <a:latin typeface="+mn-lt"/>
                <a:ea typeface="+mn-ea"/>
                <a:cs typeface="+mn-cs"/>
              </a:defRPr>
            </a:lvl2pPr>
            <a:lvl3pPr marL="1211580" indent="-256032" algn="l" defTabSz="914400" rtl="0" eaLnBrk="1" latinLnBrk="0" hangingPunct="1">
              <a:lnSpc>
                <a:spcPct val="90000"/>
              </a:lnSpc>
              <a:spcBef>
                <a:spcPts val="500"/>
              </a:spcBef>
              <a:buClr>
                <a:schemeClr val="accent2"/>
              </a:buClr>
              <a:buFont typeface="Arial" panose="020B0604020202020204" pitchFamily="34" charset="0"/>
              <a:buChar char="•"/>
              <a:defRPr sz="2000" kern="1200">
                <a:solidFill>
                  <a:schemeClr val="tx1"/>
                </a:solidFill>
                <a:latin typeface="+mn-lt"/>
                <a:ea typeface="+mn-ea"/>
                <a:cs typeface="+mn-cs"/>
              </a:defRPr>
            </a:lvl3pPr>
            <a:lvl4pPr marL="150876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4pPr>
            <a:lvl5pPr marL="1794510" indent="-201168"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91600" marR="0" lvl="0" indent="-291600" algn="l" defTabSz="914400" rtl="0" eaLnBrk="1" fontAlgn="auto" latinLnBrk="0" hangingPunct="1">
              <a:lnSpc>
                <a:spcPct val="90000"/>
              </a:lnSpc>
              <a:spcBef>
                <a:spcPts val="1000"/>
              </a:spcBef>
              <a:spcAft>
                <a:spcPts val="0"/>
              </a:spcAft>
              <a:buClr>
                <a:srgbClr val="800000"/>
              </a:buClr>
              <a:buSzPct val="100000"/>
              <a:buFont typeface="Arial" panose="020B0604020202020204" pitchFamily="34" charset="0"/>
              <a:buChar char="•"/>
              <a:tabLst/>
              <a:defRPr/>
            </a:pPr>
            <a:r>
              <a:rPr kumimoji="0" lang="en-US" altLang="en-US" sz="2400" b="0" i="0" u="none" strike="noStrike" kern="1200" cap="none" spc="0" normalizeH="0" baseline="0" noProof="0" dirty="0">
                <a:ln>
                  <a:noFill/>
                </a:ln>
                <a:solidFill>
                  <a:srgbClr val="000000"/>
                </a:solidFill>
                <a:effectLst/>
                <a:uLnTx/>
                <a:uFillTx/>
                <a:latin typeface="Liberation Sans" panose="020B0604020202020204"/>
                <a:cs typeface="Times New Roman" panose="02020603050405020304" pitchFamily="18" charset="0"/>
              </a:rPr>
              <a:t>Companies generally use the </a:t>
            </a:r>
            <a:r>
              <a:rPr kumimoji="0" lang="en-US" altLang="en-US" sz="2400" b="1" i="0" u="none" strike="noStrike" kern="1200" cap="none" spc="0" normalizeH="0" baseline="0" noProof="0" dirty="0">
                <a:ln>
                  <a:noFill/>
                </a:ln>
                <a:solidFill>
                  <a:srgbClr val="000000"/>
                </a:solidFill>
                <a:effectLst/>
                <a:uLnTx/>
                <a:uFillTx/>
                <a:latin typeface="Liberation Sans" panose="020B0604020202020204"/>
                <a:cs typeface="Times New Roman" panose="02020603050405020304" pitchFamily="18" charset="0"/>
              </a:rPr>
              <a:t>cost method</a:t>
            </a:r>
            <a:r>
              <a:rPr kumimoji="0" lang="en-US" altLang="en-US" sz="2400" b="0" i="0" u="none" strike="noStrike" kern="1200" cap="none" spc="0" normalizeH="0" baseline="0" noProof="0" dirty="0">
                <a:ln>
                  <a:noFill/>
                </a:ln>
                <a:solidFill>
                  <a:srgbClr val="000000"/>
                </a:solidFill>
                <a:effectLst/>
                <a:uLnTx/>
                <a:uFillTx/>
                <a:latin typeface="Liberation Sans" panose="020B0604020202020204"/>
                <a:cs typeface="Times New Roman" panose="02020603050405020304" pitchFamily="18" charset="0"/>
              </a:rPr>
              <a:t>.</a:t>
            </a:r>
          </a:p>
          <a:p>
            <a:pPr marL="291600" marR="0" lvl="0" indent="-291600" algn="l" defTabSz="914400" rtl="0" eaLnBrk="1" fontAlgn="auto" latinLnBrk="0" hangingPunct="1">
              <a:lnSpc>
                <a:spcPct val="90000"/>
              </a:lnSpc>
              <a:spcBef>
                <a:spcPts val="1000"/>
              </a:spcBef>
              <a:spcAft>
                <a:spcPts val="0"/>
              </a:spcAft>
              <a:buClr>
                <a:srgbClr val="800000"/>
              </a:buClr>
              <a:buSzPct val="100000"/>
              <a:buFont typeface="Arial" panose="020B0604020202020204" pitchFamily="34" charset="0"/>
              <a:buChar char="•"/>
              <a:tabLst/>
              <a:defRPr/>
            </a:pPr>
            <a:r>
              <a:rPr kumimoji="0" lang="en-US" altLang="en-US" sz="2400" b="0" i="0" u="none" strike="noStrike" kern="1200" cap="none" spc="0" normalizeH="0" baseline="0" noProof="0" dirty="0">
                <a:ln>
                  <a:noFill/>
                </a:ln>
                <a:solidFill>
                  <a:srgbClr val="000000"/>
                </a:solidFill>
                <a:effectLst/>
                <a:uLnTx/>
                <a:uFillTx/>
                <a:latin typeface="Liberation Sans" panose="020B0604020202020204"/>
                <a:cs typeface="Times New Roman" panose="02020603050405020304" pitchFamily="18" charset="0"/>
              </a:rPr>
              <a:t>Debit </a:t>
            </a:r>
            <a:r>
              <a:rPr kumimoji="0" lang="en-US" altLang="en-US" sz="2400" b="1" i="0" u="none" strike="noStrike" kern="1200" cap="none" spc="0" normalizeH="0" baseline="0" noProof="0" dirty="0">
                <a:ln>
                  <a:noFill/>
                </a:ln>
                <a:solidFill>
                  <a:srgbClr val="000000"/>
                </a:solidFill>
                <a:effectLst/>
                <a:uLnTx/>
                <a:uFillTx/>
                <a:latin typeface="Liberation Sans" panose="020B0604020202020204"/>
                <a:cs typeface="Times New Roman" panose="02020603050405020304" pitchFamily="18" charset="0"/>
              </a:rPr>
              <a:t>Treasury Stock </a:t>
            </a:r>
            <a:r>
              <a:rPr kumimoji="0" lang="en-US" altLang="en-US" sz="2400" b="0" i="0" u="none" strike="noStrike" kern="1200" cap="none" spc="0" normalizeH="0" baseline="0" noProof="0" dirty="0">
                <a:ln>
                  <a:noFill/>
                </a:ln>
                <a:solidFill>
                  <a:srgbClr val="000000"/>
                </a:solidFill>
                <a:effectLst/>
                <a:uLnTx/>
                <a:uFillTx/>
                <a:latin typeface="Liberation Sans" panose="020B0604020202020204"/>
                <a:cs typeface="Times New Roman" panose="02020603050405020304" pitchFamily="18" charset="0"/>
              </a:rPr>
              <a:t>for the </a:t>
            </a:r>
            <a:r>
              <a:rPr kumimoji="0" lang="en-US" altLang="en-US" sz="2400" b="1" i="0" u="none" strike="noStrike" kern="1200" cap="none" spc="0" normalizeH="0" baseline="0" noProof="0" dirty="0">
                <a:ln>
                  <a:noFill/>
                </a:ln>
                <a:solidFill>
                  <a:srgbClr val="000000"/>
                </a:solidFill>
                <a:effectLst/>
                <a:uLnTx/>
                <a:uFillTx/>
                <a:latin typeface="Liberation Sans" panose="020B0604020202020204"/>
                <a:cs typeface="Times New Roman" panose="02020603050405020304" pitchFamily="18" charset="0"/>
              </a:rPr>
              <a:t>price paid to reacquire the shares</a:t>
            </a:r>
            <a:r>
              <a:rPr kumimoji="0" lang="en-US" altLang="en-US" sz="2400" b="0" i="0" u="none" strike="noStrike" kern="1200" cap="none" spc="0" normalizeH="0" baseline="0" noProof="0" dirty="0">
                <a:ln>
                  <a:noFill/>
                </a:ln>
                <a:solidFill>
                  <a:srgbClr val="000000"/>
                </a:solidFill>
                <a:effectLst/>
                <a:uLnTx/>
                <a:uFillTx/>
                <a:latin typeface="Liberation Sans" panose="020B0604020202020204"/>
                <a:cs typeface="Times New Roman" panose="02020603050405020304" pitchFamily="18" charset="0"/>
              </a:rPr>
              <a:t>.</a:t>
            </a:r>
          </a:p>
          <a:p>
            <a:pPr marL="291600" marR="0" lvl="0" indent="-291600" algn="l" defTabSz="914400" rtl="0" eaLnBrk="1" fontAlgn="auto" latinLnBrk="0" hangingPunct="1">
              <a:lnSpc>
                <a:spcPct val="90000"/>
              </a:lnSpc>
              <a:spcBef>
                <a:spcPts val="1000"/>
              </a:spcBef>
              <a:spcAft>
                <a:spcPts val="0"/>
              </a:spcAft>
              <a:buClr>
                <a:srgbClr val="800000"/>
              </a:buClr>
              <a:buSzPct val="100000"/>
              <a:buFont typeface="Arial" panose="020B0604020202020204" pitchFamily="34" charset="0"/>
              <a:buChar char="•"/>
              <a:tabLst/>
              <a:defRPr/>
            </a:pPr>
            <a:r>
              <a:rPr kumimoji="0" lang="en-US" altLang="en-US" sz="2400" b="0" i="0" u="none" strike="noStrike" kern="1200" cap="none" spc="0" normalizeH="0" baseline="0" noProof="0" dirty="0">
                <a:ln>
                  <a:noFill/>
                </a:ln>
                <a:solidFill>
                  <a:srgbClr val="000000"/>
                </a:solidFill>
                <a:effectLst/>
                <a:uLnTx/>
                <a:uFillTx/>
                <a:latin typeface="Liberation Sans" panose="020B0604020202020204"/>
                <a:cs typeface="Times New Roman" panose="02020603050405020304" pitchFamily="18" charset="0"/>
              </a:rPr>
              <a:t>Treasury stock is a </a:t>
            </a:r>
            <a:r>
              <a:rPr kumimoji="0" lang="en-US" altLang="en-US" sz="2400" b="1" i="0" u="none" strike="noStrike" kern="1200" cap="none" spc="0" normalizeH="0" baseline="0" noProof="0" dirty="0">
                <a:ln>
                  <a:noFill/>
                </a:ln>
                <a:solidFill>
                  <a:srgbClr val="000000"/>
                </a:solidFill>
                <a:effectLst/>
                <a:uLnTx/>
                <a:uFillTx/>
                <a:latin typeface="Liberation Sans" panose="020B0604020202020204"/>
                <a:cs typeface="Times New Roman" panose="02020603050405020304" pitchFamily="18" charset="0"/>
              </a:rPr>
              <a:t>contra stockholders’ equity account</a:t>
            </a:r>
            <a:r>
              <a:rPr kumimoji="0" lang="en-US" altLang="en-US" sz="2400" b="0" i="0" u="none" strike="noStrike" kern="1200" cap="none" spc="0" normalizeH="0" baseline="0" noProof="0" dirty="0">
                <a:ln>
                  <a:noFill/>
                </a:ln>
                <a:solidFill>
                  <a:srgbClr val="000000"/>
                </a:solidFill>
                <a:effectLst/>
                <a:uLnTx/>
                <a:uFillTx/>
                <a:latin typeface="Liberation Sans" panose="020B0604020202020204"/>
                <a:cs typeface="Times New Roman" panose="02020603050405020304" pitchFamily="18" charset="0"/>
              </a:rPr>
              <a:t>. Reduces stockholders’ equity.</a:t>
            </a:r>
            <a:endParaRPr kumimoji="0" lang="en-IN" sz="2400" b="0" i="0" u="none" strike="noStrike" kern="1200" cap="none" spc="0" normalizeH="0" baseline="0" noProof="0" dirty="0">
              <a:ln>
                <a:noFill/>
              </a:ln>
              <a:solidFill>
                <a:srgbClr val="231F20"/>
              </a:solidFill>
              <a:effectLst/>
              <a:uLnTx/>
              <a:uFillTx/>
              <a:latin typeface="Liberation Sans" panose="020B0604020202020204"/>
              <a:cs typeface="Times New Roman" panose="02020603050405020304" pitchFamily="18" charset="0"/>
            </a:endParaRPr>
          </a:p>
        </p:txBody>
      </p:sp>
      <p:sp>
        <p:nvSpPr>
          <p:cNvPr id="8" name="Content Placeholder 5">
            <a:extLst>
              <a:ext uri="{FF2B5EF4-FFF2-40B4-BE49-F238E27FC236}">
                <a16:creationId xmlns:a16="http://schemas.microsoft.com/office/drawing/2014/main" id="{1F2985BA-A5C9-4241-BA2B-F9BC90DE84FD}"/>
              </a:ext>
            </a:extLst>
          </p:cNvPr>
          <p:cNvSpPr txBox="1">
            <a:spLocks/>
          </p:cNvSpPr>
          <p:nvPr/>
        </p:nvSpPr>
        <p:spPr>
          <a:xfrm>
            <a:off x="724919" y="5043361"/>
            <a:ext cx="7924800" cy="990600"/>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Clr>
                <a:schemeClr val="accent2"/>
              </a:buClr>
              <a:buFont typeface="Arial" panose="020B0604020202020204" pitchFamily="34" charset="0"/>
              <a:buNone/>
              <a:defRPr sz="2800" b="0" i="0" kern="1200">
                <a:solidFill>
                  <a:schemeClr val="tx1"/>
                </a:solidFill>
                <a:latin typeface="Times New Roman" charset="0"/>
                <a:ea typeface="Times New Roman" charset="0"/>
                <a:cs typeface="Times New Roman" charset="0"/>
              </a:defRPr>
            </a:lvl1pPr>
            <a:lvl2pPr marL="822960" indent="-292608" algn="l" defTabSz="914400" rtl="0" eaLnBrk="1" latinLnBrk="0" hangingPunct="1">
              <a:lnSpc>
                <a:spcPct val="90000"/>
              </a:lnSpc>
              <a:spcBef>
                <a:spcPts val="500"/>
              </a:spcBef>
              <a:buClr>
                <a:schemeClr val="accent2"/>
              </a:buClr>
              <a:buFont typeface="Arial" panose="020B0604020202020204" pitchFamily="34" charset="0"/>
              <a:buChar char="•"/>
              <a:defRPr sz="2400" kern="1200">
                <a:solidFill>
                  <a:schemeClr val="tx1"/>
                </a:solidFill>
                <a:latin typeface="+mn-lt"/>
                <a:ea typeface="+mn-ea"/>
                <a:cs typeface="+mn-cs"/>
              </a:defRPr>
            </a:lvl2pPr>
            <a:lvl3pPr marL="1211580" indent="-256032" algn="l" defTabSz="914400" rtl="0" eaLnBrk="1" latinLnBrk="0" hangingPunct="1">
              <a:lnSpc>
                <a:spcPct val="90000"/>
              </a:lnSpc>
              <a:spcBef>
                <a:spcPts val="500"/>
              </a:spcBef>
              <a:buClr>
                <a:schemeClr val="accent2"/>
              </a:buClr>
              <a:buFont typeface="Arial" panose="020B0604020202020204" pitchFamily="34" charset="0"/>
              <a:buChar char="•"/>
              <a:defRPr sz="2000" kern="1200">
                <a:solidFill>
                  <a:schemeClr val="tx1"/>
                </a:solidFill>
                <a:latin typeface="+mn-lt"/>
                <a:ea typeface="+mn-ea"/>
                <a:cs typeface="+mn-cs"/>
              </a:defRPr>
            </a:lvl3pPr>
            <a:lvl4pPr marL="150876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4pPr>
            <a:lvl5pPr marL="1794510" indent="-201168"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fontAlgn="auto">
              <a:spcAft>
                <a:spcPts val="0"/>
              </a:spcAft>
              <a:buClr>
                <a:srgbClr val="B11116"/>
              </a:buClr>
              <a:defRPr/>
            </a:pPr>
            <a:r>
              <a:rPr lang="en-US" sz="2400" b="1" dirty="0">
                <a:solidFill>
                  <a:srgbClr val="1919F3"/>
                </a:solidFill>
                <a:latin typeface="Calibri"/>
                <a:cs typeface="Times New Roman" panose="02020603050405020304" pitchFamily="18" charset="0"/>
              </a:rPr>
              <a:t>Helpful Hint</a:t>
            </a:r>
          </a:p>
          <a:p>
            <a:pPr lvl="0" fontAlgn="auto">
              <a:spcAft>
                <a:spcPts val="0"/>
              </a:spcAft>
              <a:buClr>
                <a:srgbClr val="B11116"/>
              </a:buClr>
              <a:defRPr/>
            </a:pPr>
            <a:r>
              <a:rPr lang="en-US" sz="2400" dirty="0">
                <a:solidFill>
                  <a:srgbClr val="231F20"/>
                </a:solidFill>
                <a:latin typeface="Calibri"/>
                <a:cs typeface="Times New Roman" panose="02020603050405020304" pitchFamily="18" charset="0"/>
              </a:rPr>
              <a:t>Treasury shares do not have dividend rights or voting rights.</a:t>
            </a:r>
            <a:endParaRPr lang="en-IN" sz="2400" dirty="0">
              <a:solidFill>
                <a:srgbClr val="231F20"/>
              </a:solidFill>
              <a:latin typeface="Calibri"/>
              <a:cs typeface="Times New Roman" panose="02020603050405020304" pitchFamily="18" charset="0"/>
            </a:endParaRPr>
          </a:p>
        </p:txBody>
      </p:sp>
    </p:spTree>
    <p:extLst>
      <p:ext uri="{BB962C8B-B14F-4D97-AF65-F5344CB8AC3E}">
        <p14:creationId xmlns:p14="http://schemas.microsoft.com/office/powerpoint/2010/main" val="2114752704"/>
      </p:ext>
    </p:extLst>
  </p:cSld>
  <p:clrMapOvr>
    <a:masterClrMapping/>
  </p:clrMapOvr>
  <p:transition>
    <p:wipe dir="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Rectangle 7"/>
          <p:cNvSpPr>
            <a:spLocks noChangeArrowheads="1"/>
          </p:cNvSpPr>
          <p:nvPr/>
        </p:nvSpPr>
        <p:spPr bwMode="auto">
          <a:xfrm>
            <a:off x="592760" y="1159002"/>
            <a:ext cx="8229600" cy="523875"/>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8575" cap="sq" algn="ctr">
                <a:solidFill>
                  <a:srgbClr val="000000"/>
                </a:solidFill>
                <a:miter lim="800000"/>
                <a:headEnd type="none" w="sm" len="sm"/>
                <a:tailEnd type="none" w="sm" len="sm"/>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marL="0" marR="0" lvl="0" indent="0" algn="l" defTabSz="914400" rtl="0" eaLnBrk="0" fontAlgn="base" latinLnBrk="0" hangingPunct="0">
              <a:lnSpc>
                <a:spcPct val="100000"/>
              </a:lnSpc>
              <a:spcBef>
                <a:spcPct val="0"/>
              </a:spcBef>
              <a:spcAft>
                <a:spcPct val="0"/>
              </a:spcAft>
              <a:buClrTx/>
              <a:buSzPct val="80000"/>
              <a:buFontTx/>
              <a:buNone/>
              <a:tabLst/>
              <a:defRPr/>
            </a:pPr>
            <a:r>
              <a:rPr kumimoji="0" lang="en-US" altLang="en-US" sz="2800" b="1" i="0" u="none" strike="noStrike" kern="1200" cap="none" spc="0" normalizeH="0" baseline="0" noProof="0" dirty="0">
                <a:ln>
                  <a:noFill/>
                </a:ln>
                <a:solidFill>
                  <a:srgbClr val="006600"/>
                </a:solidFill>
                <a:effectLst/>
                <a:uLnTx/>
                <a:uFillTx/>
                <a:latin typeface="Liberation Sans" panose="020B0604020202020204" pitchFamily="34" charset="0"/>
                <a:ea typeface="+mn-ea"/>
                <a:cs typeface="+mn-cs"/>
              </a:rPr>
              <a:t>Journal Entry to Acquire Treasury Stock</a:t>
            </a:r>
          </a:p>
        </p:txBody>
      </p:sp>
      <p:sp>
        <p:nvSpPr>
          <p:cNvPr id="24580" name="Rectangle 7"/>
          <p:cNvSpPr>
            <a:spLocks noChangeArrowheads="1"/>
          </p:cNvSpPr>
          <p:nvPr/>
        </p:nvSpPr>
        <p:spPr bwMode="auto">
          <a:xfrm>
            <a:off x="609600" y="304800"/>
            <a:ext cx="7620000" cy="560388"/>
          </a:xfrm>
          <a:prstGeom prst="rect">
            <a:avLst/>
          </a:prstGeom>
          <a:noFill/>
          <a:ln>
            <a:noFill/>
          </a:ln>
          <a:effectLst/>
          <a:extLst>
            <a:ext uri="{909E8E84-426E-40dd-AFC4-6F175D3DCCD1}">
              <a14:hiddenFill xmlns:a14="http://schemas.microsoft.com/office/drawing/2010/main" xmlns="">
                <a:solidFill>
                  <a:srgbClr val="990000"/>
                </a:solidFill>
              </a14:hiddenFill>
            </a:ext>
            <a:ext uri="{91240B29-F687-4f45-9708-019B960494DF}">
              <a14:hiddenLine xmlns:a14="http://schemas.microsoft.com/office/drawing/2010/main" xmlns="" w="12700" algn="ctr">
                <a:solidFill>
                  <a:schemeClr val="tx1"/>
                </a:solidFill>
                <a:miter lim="800000"/>
                <a:headEnd/>
                <a:tailEnd/>
              </a14:hiddenLine>
            </a:ext>
            <a:ext uri="{AF507438-7753-43e0-B8FC-AC1667EBCBE1}">
              <a14:hiddenEffects xmlns:a14="http://schemas.microsoft.com/office/drawing/2010/main" xmlns="">
                <a:effectLst>
                  <a:outerShdw dist="107763" dir="2700000" algn="ctr" rotWithShape="0">
                    <a:schemeClr val="bg2"/>
                  </a:outerShdw>
                </a:effectLst>
              </a14:hiddenEffects>
            </a:ext>
          </a:extLst>
        </p:spPr>
        <p:txBody>
          <a:bodyPr lIns="90488" tIns="44450" rIns="90488" bIns="44450"/>
          <a:lstStyle/>
          <a:p>
            <a:pPr marL="0" marR="0" lvl="0" indent="0" algn="l" defTabSz="914400" rtl="0" eaLnBrk="0" fontAlgn="base" latinLnBrk="0" hangingPunct="0">
              <a:lnSpc>
                <a:spcPct val="100000"/>
              </a:lnSpc>
              <a:spcBef>
                <a:spcPct val="0"/>
              </a:spcBef>
              <a:spcAft>
                <a:spcPct val="0"/>
              </a:spcAft>
              <a:buClrTx/>
              <a:buSzPct val="80000"/>
              <a:buFontTx/>
              <a:buNone/>
              <a:tabLst/>
              <a:defRPr/>
            </a:pPr>
            <a:r>
              <a:rPr kumimoji="0" lang="en-US" altLang="en-US" sz="3200" b="1" i="0" u="none" strike="noStrike" kern="1200" cap="none" spc="0" normalizeH="0" baseline="0" noProof="0" dirty="0">
                <a:ln>
                  <a:noFill/>
                </a:ln>
                <a:solidFill>
                  <a:srgbClr val="0000FF">
                    <a:lumMod val="75000"/>
                  </a:srgbClr>
                </a:solidFill>
                <a:effectLst/>
                <a:uLnTx/>
                <a:uFillTx/>
                <a:latin typeface="Liberation Sans" panose="020B0604020202020204" pitchFamily="34" charset="0"/>
                <a:ea typeface="+mn-ea"/>
                <a:cs typeface="+mn-cs"/>
              </a:rPr>
              <a:t>Purchase Of Treasury Stock</a:t>
            </a:r>
          </a:p>
        </p:txBody>
      </p:sp>
      <p:sp>
        <p:nvSpPr>
          <p:cNvPr id="24581" name="Line 8"/>
          <p:cNvSpPr>
            <a:spLocks noChangeShapeType="1"/>
          </p:cNvSpPr>
          <p:nvPr/>
        </p:nvSpPr>
        <p:spPr bwMode="auto">
          <a:xfrm>
            <a:off x="304800" y="990600"/>
            <a:ext cx="8534400"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Liberation Sans" panose="020B0604020202020204" pitchFamily="34" charset="0"/>
              <a:ea typeface="+mn-ea"/>
              <a:cs typeface="+mn-cs"/>
            </a:endParaRPr>
          </a:p>
        </p:txBody>
      </p:sp>
      <p:sp>
        <p:nvSpPr>
          <p:cNvPr id="2" name="Slide Number Placeholder 1"/>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980D5847-D064-449A-9DD5-EB6DB8BB846B}" type="slidenum">
              <a:rPr kumimoji="0" lang="en-US" sz="1200" b="0" i="0" u="none" strike="noStrike" kern="1200" cap="none" spc="0" normalizeH="0" baseline="0" noProof="0" smtClean="0">
                <a:ln>
                  <a:noFill/>
                </a:ln>
                <a:solidFill>
                  <a:srgbClr val="000000">
                    <a:tint val="75000"/>
                  </a:srgbClr>
                </a:solidFill>
                <a:effectLst/>
                <a:uLnTx/>
                <a:uFillTx/>
                <a:latin typeface="Times New Roman" pitchFamily="18"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41</a:t>
            </a:fld>
            <a:endParaRPr kumimoji="0" lang="en-US" sz="1200" b="0" i="0" u="none" strike="noStrike" kern="1200" cap="none" spc="0" normalizeH="0" baseline="0" noProof="0">
              <a:ln>
                <a:noFill/>
              </a:ln>
              <a:solidFill>
                <a:srgbClr val="000000">
                  <a:tint val="75000"/>
                </a:srgbClr>
              </a:solidFill>
              <a:effectLst/>
              <a:uLnTx/>
              <a:uFillTx/>
              <a:latin typeface="Times New Roman" pitchFamily="18" charset="0"/>
              <a:ea typeface="+mn-ea"/>
              <a:cs typeface="+mn-cs"/>
            </a:endParaRPr>
          </a:p>
        </p:txBody>
      </p:sp>
      <p:pic>
        <p:nvPicPr>
          <p:cNvPr id="9" name="Content Placeholder 12" descr="Illustration of a partial Balance sheet. The statement displays a two-line heading consisting of the name of the company, Mead Incorporated; the type of statement, Balance Sheet (Partial). There are two columns in this statement, the first displaying labels and the second displaying the respective amounts. The first line of the statement displays: Stockholder’s equity. The next line shows: Paid in Capital slightly indented. The third line shows: Common Stock, $5 par value, 400,000 shares authorized, 100,000 shares issued and outstanding, with $500,000 appearing in the second column. The next line shows: Retained earnings, with the amount of 200,000 appearing in the second column. The total is labeled as: Total Stockholder’s equity, with the amount of $700,000 in the second column resulting from adding the above two amounts.">
            <a:extLst>
              <a:ext uri="{FF2B5EF4-FFF2-40B4-BE49-F238E27FC236}">
                <a16:creationId xmlns:a16="http://schemas.microsoft.com/office/drawing/2014/main" id="{291A8285-26D6-4663-B0AC-6E6577B63A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66525" y="1752600"/>
            <a:ext cx="6395861" cy="2178630"/>
          </a:xfrm>
          <a:prstGeom prst="rect">
            <a:avLst/>
          </a:prstGeom>
        </p:spPr>
      </p:pic>
      <p:sp>
        <p:nvSpPr>
          <p:cNvPr id="10" name="Content Placeholder 2">
            <a:extLst>
              <a:ext uri="{FF2B5EF4-FFF2-40B4-BE49-F238E27FC236}">
                <a16:creationId xmlns:a16="http://schemas.microsoft.com/office/drawing/2014/main" id="{5C1C02AA-39CA-4D98-8AF9-52D0A34D9E1D}"/>
              </a:ext>
            </a:extLst>
          </p:cNvPr>
          <p:cNvSpPr txBox="1">
            <a:spLocks/>
          </p:cNvSpPr>
          <p:nvPr/>
        </p:nvSpPr>
        <p:spPr>
          <a:xfrm>
            <a:off x="688927" y="4090202"/>
            <a:ext cx="8153400" cy="754206"/>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Clr>
                <a:schemeClr val="accent2"/>
              </a:buClr>
              <a:buFont typeface="Arial" panose="020B0604020202020204" pitchFamily="34" charset="0"/>
              <a:buNone/>
              <a:defRPr sz="2800" b="0" i="0" kern="1200">
                <a:solidFill>
                  <a:schemeClr val="tx1"/>
                </a:solidFill>
                <a:latin typeface="Times New Roman" charset="0"/>
                <a:ea typeface="Times New Roman" charset="0"/>
                <a:cs typeface="Times New Roman" charset="0"/>
              </a:defRPr>
            </a:lvl1pPr>
            <a:lvl2pPr marL="822960" indent="-292608" algn="l" defTabSz="914400" rtl="0" eaLnBrk="1" latinLnBrk="0" hangingPunct="1">
              <a:lnSpc>
                <a:spcPct val="90000"/>
              </a:lnSpc>
              <a:spcBef>
                <a:spcPts val="500"/>
              </a:spcBef>
              <a:buClr>
                <a:schemeClr val="accent2"/>
              </a:buClr>
              <a:buFont typeface="Arial" panose="020B0604020202020204" pitchFamily="34" charset="0"/>
              <a:buChar char="•"/>
              <a:defRPr sz="2400" kern="1200">
                <a:solidFill>
                  <a:schemeClr val="tx1"/>
                </a:solidFill>
                <a:latin typeface="+mn-lt"/>
                <a:ea typeface="+mn-ea"/>
                <a:cs typeface="+mn-cs"/>
              </a:defRPr>
            </a:lvl2pPr>
            <a:lvl3pPr marL="1211580" indent="-256032" algn="l" defTabSz="914400" rtl="0" eaLnBrk="1" latinLnBrk="0" hangingPunct="1">
              <a:lnSpc>
                <a:spcPct val="90000"/>
              </a:lnSpc>
              <a:spcBef>
                <a:spcPts val="500"/>
              </a:spcBef>
              <a:buClr>
                <a:schemeClr val="accent2"/>
              </a:buClr>
              <a:buFont typeface="Arial" panose="020B0604020202020204" pitchFamily="34" charset="0"/>
              <a:buChar char="•"/>
              <a:defRPr sz="2000" kern="1200">
                <a:solidFill>
                  <a:schemeClr val="tx1"/>
                </a:solidFill>
                <a:latin typeface="+mn-lt"/>
                <a:ea typeface="+mn-ea"/>
                <a:cs typeface="+mn-cs"/>
              </a:defRPr>
            </a:lvl3pPr>
            <a:lvl4pPr marL="150876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4pPr>
            <a:lvl5pPr marL="1794510" indent="-201168"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Aft>
                <a:spcPts val="0"/>
              </a:spcAft>
            </a:pPr>
            <a:r>
              <a:rPr lang="en-US" altLang="en-US" sz="2400" b="1" dirty="0">
                <a:latin typeface="Liberation Sans" panose="020B0604020202020204"/>
                <a:cs typeface="Times New Roman" panose="02020603050405020304" pitchFamily="18" charset="0"/>
              </a:rPr>
              <a:t>Illustration:</a:t>
            </a:r>
            <a:r>
              <a:rPr lang="en-US" altLang="en-US" sz="2400" dirty="0">
                <a:latin typeface="Liberation Sans" panose="020B0604020202020204"/>
                <a:cs typeface="Times New Roman" panose="02020603050405020304" pitchFamily="18" charset="0"/>
              </a:rPr>
              <a:t> On February 1, 2019, Mead acquires 4,000 shares of its stock at $8 per share.</a:t>
            </a:r>
            <a:endParaRPr lang="en-IN" sz="2400" dirty="0">
              <a:latin typeface="Liberation Sans" panose="020B0604020202020204"/>
              <a:cs typeface="Times New Roman" panose="02020603050405020304" pitchFamily="18" charset="0"/>
            </a:endParaRPr>
          </a:p>
        </p:txBody>
      </p:sp>
      <p:sp>
        <p:nvSpPr>
          <p:cNvPr id="11" name="Content Placeholder 3">
            <a:extLst>
              <a:ext uri="{FF2B5EF4-FFF2-40B4-BE49-F238E27FC236}">
                <a16:creationId xmlns:a16="http://schemas.microsoft.com/office/drawing/2014/main" id="{92A801F7-68CC-4508-8F58-0BC017773266}"/>
              </a:ext>
            </a:extLst>
          </p:cNvPr>
          <p:cNvSpPr txBox="1">
            <a:spLocks/>
          </p:cNvSpPr>
          <p:nvPr/>
        </p:nvSpPr>
        <p:spPr>
          <a:xfrm>
            <a:off x="936577" y="5153193"/>
            <a:ext cx="3734913" cy="431241"/>
          </a:xfrm>
          <a:prstGeom prst="rect">
            <a:avLst/>
          </a:prstGeom>
        </p:spPr>
        <p:txBody>
          <a:bodyPr vert="horz" lIns="91440" tIns="45720" rIns="91440" bIns="45720" rtlCol="0">
            <a:normAutofit fontScale="92500"/>
          </a:bodyPr>
          <a:lstStyle>
            <a:lvl1pPr marL="0" indent="0" algn="l" defTabSz="914400" rtl="0" eaLnBrk="1" latinLnBrk="0" hangingPunct="1">
              <a:lnSpc>
                <a:spcPct val="90000"/>
              </a:lnSpc>
              <a:spcBef>
                <a:spcPts val="1000"/>
              </a:spcBef>
              <a:buClr>
                <a:schemeClr val="accent2"/>
              </a:buClr>
              <a:buFont typeface="Arial" panose="020B0604020202020204" pitchFamily="34" charset="0"/>
              <a:buNone/>
              <a:defRPr sz="2800" b="0" i="0" kern="1200">
                <a:solidFill>
                  <a:schemeClr val="tx1"/>
                </a:solidFill>
                <a:latin typeface="Times New Roman" charset="0"/>
                <a:ea typeface="Times New Roman" charset="0"/>
                <a:cs typeface="Times New Roman" charset="0"/>
              </a:defRPr>
            </a:lvl1pPr>
            <a:lvl2pPr marL="822960" indent="-292608" algn="l" defTabSz="914400" rtl="0" eaLnBrk="1" latinLnBrk="0" hangingPunct="1">
              <a:lnSpc>
                <a:spcPct val="90000"/>
              </a:lnSpc>
              <a:spcBef>
                <a:spcPts val="500"/>
              </a:spcBef>
              <a:buClr>
                <a:schemeClr val="accent2"/>
              </a:buClr>
              <a:buFont typeface="Arial" panose="020B0604020202020204" pitchFamily="34" charset="0"/>
              <a:buChar char="•"/>
              <a:defRPr sz="2400" kern="1200">
                <a:solidFill>
                  <a:schemeClr val="tx1"/>
                </a:solidFill>
                <a:latin typeface="+mn-lt"/>
                <a:ea typeface="+mn-ea"/>
                <a:cs typeface="+mn-cs"/>
              </a:defRPr>
            </a:lvl2pPr>
            <a:lvl3pPr marL="1211580" indent="-256032" algn="l" defTabSz="914400" rtl="0" eaLnBrk="1" latinLnBrk="0" hangingPunct="1">
              <a:lnSpc>
                <a:spcPct val="90000"/>
              </a:lnSpc>
              <a:spcBef>
                <a:spcPts val="500"/>
              </a:spcBef>
              <a:buClr>
                <a:schemeClr val="accent2"/>
              </a:buClr>
              <a:buFont typeface="Arial" panose="020B0604020202020204" pitchFamily="34" charset="0"/>
              <a:buChar char="•"/>
              <a:defRPr sz="2000" kern="1200">
                <a:solidFill>
                  <a:schemeClr val="tx1"/>
                </a:solidFill>
                <a:latin typeface="+mn-lt"/>
                <a:ea typeface="+mn-ea"/>
                <a:cs typeface="+mn-cs"/>
              </a:defRPr>
            </a:lvl3pPr>
            <a:lvl4pPr marL="150876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4pPr>
            <a:lvl5pPr marL="1794510" indent="-201168"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Aft>
                <a:spcPts val="0"/>
              </a:spcAft>
            </a:pPr>
            <a:r>
              <a:rPr lang="en-US" altLang="en-US" sz="2400" dirty="0">
                <a:latin typeface="Liberation Sans" panose="020B0604020202020204"/>
                <a:cs typeface="Times New Roman" panose="02020603050405020304" pitchFamily="18" charset="0"/>
              </a:rPr>
              <a:t>Treasury Stock (4,000 × $8) </a:t>
            </a:r>
            <a:endParaRPr lang="en-IN" sz="2400" dirty="0">
              <a:latin typeface="Liberation Sans" panose="020B0604020202020204"/>
              <a:cs typeface="Times New Roman" panose="02020603050405020304" pitchFamily="18" charset="0"/>
            </a:endParaRPr>
          </a:p>
        </p:txBody>
      </p:sp>
      <p:sp>
        <p:nvSpPr>
          <p:cNvPr id="12" name="Content Placeholder 6">
            <a:extLst>
              <a:ext uri="{FF2B5EF4-FFF2-40B4-BE49-F238E27FC236}">
                <a16:creationId xmlns:a16="http://schemas.microsoft.com/office/drawing/2014/main" id="{DB285E9B-9D22-4EEA-B33F-25387FB6F6E2}"/>
              </a:ext>
            </a:extLst>
          </p:cNvPr>
          <p:cNvSpPr txBox="1">
            <a:spLocks/>
          </p:cNvSpPr>
          <p:nvPr/>
        </p:nvSpPr>
        <p:spPr>
          <a:xfrm>
            <a:off x="5794327" y="5169652"/>
            <a:ext cx="1091105" cy="375368"/>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Clr>
                <a:schemeClr val="accent2"/>
              </a:buClr>
              <a:buFont typeface="Arial" panose="020B0604020202020204" pitchFamily="34" charset="0"/>
              <a:buNone/>
              <a:defRPr sz="2800" b="0" i="0" kern="1200">
                <a:solidFill>
                  <a:schemeClr val="tx1"/>
                </a:solidFill>
                <a:latin typeface="Times New Roman" charset="0"/>
                <a:ea typeface="Times New Roman" charset="0"/>
                <a:cs typeface="Times New Roman" charset="0"/>
              </a:defRPr>
            </a:lvl1pPr>
            <a:lvl2pPr marL="822960" indent="-292608" algn="l" defTabSz="914400" rtl="0" eaLnBrk="1" latinLnBrk="0" hangingPunct="1">
              <a:lnSpc>
                <a:spcPct val="90000"/>
              </a:lnSpc>
              <a:spcBef>
                <a:spcPts val="500"/>
              </a:spcBef>
              <a:buClr>
                <a:schemeClr val="accent2"/>
              </a:buClr>
              <a:buFont typeface="Arial" panose="020B0604020202020204" pitchFamily="34" charset="0"/>
              <a:buChar char="•"/>
              <a:defRPr sz="2400" kern="1200">
                <a:solidFill>
                  <a:schemeClr val="tx1"/>
                </a:solidFill>
                <a:latin typeface="+mn-lt"/>
                <a:ea typeface="+mn-ea"/>
                <a:cs typeface="+mn-cs"/>
              </a:defRPr>
            </a:lvl2pPr>
            <a:lvl3pPr marL="1211580" indent="-256032" algn="l" defTabSz="914400" rtl="0" eaLnBrk="1" latinLnBrk="0" hangingPunct="1">
              <a:lnSpc>
                <a:spcPct val="90000"/>
              </a:lnSpc>
              <a:spcBef>
                <a:spcPts val="500"/>
              </a:spcBef>
              <a:buClr>
                <a:schemeClr val="accent2"/>
              </a:buClr>
              <a:buFont typeface="Arial" panose="020B0604020202020204" pitchFamily="34" charset="0"/>
              <a:buChar char="•"/>
              <a:defRPr sz="2000" kern="1200">
                <a:solidFill>
                  <a:schemeClr val="tx1"/>
                </a:solidFill>
                <a:latin typeface="+mn-lt"/>
                <a:ea typeface="+mn-ea"/>
                <a:cs typeface="+mn-cs"/>
              </a:defRPr>
            </a:lvl3pPr>
            <a:lvl4pPr marL="150876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4pPr>
            <a:lvl5pPr marL="1794510" indent="-201168"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Aft>
                <a:spcPts val="0"/>
              </a:spcAft>
            </a:pPr>
            <a:r>
              <a:rPr lang="en-US" altLang="en-US" sz="2200" dirty="0">
                <a:latin typeface="Liberation Sans" panose="020B0604020202020204"/>
                <a:cs typeface="Times New Roman" panose="02020603050405020304" pitchFamily="18" charset="0"/>
              </a:rPr>
              <a:t>32,000</a:t>
            </a:r>
            <a:endParaRPr lang="en-IN" sz="2200" dirty="0">
              <a:latin typeface="Liberation Sans" panose="020B0604020202020204"/>
              <a:cs typeface="Times New Roman" panose="02020603050405020304" pitchFamily="18" charset="0"/>
            </a:endParaRPr>
          </a:p>
        </p:txBody>
      </p:sp>
      <p:sp>
        <p:nvSpPr>
          <p:cNvPr id="13" name="Content Placeholder 7">
            <a:extLst>
              <a:ext uri="{FF2B5EF4-FFF2-40B4-BE49-F238E27FC236}">
                <a16:creationId xmlns:a16="http://schemas.microsoft.com/office/drawing/2014/main" id="{F921ACE5-5BBB-44CB-8EAB-14EEC5B54FCE}"/>
              </a:ext>
            </a:extLst>
          </p:cNvPr>
          <p:cNvSpPr txBox="1">
            <a:spLocks/>
          </p:cNvSpPr>
          <p:nvPr/>
        </p:nvSpPr>
        <p:spPr>
          <a:xfrm>
            <a:off x="1503472" y="5707370"/>
            <a:ext cx="916737" cy="388063"/>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Clr>
                <a:schemeClr val="accent2"/>
              </a:buClr>
              <a:buFont typeface="Arial" panose="020B0604020202020204" pitchFamily="34" charset="0"/>
              <a:buNone/>
              <a:defRPr sz="2800" b="0" i="0" kern="1200">
                <a:solidFill>
                  <a:schemeClr val="tx1"/>
                </a:solidFill>
                <a:latin typeface="Times New Roman" charset="0"/>
                <a:ea typeface="Times New Roman" charset="0"/>
                <a:cs typeface="Times New Roman" charset="0"/>
              </a:defRPr>
            </a:lvl1pPr>
            <a:lvl2pPr marL="822960" indent="-292608" algn="l" defTabSz="914400" rtl="0" eaLnBrk="1" latinLnBrk="0" hangingPunct="1">
              <a:lnSpc>
                <a:spcPct val="90000"/>
              </a:lnSpc>
              <a:spcBef>
                <a:spcPts val="500"/>
              </a:spcBef>
              <a:buClr>
                <a:schemeClr val="accent2"/>
              </a:buClr>
              <a:buFont typeface="Arial" panose="020B0604020202020204" pitchFamily="34" charset="0"/>
              <a:buChar char="•"/>
              <a:defRPr sz="2400" kern="1200">
                <a:solidFill>
                  <a:schemeClr val="tx1"/>
                </a:solidFill>
                <a:latin typeface="+mn-lt"/>
                <a:ea typeface="+mn-ea"/>
                <a:cs typeface="+mn-cs"/>
              </a:defRPr>
            </a:lvl2pPr>
            <a:lvl3pPr marL="1211580" indent="-256032" algn="l" defTabSz="914400" rtl="0" eaLnBrk="1" latinLnBrk="0" hangingPunct="1">
              <a:lnSpc>
                <a:spcPct val="90000"/>
              </a:lnSpc>
              <a:spcBef>
                <a:spcPts val="500"/>
              </a:spcBef>
              <a:buClr>
                <a:schemeClr val="accent2"/>
              </a:buClr>
              <a:buFont typeface="Arial" panose="020B0604020202020204" pitchFamily="34" charset="0"/>
              <a:buChar char="•"/>
              <a:defRPr sz="2000" kern="1200">
                <a:solidFill>
                  <a:schemeClr val="tx1"/>
                </a:solidFill>
                <a:latin typeface="+mn-lt"/>
                <a:ea typeface="+mn-ea"/>
                <a:cs typeface="+mn-cs"/>
              </a:defRPr>
            </a:lvl3pPr>
            <a:lvl4pPr marL="150876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4pPr>
            <a:lvl5pPr marL="1794510" indent="-201168"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Aft>
                <a:spcPts val="0"/>
              </a:spcAft>
            </a:pPr>
            <a:r>
              <a:rPr lang="en-US" altLang="en-US" sz="2200" dirty="0">
                <a:latin typeface="Liberation Sans" panose="020B0604020202020204"/>
                <a:cs typeface="Times New Roman" panose="02020603050405020304" pitchFamily="18" charset="0"/>
              </a:rPr>
              <a:t>Cash</a:t>
            </a:r>
            <a:endParaRPr lang="en-IN" sz="2200" dirty="0">
              <a:latin typeface="Liberation Sans" panose="020B0604020202020204"/>
              <a:cs typeface="Times New Roman" panose="02020603050405020304" pitchFamily="18" charset="0"/>
            </a:endParaRPr>
          </a:p>
        </p:txBody>
      </p:sp>
      <p:sp>
        <p:nvSpPr>
          <p:cNvPr id="14" name="Content Placeholder 8">
            <a:extLst>
              <a:ext uri="{FF2B5EF4-FFF2-40B4-BE49-F238E27FC236}">
                <a16:creationId xmlns:a16="http://schemas.microsoft.com/office/drawing/2014/main" id="{5FB376DE-38B4-4DD9-A086-27428F10B91A}"/>
              </a:ext>
            </a:extLst>
          </p:cNvPr>
          <p:cNvSpPr txBox="1">
            <a:spLocks/>
          </p:cNvSpPr>
          <p:nvPr/>
        </p:nvSpPr>
        <p:spPr>
          <a:xfrm>
            <a:off x="7242127" y="5696859"/>
            <a:ext cx="1088119" cy="409084"/>
          </a:xfrm>
          <a:prstGeom prst="rect">
            <a:avLst/>
          </a:prstGeom>
        </p:spPr>
        <p:txBody>
          <a:bodyPr vert="horz" lIns="91440" tIns="45720" rIns="91440" bIns="45720" rtlCol="0">
            <a:normAutofit fontScale="92500"/>
          </a:bodyPr>
          <a:lstStyle>
            <a:lvl1pPr marL="0" indent="0" algn="l" defTabSz="914400" rtl="0" eaLnBrk="1" latinLnBrk="0" hangingPunct="1">
              <a:lnSpc>
                <a:spcPct val="90000"/>
              </a:lnSpc>
              <a:spcBef>
                <a:spcPts val="1000"/>
              </a:spcBef>
              <a:buClr>
                <a:schemeClr val="accent2"/>
              </a:buClr>
              <a:buFont typeface="Arial" panose="020B0604020202020204" pitchFamily="34" charset="0"/>
              <a:buNone/>
              <a:defRPr sz="2800" b="0" i="0" kern="1200">
                <a:solidFill>
                  <a:schemeClr val="tx1"/>
                </a:solidFill>
                <a:latin typeface="Times New Roman" charset="0"/>
                <a:ea typeface="Times New Roman" charset="0"/>
                <a:cs typeface="Times New Roman" charset="0"/>
              </a:defRPr>
            </a:lvl1pPr>
            <a:lvl2pPr marL="822960" indent="-292608" algn="l" defTabSz="914400" rtl="0" eaLnBrk="1" latinLnBrk="0" hangingPunct="1">
              <a:lnSpc>
                <a:spcPct val="90000"/>
              </a:lnSpc>
              <a:spcBef>
                <a:spcPts val="500"/>
              </a:spcBef>
              <a:buClr>
                <a:schemeClr val="accent2"/>
              </a:buClr>
              <a:buFont typeface="Arial" panose="020B0604020202020204" pitchFamily="34" charset="0"/>
              <a:buChar char="•"/>
              <a:defRPr sz="2400" kern="1200">
                <a:solidFill>
                  <a:schemeClr val="tx1"/>
                </a:solidFill>
                <a:latin typeface="+mn-lt"/>
                <a:ea typeface="+mn-ea"/>
                <a:cs typeface="+mn-cs"/>
              </a:defRPr>
            </a:lvl2pPr>
            <a:lvl3pPr marL="1211580" indent="-256032" algn="l" defTabSz="914400" rtl="0" eaLnBrk="1" latinLnBrk="0" hangingPunct="1">
              <a:lnSpc>
                <a:spcPct val="90000"/>
              </a:lnSpc>
              <a:spcBef>
                <a:spcPts val="500"/>
              </a:spcBef>
              <a:buClr>
                <a:schemeClr val="accent2"/>
              </a:buClr>
              <a:buFont typeface="Arial" panose="020B0604020202020204" pitchFamily="34" charset="0"/>
              <a:buChar char="•"/>
              <a:defRPr sz="2000" kern="1200">
                <a:solidFill>
                  <a:schemeClr val="tx1"/>
                </a:solidFill>
                <a:latin typeface="+mn-lt"/>
                <a:ea typeface="+mn-ea"/>
                <a:cs typeface="+mn-cs"/>
              </a:defRPr>
            </a:lvl3pPr>
            <a:lvl4pPr marL="150876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4pPr>
            <a:lvl5pPr marL="1794510" indent="-201168"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
                <a:srgbClr val="B11116"/>
              </a:buClr>
              <a:buSzTx/>
              <a:buFont typeface="Arial" panose="020B0604020202020204" pitchFamily="34" charset="0"/>
              <a:buNone/>
              <a:tabLst/>
              <a:defRPr/>
            </a:pPr>
            <a:r>
              <a:rPr kumimoji="0" lang="en-US" altLang="en-US" sz="2400" b="0" i="0" u="none" strike="noStrike" kern="1200" cap="none" spc="0" normalizeH="0" baseline="0" noProof="0" dirty="0">
                <a:ln>
                  <a:noFill/>
                </a:ln>
                <a:solidFill>
                  <a:srgbClr val="231F20"/>
                </a:solidFill>
                <a:effectLst/>
                <a:uLnTx/>
                <a:uFillTx/>
                <a:latin typeface="Liberation Sans" panose="020B0604020202020204"/>
                <a:cs typeface="Times New Roman" panose="02020603050405020304" pitchFamily="18" charset="0"/>
              </a:rPr>
              <a:t>32,000</a:t>
            </a:r>
            <a:endParaRPr kumimoji="0" lang="en-US" sz="2400" b="0" i="0" u="none" strike="noStrike" kern="1200" cap="none" spc="0" normalizeH="0" baseline="0" noProof="0" dirty="0">
              <a:ln>
                <a:noFill/>
              </a:ln>
              <a:solidFill>
                <a:srgbClr val="231F20"/>
              </a:solidFill>
              <a:effectLst/>
              <a:uLnTx/>
              <a:uFillTx/>
              <a:latin typeface="Liberation Sans" panose="020B0604020202020204"/>
            </a:endParaRPr>
          </a:p>
        </p:txBody>
      </p:sp>
    </p:spTree>
    <p:extLst>
      <p:ext uri="{BB962C8B-B14F-4D97-AF65-F5344CB8AC3E}">
        <p14:creationId xmlns:p14="http://schemas.microsoft.com/office/powerpoint/2010/main" val="2934083526"/>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xEl>
                                              <p:pRg st="0" end="0"/>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P spid="12" grpId="0" build="p"/>
      <p:bldP spid="13" grpId="0" build="p"/>
      <p:bldP spid="14"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Rectangle 7"/>
          <p:cNvSpPr>
            <a:spLocks noChangeArrowheads="1"/>
          </p:cNvSpPr>
          <p:nvPr/>
        </p:nvSpPr>
        <p:spPr bwMode="auto">
          <a:xfrm>
            <a:off x="592760" y="1159002"/>
            <a:ext cx="8229600" cy="52387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28575" cap="sq" algn="ctr">
                <a:solidFill>
                  <a:srgbClr val="000000"/>
                </a:solidFill>
                <a:miter lim="800000"/>
                <a:headEnd type="none" w="sm" len="sm"/>
                <a:tailEnd type="none" w="sm" len="sm"/>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marL="0" marR="0" lvl="0" indent="0" algn="l" defTabSz="914400" rtl="0" eaLnBrk="0" fontAlgn="base" latinLnBrk="0" hangingPunct="0">
              <a:lnSpc>
                <a:spcPct val="100000"/>
              </a:lnSpc>
              <a:spcBef>
                <a:spcPct val="0"/>
              </a:spcBef>
              <a:spcAft>
                <a:spcPct val="0"/>
              </a:spcAft>
              <a:buClrTx/>
              <a:buSzPct val="80000"/>
              <a:buFontTx/>
              <a:buNone/>
              <a:tabLst/>
              <a:defRPr/>
            </a:pPr>
            <a:r>
              <a:rPr kumimoji="0" lang="en-US" altLang="en-US" sz="2800" b="1" i="0" u="none" strike="noStrike" kern="1200" cap="none" spc="0" normalizeH="0" baseline="0" noProof="0" dirty="0">
                <a:ln>
                  <a:noFill/>
                </a:ln>
                <a:solidFill>
                  <a:srgbClr val="006600"/>
                </a:solidFill>
                <a:effectLst/>
                <a:uLnTx/>
                <a:uFillTx/>
                <a:latin typeface="Liberation Sans" panose="020B0604020202020204" pitchFamily="34" charset="0"/>
                <a:ea typeface="+mn-ea"/>
                <a:cs typeface="+mn-cs"/>
              </a:rPr>
              <a:t>Presentation on Balance Sheet</a:t>
            </a:r>
          </a:p>
        </p:txBody>
      </p:sp>
      <p:sp>
        <p:nvSpPr>
          <p:cNvPr id="24580" name="Rectangle 7"/>
          <p:cNvSpPr>
            <a:spLocks noChangeArrowheads="1"/>
          </p:cNvSpPr>
          <p:nvPr/>
        </p:nvSpPr>
        <p:spPr bwMode="auto">
          <a:xfrm>
            <a:off x="609600" y="304800"/>
            <a:ext cx="7620000" cy="560388"/>
          </a:xfrm>
          <a:prstGeom prst="rect">
            <a:avLst/>
          </a:prstGeom>
          <a:noFill/>
          <a:ln>
            <a:noFill/>
          </a:ln>
          <a:effectLst/>
          <a:extLst>
            <a:ext uri="{909E8E84-426E-40dd-AFC4-6F175D3DCCD1}">
              <a14:hiddenFill xmlns="" xmlns:a14="http://schemas.microsoft.com/office/drawing/2010/main">
                <a:solidFill>
                  <a:srgbClr val="990000"/>
                </a:solidFill>
              </a14:hiddenFill>
            </a:ext>
            <a:ext uri="{91240B29-F687-4f45-9708-019B960494DF}">
              <a14:hiddenLine xmlns="" xmlns:a14="http://schemas.microsoft.com/office/drawing/2010/main" w="12700" algn="ctr">
                <a:solidFill>
                  <a:schemeClr val="tx1"/>
                </a:solidFill>
                <a:miter lim="800000"/>
                <a:headEnd/>
                <a:tailEnd/>
              </a14:hiddenLine>
            </a:ext>
            <a:ext uri="{AF507438-7753-43e0-B8FC-AC1667EBCBE1}">
              <a14:hiddenEffects xmlns="" xmlns:a14="http://schemas.microsoft.com/office/drawing/2010/main">
                <a:effectLst>
                  <a:outerShdw dist="107763" dir="2700000" algn="ctr" rotWithShape="0">
                    <a:schemeClr val="bg2"/>
                  </a:outerShdw>
                </a:effectLst>
              </a14:hiddenEffects>
            </a:ext>
          </a:extLst>
        </p:spPr>
        <p:txBody>
          <a:bodyPr lIns="90488" tIns="44450" rIns="90488" bIns="44450"/>
          <a:lstStyle/>
          <a:p>
            <a:pPr marL="0" marR="0" lvl="0" indent="0" algn="l" defTabSz="914400" rtl="0" eaLnBrk="0" fontAlgn="base" latinLnBrk="0" hangingPunct="0">
              <a:lnSpc>
                <a:spcPct val="100000"/>
              </a:lnSpc>
              <a:spcBef>
                <a:spcPct val="0"/>
              </a:spcBef>
              <a:spcAft>
                <a:spcPct val="0"/>
              </a:spcAft>
              <a:buClrTx/>
              <a:buSzPct val="80000"/>
              <a:buFontTx/>
              <a:buNone/>
              <a:tabLst/>
              <a:defRPr/>
            </a:pPr>
            <a:r>
              <a:rPr kumimoji="0" lang="en-US" altLang="en-US" sz="3200" b="1" i="0" u="none" strike="noStrike" kern="1200" cap="none" spc="0" normalizeH="0" baseline="0" noProof="0" dirty="0">
                <a:ln>
                  <a:noFill/>
                </a:ln>
                <a:solidFill>
                  <a:srgbClr val="0000FF">
                    <a:lumMod val="75000"/>
                  </a:srgbClr>
                </a:solidFill>
                <a:effectLst/>
                <a:uLnTx/>
                <a:uFillTx/>
                <a:latin typeface="Liberation Sans" panose="020B0604020202020204" pitchFamily="34" charset="0"/>
                <a:ea typeface="+mn-ea"/>
                <a:cs typeface="+mn-cs"/>
              </a:rPr>
              <a:t>Purchase Of Treasury Stock</a:t>
            </a:r>
          </a:p>
        </p:txBody>
      </p:sp>
      <p:sp>
        <p:nvSpPr>
          <p:cNvPr id="24581" name="Line 8"/>
          <p:cNvSpPr>
            <a:spLocks noChangeShapeType="1"/>
          </p:cNvSpPr>
          <p:nvPr/>
        </p:nvSpPr>
        <p:spPr bwMode="auto">
          <a:xfrm>
            <a:off x="304800" y="990600"/>
            <a:ext cx="8534400" cy="0"/>
          </a:xfrm>
          <a:prstGeom prst="line">
            <a:avLst/>
          </a:prstGeom>
          <a:noFill/>
          <a:ln w="57150" cap="sq">
            <a:solidFill>
              <a:schemeClr val="tx1"/>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Liberation Sans" panose="020B0604020202020204" pitchFamily="34" charset="0"/>
              <a:ea typeface="+mn-ea"/>
              <a:cs typeface="+mn-cs"/>
            </a:endParaRPr>
          </a:p>
        </p:txBody>
      </p:sp>
      <p:sp>
        <p:nvSpPr>
          <p:cNvPr id="2" name="Slide Number Placeholder 1"/>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980D5847-D064-449A-9DD5-EB6DB8BB846B}" type="slidenum">
              <a:rPr kumimoji="0" lang="en-US" sz="1200" b="0" i="0" u="none" strike="noStrike" kern="1200" cap="none" spc="0" normalizeH="0" baseline="0" noProof="0" smtClean="0">
                <a:ln>
                  <a:noFill/>
                </a:ln>
                <a:solidFill>
                  <a:srgbClr val="000000">
                    <a:tint val="75000"/>
                  </a:srgbClr>
                </a:solidFill>
                <a:effectLst/>
                <a:uLnTx/>
                <a:uFillTx/>
                <a:latin typeface="Times New Roman" pitchFamily="18"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42</a:t>
            </a:fld>
            <a:endParaRPr kumimoji="0" lang="en-US" sz="1200" b="0" i="0" u="none" strike="noStrike" kern="1200" cap="none" spc="0" normalizeH="0" baseline="0" noProof="0">
              <a:ln>
                <a:noFill/>
              </a:ln>
              <a:solidFill>
                <a:srgbClr val="000000">
                  <a:tint val="75000"/>
                </a:srgbClr>
              </a:solidFill>
              <a:effectLst/>
              <a:uLnTx/>
              <a:uFillTx/>
              <a:latin typeface="Times New Roman" pitchFamily="18" charset="0"/>
              <a:ea typeface="+mn-ea"/>
              <a:cs typeface="+mn-cs"/>
            </a:endParaRPr>
          </a:p>
        </p:txBody>
      </p:sp>
      <p:sp>
        <p:nvSpPr>
          <p:cNvPr id="10" name="Content Placeholder 2">
            <a:extLst>
              <a:ext uri="{FF2B5EF4-FFF2-40B4-BE49-F238E27FC236}">
                <a16:creationId xmlns:a16="http://schemas.microsoft.com/office/drawing/2014/main" id="{5C1C02AA-39CA-4D98-8AF9-52D0A34D9E1D}"/>
              </a:ext>
            </a:extLst>
          </p:cNvPr>
          <p:cNvSpPr txBox="1">
            <a:spLocks/>
          </p:cNvSpPr>
          <p:nvPr/>
        </p:nvSpPr>
        <p:spPr>
          <a:xfrm>
            <a:off x="592760" y="5029200"/>
            <a:ext cx="8153400" cy="754206"/>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Clr>
                <a:schemeClr val="accent2"/>
              </a:buClr>
              <a:buFont typeface="Arial" panose="020B0604020202020204" pitchFamily="34" charset="0"/>
              <a:buNone/>
              <a:defRPr sz="2800" b="0" i="0" kern="1200">
                <a:solidFill>
                  <a:schemeClr val="tx1"/>
                </a:solidFill>
                <a:latin typeface="Times New Roman" charset="0"/>
                <a:ea typeface="Times New Roman" charset="0"/>
                <a:cs typeface="Times New Roman" charset="0"/>
              </a:defRPr>
            </a:lvl1pPr>
            <a:lvl2pPr marL="822960" indent="-292608" algn="l" defTabSz="914400" rtl="0" eaLnBrk="1" latinLnBrk="0" hangingPunct="1">
              <a:lnSpc>
                <a:spcPct val="90000"/>
              </a:lnSpc>
              <a:spcBef>
                <a:spcPts val="500"/>
              </a:spcBef>
              <a:buClr>
                <a:schemeClr val="accent2"/>
              </a:buClr>
              <a:buFont typeface="Arial" panose="020B0604020202020204" pitchFamily="34" charset="0"/>
              <a:buChar char="•"/>
              <a:defRPr sz="2400" kern="1200">
                <a:solidFill>
                  <a:schemeClr val="tx1"/>
                </a:solidFill>
                <a:latin typeface="+mn-lt"/>
                <a:ea typeface="+mn-ea"/>
                <a:cs typeface="+mn-cs"/>
              </a:defRPr>
            </a:lvl2pPr>
            <a:lvl3pPr marL="1211580" indent="-256032" algn="l" defTabSz="914400" rtl="0" eaLnBrk="1" latinLnBrk="0" hangingPunct="1">
              <a:lnSpc>
                <a:spcPct val="90000"/>
              </a:lnSpc>
              <a:spcBef>
                <a:spcPts val="500"/>
              </a:spcBef>
              <a:buClr>
                <a:schemeClr val="accent2"/>
              </a:buClr>
              <a:buFont typeface="Arial" panose="020B0604020202020204" pitchFamily="34" charset="0"/>
              <a:buChar char="•"/>
              <a:defRPr sz="2000" kern="1200">
                <a:solidFill>
                  <a:schemeClr val="tx1"/>
                </a:solidFill>
                <a:latin typeface="+mn-lt"/>
                <a:ea typeface="+mn-ea"/>
                <a:cs typeface="+mn-cs"/>
              </a:defRPr>
            </a:lvl3pPr>
            <a:lvl4pPr marL="150876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4pPr>
            <a:lvl5pPr marL="1794510" indent="-201168"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Aft>
                <a:spcPts val="0"/>
              </a:spcAft>
            </a:pPr>
            <a:r>
              <a:rPr lang="en-US" altLang="en-US" sz="2400" dirty="0">
                <a:latin typeface="Liberation Sans" panose="020B0604020202020204"/>
                <a:cs typeface="Times New Roman" panose="02020603050405020304" pitchFamily="18" charset="0"/>
              </a:rPr>
              <a:t>Both the number of shares issued (100,000) and the number of shares held as treasury (4,000) are disclosed.</a:t>
            </a:r>
          </a:p>
        </p:txBody>
      </p:sp>
      <p:pic>
        <p:nvPicPr>
          <p:cNvPr id="15" name="Content Placeholder 8" descr="Illustration of a partial Balance sheet. The statement displays a two-line heading consisting of the name of the company, Mead Incorporated; the type of statement, Balance Sheet (Partial). There are two columns in this statement, the first displaying labels and the second displaying the respective amounts. The first line of the statement displays: Stockholders' equity. The next line shows: Paid in Capital slightly indented. The third line shows: Common Stock, $5 par value, 400,000 shares authorized, 100,000 shares issued, and 96,000 shares outstanding, slightly indented, with the $500,000 appearing in the second column. The next line shows: Retained earnings, with the amount of 200,000 appearing in the second column. The total is labeled as: Total paid-in capital and retained earnings, with the amount of 700,000 in the second column resulting from adding the above two amounts. The next line shows: Less, Treasury stock (4,000 shares) with the amount of 32,000 in the second column. The total is labeled as: Total Stockholders' equity, with the amount of $668,000 in the second column resulting from subtracting the 32,000 Treasury stock from the 700,000 subtotal.">
            <a:extLst>
              <a:ext uri="{FF2B5EF4-FFF2-40B4-BE49-F238E27FC236}">
                <a16:creationId xmlns:a16="http://schemas.microsoft.com/office/drawing/2014/main" id="{5F54AA10-37CA-486B-BB89-BB5D651121D6}"/>
              </a:ext>
            </a:extLst>
          </p:cNvPr>
          <p:cNvPicPr>
            <a:picLocks noChangeAspect="1"/>
          </p:cNvPicPr>
          <p:nvPr/>
        </p:nvPicPr>
        <p:blipFill>
          <a:blip r:embed="rId3"/>
          <a:stretch>
            <a:fillRect/>
          </a:stretch>
        </p:blipFill>
        <p:spPr>
          <a:xfrm>
            <a:off x="645051" y="1752601"/>
            <a:ext cx="7794197" cy="2895600"/>
          </a:xfrm>
          <a:prstGeom prst="rect">
            <a:avLst/>
          </a:prstGeom>
          <a:ln>
            <a:solidFill>
              <a:srgbClr val="231F20"/>
            </a:solidFill>
          </a:ln>
        </p:spPr>
      </p:pic>
    </p:spTree>
    <p:extLst>
      <p:ext uri="{BB962C8B-B14F-4D97-AF65-F5344CB8AC3E}">
        <p14:creationId xmlns:p14="http://schemas.microsoft.com/office/powerpoint/2010/main" val="2874454837"/>
      </p:ext>
    </p:extLst>
  </p:cSld>
  <p:clrMapOvr>
    <a:masterClrMapping/>
  </p:clrMapOvr>
  <p:transition>
    <p:wipe dir="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0" name="Rectangle 7"/>
          <p:cNvSpPr>
            <a:spLocks noChangeArrowheads="1"/>
          </p:cNvSpPr>
          <p:nvPr/>
        </p:nvSpPr>
        <p:spPr bwMode="auto">
          <a:xfrm>
            <a:off x="609600" y="304800"/>
            <a:ext cx="7620000" cy="560388"/>
          </a:xfrm>
          <a:prstGeom prst="rect">
            <a:avLst/>
          </a:prstGeom>
          <a:noFill/>
          <a:ln>
            <a:noFill/>
          </a:ln>
          <a:effectLst/>
          <a:extLst>
            <a:ext uri="{909E8E84-426E-40dd-AFC4-6F175D3DCCD1}">
              <a14:hiddenFill xmlns:a14="http://schemas.microsoft.com/office/drawing/2010/main" xmlns="">
                <a:solidFill>
                  <a:srgbClr val="990000"/>
                </a:solidFill>
              </a14:hiddenFill>
            </a:ext>
            <a:ext uri="{91240B29-F687-4f45-9708-019B960494DF}">
              <a14:hiddenLine xmlns:a14="http://schemas.microsoft.com/office/drawing/2010/main" xmlns="" w="12700" algn="ctr">
                <a:solidFill>
                  <a:schemeClr val="tx1"/>
                </a:solidFill>
                <a:miter lim="800000"/>
                <a:headEnd/>
                <a:tailEnd/>
              </a14:hiddenLine>
            </a:ext>
            <a:ext uri="{AF507438-7753-43e0-B8FC-AC1667EBCBE1}">
              <a14:hiddenEffects xmlns:a14="http://schemas.microsoft.com/office/drawing/2010/main" xmlns="">
                <a:effectLst>
                  <a:outerShdw dist="107763" dir="2700000" algn="ctr" rotWithShape="0">
                    <a:schemeClr val="bg2"/>
                  </a:outerShdw>
                </a:effectLst>
              </a14:hiddenEffects>
            </a:ext>
          </a:extLst>
        </p:spPr>
        <p:txBody>
          <a:bodyPr lIns="90488" tIns="44450" rIns="90488" bIns="44450"/>
          <a:lstStyle/>
          <a:p>
            <a:pPr marL="0" marR="0" lvl="0" indent="0" algn="l" defTabSz="914400" rtl="0" eaLnBrk="0" fontAlgn="base" latinLnBrk="0" hangingPunct="0">
              <a:lnSpc>
                <a:spcPct val="100000"/>
              </a:lnSpc>
              <a:spcBef>
                <a:spcPct val="0"/>
              </a:spcBef>
              <a:spcAft>
                <a:spcPct val="0"/>
              </a:spcAft>
              <a:buClrTx/>
              <a:buSzPct val="80000"/>
              <a:buFontTx/>
              <a:buNone/>
              <a:tabLst/>
              <a:defRPr/>
            </a:pPr>
            <a:r>
              <a:rPr kumimoji="0" lang="en-US" altLang="en-US" sz="3200" b="1" i="0" u="none" strike="noStrike" kern="1200" cap="none" spc="0" normalizeH="0" baseline="0" noProof="0" dirty="0">
                <a:ln>
                  <a:noFill/>
                </a:ln>
                <a:solidFill>
                  <a:srgbClr val="0000FF">
                    <a:lumMod val="75000"/>
                  </a:srgbClr>
                </a:solidFill>
                <a:effectLst/>
                <a:uLnTx/>
                <a:uFillTx/>
                <a:latin typeface="Liberation Sans" panose="020B0604020202020204" pitchFamily="34" charset="0"/>
                <a:ea typeface="+mn-ea"/>
                <a:cs typeface="+mn-cs"/>
              </a:rPr>
              <a:t>Disposal Of Treasury Stock</a:t>
            </a:r>
          </a:p>
        </p:txBody>
      </p:sp>
      <p:sp>
        <p:nvSpPr>
          <p:cNvPr id="24581" name="Line 8"/>
          <p:cNvSpPr>
            <a:spLocks noChangeShapeType="1"/>
          </p:cNvSpPr>
          <p:nvPr/>
        </p:nvSpPr>
        <p:spPr bwMode="auto">
          <a:xfrm>
            <a:off x="304800" y="990600"/>
            <a:ext cx="8534400"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Liberation Sans" panose="020B0604020202020204" pitchFamily="34" charset="0"/>
              <a:ea typeface="+mn-ea"/>
              <a:cs typeface="+mn-cs"/>
            </a:endParaRPr>
          </a:p>
        </p:txBody>
      </p:sp>
      <p:sp>
        <p:nvSpPr>
          <p:cNvPr id="2" name="Slide Number Placeholder 1"/>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980D5847-D064-449A-9DD5-EB6DB8BB846B}" type="slidenum">
              <a:rPr kumimoji="0" lang="en-US" sz="1200" b="0" i="0" u="none" strike="noStrike" kern="1200" cap="none" spc="0" normalizeH="0" baseline="0" noProof="0" smtClean="0">
                <a:ln>
                  <a:noFill/>
                </a:ln>
                <a:solidFill>
                  <a:srgbClr val="000000">
                    <a:tint val="75000"/>
                  </a:srgbClr>
                </a:solidFill>
                <a:effectLst/>
                <a:uLnTx/>
                <a:uFillTx/>
                <a:latin typeface="Times New Roman" pitchFamily="18"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43</a:t>
            </a:fld>
            <a:endParaRPr kumimoji="0" lang="en-US" sz="1200" b="0" i="0" u="none" strike="noStrike" kern="1200" cap="none" spc="0" normalizeH="0" baseline="0" noProof="0">
              <a:ln>
                <a:noFill/>
              </a:ln>
              <a:solidFill>
                <a:srgbClr val="000000">
                  <a:tint val="75000"/>
                </a:srgbClr>
              </a:solidFill>
              <a:effectLst/>
              <a:uLnTx/>
              <a:uFillTx/>
              <a:latin typeface="Times New Roman" pitchFamily="18" charset="0"/>
              <a:ea typeface="+mn-ea"/>
              <a:cs typeface="+mn-cs"/>
            </a:endParaRPr>
          </a:p>
        </p:txBody>
      </p:sp>
      <p:sp>
        <p:nvSpPr>
          <p:cNvPr id="8" name="Content Placeholder 2">
            <a:extLst>
              <a:ext uri="{FF2B5EF4-FFF2-40B4-BE49-F238E27FC236}">
                <a16:creationId xmlns:a16="http://schemas.microsoft.com/office/drawing/2014/main" id="{4BF851B3-CD1C-4834-88B0-922F89D3D8FB}"/>
              </a:ext>
            </a:extLst>
          </p:cNvPr>
          <p:cNvSpPr txBox="1">
            <a:spLocks/>
          </p:cNvSpPr>
          <p:nvPr/>
        </p:nvSpPr>
        <p:spPr>
          <a:xfrm>
            <a:off x="609600" y="1295400"/>
            <a:ext cx="8534400" cy="1440306"/>
          </a:xfrm>
          <a:prstGeom prst="rect">
            <a:avLst/>
          </a:prstGeom>
        </p:spPr>
        <p:txBody>
          <a:bodyPr vert="horz" lIns="91440" tIns="45720" rIns="91440" bIns="45720" rtlCol="0">
            <a:normAutofit fontScale="92500" lnSpcReduction="20000"/>
          </a:bodyPr>
          <a:lstStyle>
            <a:lvl1pPr marL="0" indent="0" algn="l" defTabSz="914400" rtl="0" eaLnBrk="1" latinLnBrk="0" hangingPunct="1">
              <a:lnSpc>
                <a:spcPct val="90000"/>
              </a:lnSpc>
              <a:spcBef>
                <a:spcPts val="1000"/>
              </a:spcBef>
              <a:buClr>
                <a:schemeClr val="accent2"/>
              </a:buClr>
              <a:buFont typeface="Arial" panose="020B0604020202020204" pitchFamily="34" charset="0"/>
              <a:buNone/>
              <a:defRPr sz="2800" b="0" i="0" kern="1200">
                <a:solidFill>
                  <a:schemeClr val="tx1"/>
                </a:solidFill>
                <a:latin typeface="Times New Roman" charset="0"/>
                <a:ea typeface="Times New Roman" charset="0"/>
                <a:cs typeface="Times New Roman" charset="0"/>
              </a:defRPr>
            </a:lvl1pPr>
            <a:lvl2pPr marL="822960" indent="-292608" algn="l" defTabSz="914400" rtl="0" eaLnBrk="1" latinLnBrk="0" hangingPunct="1">
              <a:lnSpc>
                <a:spcPct val="90000"/>
              </a:lnSpc>
              <a:spcBef>
                <a:spcPts val="500"/>
              </a:spcBef>
              <a:buClr>
                <a:schemeClr val="accent2"/>
              </a:buClr>
              <a:buFont typeface="Arial" panose="020B0604020202020204" pitchFamily="34" charset="0"/>
              <a:buChar char="•"/>
              <a:defRPr sz="2400" kern="1200">
                <a:solidFill>
                  <a:schemeClr val="tx1"/>
                </a:solidFill>
                <a:latin typeface="+mn-lt"/>
                <a:ea typeface="+mn-ea"/>
                <a:cs typeface="+mn-cs"/>
              </a:defRPr>
            </a:lvl2pPr>
            <a:lvl3pPr marL="1211580" indent="-256032" algn="l" defTabSz="914400" rtl="0" eaLnBrk="1" latinLnBrk="0" hangingPunct="1">
              <a:lnSpc>
                <a:spcPct val="90000"/>
              </a:lnSpc>
              <a:spcBef>
                <a:spcPts val="500"/>
              </a:spcBef>
              <a:buClr>
                <a:schemeClr val="accent2"/>
              </a:buClr>
              <a:buFont typeface="Arial" panose="020B0604020202020204" pitchFamily="34" charset="0"/>
              <a:buChar char="•"/>
              <a:defRPr sz="2000" kern="1200">
                <a:solidFill>
                  <a:schemeClr val="tx1"/>
                </a:solidFill>
                <a:latin typeface="+mn-lt"/>
                <a:ea typeface="+mn-ea"/>
                <a:cs typeface="+mn-cs"/>
              </a:defRPr>
            </a:lvl3pPr>
            <a:lvl4pPr marL="150876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4pPr>
            <a:lvl5pPr marL="1794510" indent="-201168"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lnSpc>
                <a:spcPct val="110000"/>
              </a:lnSpc>
              <a:spcAft>
                <a:spcPts val="0"/>
              </a:spcAft>
            </a:pPr>
            <a:r>
              <a:rPr lang="en-US" altLang="en-US" b="1" dirty="0">
                <a:latin typeface="Liberation Sans" panose="020B0604020202020204"/>
                <a:cs typeface="Times New Roman" panose="02020603050405020304" pitchFamily="18" charset="0"/>
              </a:rPr>
              <a:t>Sale of Treasury Stock</a:t>
            </a:r>
          </a:p>
          <a:p>
            <a:pPr marL="291600" lvl="1" indent="-291600" fontAlgn="auto">
              <a:lnSpc>
                <a:spcPct val="110000"/>
              </a:lnSpc>
              <a:spcBef>
                <a:spcPts val="1000"/>
              </a:spcBef>
              <a:spcAft>
                <a:spcPts val="0"/>
              </a:spcAft>
              <a:buClr>
                <a:srgbClr val="800000"/>
              </a:buClr>
              <a:buSzPct val="100000"/>
            </a:pPr>
            <a:r>
              <a:rPr lang="en-US" altLang="en-US" sz="2800" dirty="0">
                <a:latin typeface="Liberation Sans" panose="020B0604020202020204"/>
                <a:cs typeface="Times New Roman" panose="02020603050405020304" pitchFamily="18" charset="0"/>
              </a:rPr>
              <a:t>Above Cost </a:t>
            </a:r>
          </a:p>
          <a:p>
            <a:pPr marL="291600" lvl="1" indent="-291600" fontAlgn="auto">
              <a:lnSpc>
                <a:spcPct val="110000"/>
              </a:lnSpc>
              <a:spcBef>
                <a:spcPts val="1000"/>
              </a:spcBef>
              <a:spcAft>
                <a:spcPts val="0"/>
              </a:spcAft>
              <a:buClr>
                <a:srgbClr val="800000"/>
              </a:buClr>
              <a:buSzPct val="100000"/>
            </a:pPr>
            <a:r>
              <a:rPr lang="en-US" altLang="en-US" sz="2800" dirty="0">
                <a:latin typeface="Liberation Sans" panose="020B0604020202020204"/>
                <a:cs typeface="Times New Roman" panose="02020603050405020304" pitchFamily="18" charset="0"/>
              </a:rPr>
              <a:t>Below Cost</a:t>
            </a:r>
          </a:p>
        </p:txBody>
      </p:sp>
      <p:sp>
        <p:nvSpPr>
          <p:cNvPr id="9" name="Content Placeholder 5">
            <a:extLst>
              <a:ext uri="{FF2B5EF4-FFF2-40B4-BE49-F238E27FC236}">
                <a16:creationId xmlns:a16="http://schemas.microsoft.com/office/drawing/2014/main" id="{6C42AA62-4B2B-4A29-A637-3D28A2A59C7E}"/>
              </a:ext>
            </a:extLst>
          </p:cNvPr>
          <p:cNvSpPr txBox="1">
            <a:spLocks/>
          </p:cNvSpPr>
          <p:nvPr/>
        </p:nvSpPr>
        <p:spPr>
          <a:xfrm>
            <a:off x="609594" y="2870567"/>
            <a:ext cx="8534400" cy="558433"/>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Clr>
                <a:schemeClr val="accent2"/>
              </a:buClr>
              <a:buFont typeface="Arial" panose="020B0604020202020204" pitchFamily="34" charset="0"/>
              <a:buNone/>
              <a:defRPr sz="2800" b="0" i="0" kern="1200">
                <a:solidFill>
                  <a:schemeClr val="tx1"/>
                </a:solidFill>
                <a:latin typeface="Times New Roman" charset="0"/>
                <a:ea typeface="Times New Roman" charset="0"/>
                <a:cs typeface="Times New Roman" charset="0"/>
              </a:defRPr>
            </a:lvl1pPr>
            <a:lvl2pPr marL="822960" indent="-292608" algn="l" defTabSz="914400" rtl="0" eaLnBrk="1" latinLnBrk="0" hangingPunct="1">
              <a:lnSpc>
                <a:spcPct val="90000"/>
              </a:lnSpc>
              <a:spcBef>
                <a:spcPts val="500"/>
              </a:spcBef>
              <a:buClr>
                <a:schemeClr val="accent2"/>
              </a:buClr>
              <a:buFont typeface="Arial" panose="020B0604020202020204" pitchFamily="34" charset="0"/>
              <a:buChar char="•"/>
              <a:defRPr sz="2400" kern="1200">
                <a:solidFill>
                  <a:schemeClr val="tx1"/>
                </a:solidFill>
                <a:latin typeface="+mn-lt"/>
                <a:ea typeface="+mn-ea"/>
                <a:cs typeface="+mn-cs"/>
              </a:defRPr>
            </a:lvl2pPr>
            <a:lvl3pPr marL="1211580" indent="-256032" algn="l" defTabSz="914400" rtl="0" eaLnBrk="1" latinLnBrk="0" hangingPunct="1">
              <a:lnSpc>
                <a:spcPct val="90000"/>
              </a:lnSpc>
              <a:spcBef>
                <a:spcPts val="500"/>
              </a:spcBef>
              <a:buClr>
                <a:schemeClr val="accent2"/>
              </a:buClr>
              <a:buFont typeface="Arial" panose="020B0604020202020204" pitchFamily="34" charset="0"/>
              <a:buChar char="•"/>
              <a:defRPr sz="2000" kern="1200">
                <a:solidFill>
                  <a:schemeClr val="tx1"/>
                </a:solidFill>
                <a:latin typeface="+mn-lt"/>
                <a:ea typeface="+mn-ea"/>
                <a:cs typeface="+mn-cs"/>
              </a:defRPr>
            </a:lvl3pPr>
            <a:lvl4pPr marL="150876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4pPr>
            <a:lvl5pPr marL="1794510" indent="-201168"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lnSpc>
                <a:spcPct val="120000"/>
              </a:lnSpc>
              <a:spcBef>
                <a:spcPct val="70000"/>
              </a:spcBef>
              <a:spcAft>
                <a:spcPts val="0"/>
              </a:spcAft>
              <a:buSzPct val="80000"/>
            </a:pPr>
            <a:r>
              <a:rPr lang="en-US" altLang="en-US" dirty="0">
                <a:latin typeface="Liberation Sans" panose="020B0604020202020204"/>
                <a:cs typeface="Times New Roman" panose="02020603050405020304" pitchFamily="18" charset="0"/>
              </a:rPr>
              <a:t>Both increase total assets and stockholders’ equity.</a:t>
            </a:r>
            <a:endParaRPr lang="en-IN" dirty="0">
              <a:latin typeface="Liberation Sans" panose="020B0604020202020204"/>
              <a:cs typeface="Times New Roman" panose="02020603050405020304" pitchFamily="18" charset="0"/>
            </a:endParaRPr>
          </a:p>
        </p:txBody>
      </p:sp>
      <p:sp>
        <p:nvSpPr>
          <p:cNvPr id="11" name="Content Placeholder 6">
            <a:extLst>
              <a:ext uri="{FF2B5EF4-FFF2-40B4-BE49-F238E27FC236}">
                <a16:creationId xmlns:a16="http://schemas.microsoft.com/office/drawing/2014/main" id="{BDB97F48-8947-4EEE-B329-8AEE42A8276B}"/>
              </a:ext>
            </a:extLst>
          </p:cNvPr>
          <p:cNvSpPr txBox="1">
            <a:spLocks/>
          </p:cNvSpPr>
          <p:nvPr/>
        </p:nvSpPr>
        <p:spPr>
          <a:xfrm>
            <a:off x="601126" y="3810000"/>
            <a:ext cx="8542868" cy="1604496"/>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Clr>
                <a:schemeClr val="accent2"/>
              </a:buClr>
              <a:buFont typeface="Arial" panose="020B0604020202020204" pitchFamily="34" charset="0"/>
              <a:buNone/>
              <a:defRPr sz="2800" b="0" i="0" kern="1200">
                <a:solidFill>
                  <a:schemeClr val="tx1"/>
                </a:solidFill>
                <a:latin typeface="Times New Roman" charset="0"/>
                <a:ea typeface="Times New Roman" charset="0"/>
                <a:cs typeface="Times New Roman" charset="0"/>
              </a:defRPr>
            </a:lvl1pPr>
            <a:lvl2pPr marL="822960" indent="-292608" algn="l" defTabSz="914400" rtl="0" eaLnBrk="1" latinLnBrk="0" hangingPunct="1">
              <a:lnSpc>
                <a:spcPct val="90000"/>
              </a:lnSpc>
              <a:spcBef>
                <a:spcPts val="500"/>
              </a:spcBef>
              <a:buClr>
                <a:schemeClr val="accent2"/>
              </a:buClr>
              <a:buFont typeface="Arial" panose="020B0604020202020204" pitchFamily="34" charset="0"/>
              <a:buChar char="•"/>
              <a:defRPr sz="2400" kern="1200">
                <a:solidFill>
                  <a:schemeClr val="tx1"/>
                </a:solidFill>
                <a:latin typeface="+mn-lt"/>
                <a:ea typeface="+mn-ea"/>
                <a:cs typeface="+mn-cs"/>
              </a:defRPr>
            </a:lvl2pPr>
            <a:lvl3pPr marL="1211580" indent="-256032" algn="l" defTabSz="914400" rtl="0" eaLnBrk="1" latinLnBrk="0" hangingPunct="1">
              <a:lnSpc>
                <a:spcPct val="90000"/>
              </a:lnSpc>
              <a:spcBef>
                <a:spcPts val="500"/>
              </a:spcBef>
              <a:buClr>
                <a:schemeClr val="accent2"/>
              </a:buClr>
              <a:buFont typeface="Arial" panose="020B0604020202020204" pitchFamily="34" charset="0"/>
              <a:buChar char="•"/>
              <a:defRPr sz="2000" kern="1200">
                <a:solidFill>
                  <a:schemeClr val="tx1"/>
                </a:solidFill>
                <a:latin typeface="+mn-lt"/>
                <a:ea typeface="+mn-ea"/>
                <a:cs typeface="+mn-cs"/>
              </a:defRPr>
            </a:lvl3pPr>
            <a:lvl4pPr marL="150876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4pPr>
            <a:lvl5pPr marL="1794510" indent="-201168"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Aft>
                <a:spcPts val="0"/>
              </a:spcAft>
              <a:defRPr/>
            </a:pPr>
            <a:r>
              <a:rPr lang="en-US" sz="2400" b="1" dirty="0">
                <a:solidFill>
                  <a:srgbClr val="1919F3"/>
                </a:solidFill>
                <a:latin typeface="Liberation Sans" panose="020B0604020202020204"/>
                <a:cs typeface="Times New Roman" panose="02020603050405020304" pitchFamily="18" charset="0"/>
              </a:rPr>
              <a:t>Helpful Hint </a:t>
            </a:r>
          </a:p>
          <a:p>
            <a:pPr fontAlgn="auto">
              <a:spcAft>
                <a:spcPts val="0"/>
              </a:spcAft>
              <a:defRPr/>
            </a:pPr>
            <a:r>
              <a:rPr lang="en-US" sz="2400" dirty="0">
                <a:latin typeface="Liberation Sans" panose="020B0604020202020204"/>
                <a:cs typeface="Times New Roman" panose="02020603050405020304" pitchFamily="18" charset="0"/>
              </a:rPr>
              <a:t>Treasury stock transactions are classified as capital stock transactions. As in the case when stock is issued, the income statement is not involved.</a:t>
            </a:r>
            <a:endParaRPr lang="en-IN" sz="2400" dirty="0">
              <a:latin typeface="Liberation Sans" panose="020B0604020202020204"/>
              <a:cs typeface="Times New Roman" panose="02020603050405020304" pitchFamily="18" charset="0"/>
            </a:endParaRPr>
          </a:p>
        </p:txBody>
      </p:sp>
    </p:spTree>
    <p:extLst>
      <p:ext uri="{BB962C8B-B14F-4D97-AF65-F5344CB8AC3E}">
        <p14:creationId xmlns:p14="http://schemas.microsoft.com/office/powerpoint/2010/main" val="2482272519"/>
      </p:ext>
    </p:extLst>
  </p:cSld>
  <p:clrMapOvr>
    <a:masterClrMapping/>
  </p:clrMapOvr>
  <p:transition>
    <p:wipe dir="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0" name="Rectangle 7"/>
          <p:cNvSpPr>
            <a:spLocks noChangeArrowheads="1"/>
          </p:cNvSpPr>
          <p:nvPr/>
        </p:nvSpPr>
        <p:spPr bwMode="auto">
          <a:xfrm>
            <a:off x="609600" y="304800"/>
            <a:ext cx="7620000" cy="560388"/>
          </a:xfrm>
          <a:prstGeom prst="rect">
            <a:avLst/>
          </a:prstGeom>
          <a:noFill/>
          <a:ln>
            <a:noFill/>
          </a:ln>
          <a:effectLst/>
          <a:extLst>
            <a:ext uri="{909E8E84-426E-40dd-AFC4-6F175D3DCCD1}">
              <a14:hiddenFill xmlns="" xmlns:a14="http://schemas.microsoft.com/office/drawing/2010/main">
                <a:solidFill>
                  <a:srgbClr val="990000"/>
                </a:solidFill>
              </a14:hiddenFill>
            </a:ext>
            <a:ext uri="{91240B29-F687-4f45-9708-019B960494DF}">
              <a14:hiddenLine xmlns="" xmlns:a14="http://schemas.microsoft.com/office/drawing/2010/main" w="12700" algn="ctr">
                <a:solidFill>
                  <a:schemeClr val="tx1"/>
                </a:solidFill>
                <a:miter lim="800000"/>
                <a:headEnd/>
                <a:tailEnd/>
              </a14:hiddenLine>
            </a:ext>
            <a:ext uri="{AF507438-7753-43e0-B8FC-AC1667EBCBE1}">
              <a14:hiddenEffects xmlns="" xmlns:a14="http://schemas.microsoft.com/office/drawing/2010/main">
                <a:effectLst>
                  <a:outerShdw dist="107763" dir="2700000" algn="ctr" rotWithShape="0">
                    <a:schemeClr val="bg2"/>
                  </a:outerShdw>
                </a:effectLst>
              </a14:hiddenEffects>
            </a:ext>
          </a:extLst>
        </p:spPr>
        <p:txBody>
          <a:bodyPr lIns="90488" tIns="44450" rIns="90488" bIns="44450"/>
          <a:lstStyle/>
          <a:p>
            <a:pPr marL="0" marR="0" lvl="0" indent="0" algn="l" defTabSz="914400" rtl="0" eaLnBrk="0" fontAlgn="base" latinLnBrk="0" hangingPunct="0">
              <a:lnSpc>
                <a:spcPct val="100000"/>
              </a:lnSpc>
              <a:spcBef>
                <a:spcPct val="0"/>
              </a:spcBef>
              <a:spcAft>
                <a:spcPct val="0"/>
              </a:spcAft>
              <a:buClrTx/>
              <a:buSzPct val="80000"/>
              <a:buFontTx/>
              <a:buNone/>
              <a:tabLst/>
              <a:defRPr/>
            </a:pPr>
            <a:r>
              <a:rPr kumimoji="0" lang="en-US" altLang="en-US" sz="3200" b="1" i="0" u="none" strike="noStrike" kern="1200" cap="none" spc="0" normalizeH="0" baseline="0" noProof="0" dirty="0">
                <a:ln>
                  <a:noFill/>
                </a:ln>
                <a:solidFill>
                  <a:srgbClr val="0000FF">
                    <a:lumMod val="75000"/>
                  </a:srgbClr>
                </a:solidFill>
                <a:effectLst/>
                <a:uLnTx/>
                <a:uFillTx/>
                <a:latin typeface="Liberation Sans" panose="020B0604020202020204" pitchFamily="34" charset="0"/>
                <a:ea typeface="+mn-ea"/>
                <a:cs typeface="+mn-cs"/>
              </a:rPr>
              <a:t>Sale of Treasury Stock “Above” Cost</a:t>
            </a:r>
          </a:p>
        </p:txBody>
      </p:sp>
      <p:sp>
        <p:nvSpPr>
          <p:cNvPr id="24581" name="Line 8"/>
          <p:cNvSpPr>
            <a:spLocks noChangeShapeType="1"/>
          </p:cNvSpPr>
          <p:nvPr/>
        </p:nvSpPr>
        <p:spPr bwMode="auto">
          <a:xfrm>
            <a:off x="304800" y="990600"/>
            <a:ext cx="8534400" cy="0"/>
          </a:xfrm>
          <a:prstGeom prst="line">
            <a:avLst/>
          </a:prstGeom>
          <a:noFill/>
          <a:ln w="57150" cap="sq">
            <a:solidFill>
              <a:schemeClr val="tx1"/>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Liberation Sans" panose="020B0604020202020204" pitchFamily="34" charset="0"/>
              <a:ea typeface="+mn-ea"/>
              <a:cs typeface="+mn-cs"/>
            </a:endParaRPr>
          </a:p>
        </p:txBody>
      </p:sp>
      <p:sp>
        <p:nvSpPr>
          <p:cNvPr id="2" name="Slide Number Placeholder 1"/>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980D5847-D064-449A-9DD5-EB6DB8BB846B}" type="slidenum">
              <a:rPr kumimoji="0" lang="en-US" sz="1200" b="0" i="0" u="none" strike="noStrike" kern="1200" cap="none" spc="0" normalizeH="0" baseline="0" noProof="0" smtClean="0">
                <a:ln>
                  <a:noFill/>
                </a:ln>
                <a:solidFill>
                  <a:srgbClr val="000000">
                    <a:tint val="75000"/>
                  </a:srgbClr>
                </a:solidFill>
                <a:effectLst/>
                <a:uLnTx/>
                <a:uFillTx/>
                <a:latin typeface="Times New Roman" pitchFamily="18"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44</a:t>
            </a:fld>
            <a:endParaRPr kumimoji="0" lang="en-US" sz="1200" b="0" i="0" u="none" strike="noStrike" kern="1200" cap="none" spc="0" normalizeH="0" baseline="0" noProof="0">
              <a:ln>
                <a:noFill/>
              </a:ln>
              <a:solidFill>
                <a:srgbClr val="000000">
                  <a:tint val="75000"/>
                </a:srgbClr>
              </a:solidFill>
              <a:effectLst/>
              <a:uLnTx/>
              <a:uFillTx/>
              <a:latin typeface="Times New Roman" pitchFamily="18" charset="0"/>
              <a:ea typeface="+mn-ea"/>
              <a:cs typeface="+mn-cs"/>
            </a:endParaRPr>
          </a:p>
        </p:txBody>
      </p:sp>
      <p:sp>
        <p:nvSpPr>
          <p:cNvPr id="8" name="Content Placeholder 2">
            <a:extLst>
              <a:ext uri="{FF2B5EF4-FFF2-40B4-BE49-F238E27FC236}">
                <a16:creationId xmlns:a16="http://schemas.microsoft.com/office/drawing/2014/main" id="{4BF851B3-CD1C-4834-88B0-922F89D3D8FB}"/>
              </a:ext>
            </a:extLst>
          </p:cNvPr>
          <p:cNvSpPr txBox="1">
            <a:spLocks/>
          </p:cNvSpPr>
          <p:nvPr/>
        </p:nvSpPr>
        <p:spPr>
          <a:xfrm>
            <a:off x="609600" y="1295400"/>
            <a:ext cx="8534400" cy="1440306"/>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Clr>
                <a:schemeClr val="accent2"/>
              </a:buClr>
              <a:buFont typeface="Arial" panose="020B0604020202020204" pitchFamily="34" charset="0"/>
              <a:buNone/>
              <a:defRPr sz="2800" b="0" i="0" kern="1200">
                <a:solidFill>
                  <a:schemeClr val="tx1"/>
                </a:solidFill>
                <a:latin typeface="Times New Roman" charset="0"/>
                <a:ea typeface="Times New Roman" charset="0"/>
                <a:cs typeface="Times New Roman" charset="0"/>
              </a:defRPr>
            </a:lvl1pPr>
            <a:lvl2pPr marL="822960" indent="-292608" algn="l" defTabSz="914400" rtl="0" eaLnBrk="1" latinLnBrk="0" hangingPunct="1">
              <a:lnSpc>
                <a:spcPct val="90000"/>
              </a:lnSpc>
              <a:spcBef>
                <a:spcPts val="500"/>
              </a:spcBef>
              <a:buClr>
                <a:schemeClr val="accent2"/>
              </a:buClr>
              <a:buFont typeface="Arial" panose="020B0604020202020204" pitchFamily="34" charset="0"/>
              <a:buChar char="•"/>
              <a:defRPr sz="2400" kern="1200">
                <a:solidFill>
                  <a:schemeClr val="tx1"/>
                </a:solidFill>
                <a:latin typeface="+mn-lt"/>
                <a:ea typeface="+mn-ea"/>
                <a:cs typeface="+mn-cs"/>
              </a:defRPr>
            </a:lvl2pPr>
            <a:lvl3pPr marL="1211580" indent="-256032" algn="l" defTabSz="914400" rtl="0" eaLnBrk="1" latinLnBrk="0" hangingPunct="1">
              <a:lnSpc>
                <a:spcPct val="90000"/>
              </a:lnSpc>
              <a:spcBef>
                <a:spcPts val="500"/>
              </a:spcBef>
              <a:buClr>
                <a:schemeClr val="accent2"/>
              </a:buClr>
              <a:buFont typeface="Arial" panose="020B0604020202020204" pitchFamily="34" charset="0"/>
              <a:buChar char="•"/>
              <a:defRPr sz="2000" kern="1200">
                <a:solidFill>
                  <a:schemeClr val="tx1"/>
                </a:solidFill>
                <a:latin typeface="+mn-lt"/>
                <a:ea typeface="+mn-ea"/>
                <a:cs typeface="+mn-cs"/>
              </a:defRPr>
            </a:lvl3pPr>
            <a:lvl4pPr marL="150876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4pPr>
            <a:lvl5pPr marL="1794510" indent="-201168"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buClr>
                <a:schemeClr val="accent2"/>
              </a:buClr>
              <a:buSzPct val="75000"/>
            </a:pPr>
            <a:r>
              <a:rPr lang="en-US" altLang="en-US" sz="2400" b="1" dirty="0">
                <a:latin typeface="Liberation Sans" panose="020B0604020202020204"/>
                <a:cs typeface="Times New Roman" panose="02020603050405020304" pitchFamily="18" charset="0"/>
              </a:rPr>
              <a:t>Illustration:</a:t>
            </a:r>
            <a:r>
              <a:rPr lang="en-US" altLang="en-US" sz="2400" dirty="0">
                <a:latin typeface="Liberation Sans" panose="020B0604020202020204"/>
                <a:cs typeface="Times New Roman" panose="02020603050405020304" pitchFamily="18" charset="0"/>
              </a:rPr>
              <a:t> On July 1, Mead sells for $10 per share 1,000 shares of its treasury stock previously acquired at $8 per share and makes the following entry.</a:t>
            </a:r>
          </a:p>
        </p:txBody>
      </p:sp>
      <p:sp>
        <p:nvSpPr>
          <p:cNvPr id="10" name="Content Placeholder 7">
            <a:extLst>
              <a:ext uri="{FF2B5EF4-FFF2-40B4-BE49-F238E27FC236}">
                <a16:creationId xmlns:a16="http://schemas.microsoft.com/office/drawing/2014/main" id="{991B4DC1-F646-4965-8EC9-C4A9E19AD19E}"/>
              </a:ext>
            </a:extLst>
          </p:cNvPr>
          <p:cNvSpPr txBox="1">
            <a:spLocks/>
          </p:cNvSpPr>
          <p:nvPr/>
        </p:nvSpPr>
        <p:spPr>
          <a:xfrm>
            <a:off x="609600" y="2752572"/>
            <a:ext cx="1219200" cy="383862"/>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Clr>
                <a:schemeClr val="accent2"/>
              </a:buClr>
              <a:buFont typeface="Arial" panose="020B0604020202020204" pitchFamily="34" charset="0"/>
              <a:buNone/>
              <a:defRPr sz="2800" b="0" i="0" kern="1200">
                <a:solidFill>
                  <a:schemeClr val="tx1"/>
                </a:solidFill>
                <a:latin typeface="Times New Roman" charset="0"/>
                <a:ea typeface="Times New Roman" charset="0"/>
                <a:cs typeface="Times New Roman" charset="0"/>
              </a:defRPr>
            </a:lvl1pPr>
            <a:lvl2pPr marL="822960" indent="-292608" algn="l" defTabSz="914400" rtl="0" eaLnBrk="1" latinLnBrk="0" hangingPunct="1">
              <a:lnSpc>
                <a:spcPct val="90000"/>
              </a:lnSpc>
              <a:spcBef>
                <a:spcPts val="500"/>
              </a:spcBef>
              <a:buClr>
                <a:schemeClr val="accent2"/>
              </a:buClr>
              <a:buFont typeface="Arial" panose="020B0604020202020204" pitchFamily="34" charset="0"/>
              <a:buChar char="•"/>
              <a:defRPr sz="2400" kern="1200">
                <a:solidFill>
                  <a:schemeClr val="tx1"/>
                </a:solidFill>
                <a:latin typeface="+mn-lt"/>
                <a:ea typeface="+mn-ea"/>
                <a:cs typeface="+mn-cs"/>
              </a:defRPr>
            </a:lvl2pPr>
            <a:lvl3pPr marL="1211580" indent="-256032" algn="l" defTabSz="914400" rtl="0" eaLnBrk="1" latinLnBrk="0" hangingPunct="1">
              <a:lnSpc>
                <a:spcPct val="90000"/>
              </a:lnSpc>
              <a:spcBef>
                <a:spcPts val="500"/>
              </a:spcBef>
              <a:buClr>
                <a:schemeClr val="accent2"/>
              </a:buClr>
              <a:buFont typeface="Arial" panose="020B0604020202020204" pitchFamily="34" charset="0"/>
              <a:buChar char="•"/>
              <a:defRPr sz="2000" kern="1200">
                <a:solidFill>
                  <a:schemeClr val="tx1"/>
                </a:solidFill>
                <a:latin typeface="+mn-lt"/>
                <a:ea typeface="+mn-ea"/>
                <a:cs typeface="+mn-cs"/>
              </a:defRPr>
            </a:lvl3pPr>
            <a:lvl4pPr marL="150876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4pPr>
            <a:lvl5pPr marL="1794510" indent="-201168"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Aft>
                <a:spcPts val="0"/>
              </a:spcAft>
            </a:pPr>
            <a:r>
              <a:rPr lang="en-US" altLang="en-US" sz="2200" dirty="0">
                <a:latin typeface="Liberation Sans" panose="020B0604020202020204"/>
                <a:cs typeface="Times New Roman" panose="02020603050405020304" pitchFamily="18" charset="0"/>
              </a:rPr>
              <a:t>Cash</a:t>
            </a:r>
            <a:endParaRPr lang="en-IN" sz="2200" dirty="0">
              <a:latin typeface="Liberation Sans" panose="020B0604020202020204"/>
              <a:cs typeface="Times New Roman" panose="02020603050405020304" pitchFamily="18" charset="0"/>
            </a:endParaRPr>
          </a:p>
        </p:txBody>
      </p:sp>
      <p:sp>
        <p:nvSpPr>
          <p:cNvPr id="12" name="Content Placeholder 12">
            <a:extLst>
              <a:ext uri="{FF2B5EF4-FFF2-40B4-BE49-F238E27FC236}">
                <a16:creationId xmlns:a16="http://schemas.microsoft.com/office/drawing/2014/main" id="{2FAAB8FD-F149-4EBB-9AB5-DF26FE010794}"/>
              </a:ext>
            </a:extLst>
          </p:cNvPr>
          <p:cNvSpPr txBox="1">
            <a:spLocks/>
          </p:cNvSpPr>
          <p:nvPr/>
        </p:nvSpPr>
        <p:spPr>
          <a:xfrm>
            <a:off x="5515737" y="2752572"/>
            <a:ext cx="1592164" cy="383862"/>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Clr>
                <a:schemeClr val="accent2"/>
              </a:buClr>
              <a:buFont typeface="Arial" panose="020B0604020202020204" pitchFamily="34" charset="0"/>
              <a:buNone/>
              <a:defRPr sz="2800" b="0" i="0" kern="1200">
                <a:solidFill>
                  <a:schemeClr val="tx1"/>
                </a:solidFill>
                <a:latin typeface="Times New Roman" charset="0"/>
                <a:ea typeface="Times New Roman" charset="0"/>
                <a:cs typeface="Times New Roman" charset="0"/>
              </a:defRPr>
            </a:lvl1pPr>
            <a:lvl2pPr marL="822960" indent="-292608" algn="l" defTabSz="914400" rtl="0" eaLnBrk="1" latinLnBrk="0" hangingPunct="1">
              <a:lnSpc>
                <a:spcPct val="90000"/>
              </a:lnSpc>
              <a:spcBef>
                <a:spcPts val="500"/>
              </a:spcBef>
              <a:buClr>
                <a:schemeClr val="accent2"/>
              </a:buClr>
              <a:buFont typeface="Arial" panose="020B0604020202020204" pitchFamily="34" charset="0"/>
              <a:buChar char="•"/>
              <a:defRPr sz="2400" kern="1200">
                <a:solidFill>
                  <a:schemeClr val="tx1"/>
                </a:solidFill>
                <a:latin typeface="+mn-lt"/>
                <a:ea typeface="+mn-ea"/>
                <a:cs typeface="+mn-cs"/>
              </a:defRPr>
            </a:lvl2pPr>
            <a:lvl3pPr marL="1211580" indent="-256032" algn="l" defTabSz="914400" rtl="0" eaLnBrk="1" latinLnBrk="0" hangingPunct="1">
              <a:lnSpc>
                <a:spcPct val="90000"/>
              </a:lnSpc>
              <a:spcBef>
                <a:spcPts val="500"/>
              </a:spcBef>
              <a:buClr>
                <a:schemeClr val="accent2"/>
              </a:buClr>
              <a:buFont typeface="Arial" panose="020B0604020202020204" pitchFamily="34" charset="0"/>
              <a:buChar char="•"/>
              <a:defRPr sz="2000" kern="1200">
                <a:solidFill>
                  <a:schemeClr val="tx1"/>
                </a:solidFill>
                <a:latin typeface="+mn-lt"/>
                <a:ea typeface="+mn-ea"/>
                <a:cs typeface="+mn-cs"/>
              </a:defRPr>
            </a:lvl3pPr>
            <a:lvl4pPr marL="150876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4pPr>
            <a:lvl5pPr marL="1794510" indent="-201168"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Aft>
                <a:spcPts val="0"/>
              </a:spcAft>
            </a:pPr>
            <a:r>
              <a:rPr lang="en-US" altLang="en-US" sz="2200" dirty="0">
                <a:latin typeface="Liberation Sans" panose="020B0604020202020204"/>
                <a:cs typeface="Times New Roman" panose="02020603050405020304" pitchFamily="18" charset="0"/>
              </a:rPr>
              <a:t>10,000</a:t>
            </a:r>
            <a:endParaRPr lang="en-IN" sz="2200" dirty="0">
              <a:latin typeface="Liberation Sans" panose="020B0604020202020204"/>
              <a:cs typeface="Times New Roman" panose="02020603050405020304" pitchFamily="18" charset="0"/>
            </a:endParaRPr>
          </a:p>
        </p:txBody>
      </p:sp>
      <p:sp>
        <p:nvSpPr>
          <p:cNvPr id="13" name="Content Placeholder 8">
            <a:extLst>
              <a:ext uri="{FF2B5EF4-FFF2-40B4-BE49-F238E27FC236}">
                <a16:creationId xmlns:a16="http://schemas.microsoft.com/office/drawing/2014/main" id="{84DFD8ED-6E2C-49E8-ABB0-4A79DE2C60AC}"/>
              </a:ext>
            </a:extLst>
          </p:cNvPr>
          <p:cNvSpPr txBox="1">
            <a:spLocks/>
          </p:cNvSpPr>
          <p:nvPr/>
        </p:nvSpPr>
        <p:spPr>
          <a:xfrm>
            <a:off x="885495" y="3307717"/>
            <a:ext cx="3150237" cy="43831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Clr>
                <a:schemeClr val="accent2"/>
              </a:buClr>
              <a:buFont typeface="Arial" panose="020B0604020202020204" pitchFamily="34" charset="0"/>
              <a:buNone/>
              <a:defRPr sz="2800" b="0" i="0" kern="1200">
                <a:solidFill>
                  <a:schemeClr val="tx1"/>
                </a:solidFill>
                <a:latin typeface="Times New Roman" charset="0"/>
                <a:ea typeface="Times New Roman" charset="0"/>
                <a:cs typeface="Times New Roman" charset="0"/>
              </a:defRPr>
            </a:lvl1pPr>
            <a:lvl2pPr marL="822960" indent="-292608" algn="l" defTabSz="914400" rtl="0" eaLnBrk="1" latinLnBrk="0" hangingPunct="1">
              <a:lnSpc>
                <a:spcPct val="90000"/>
              </a:lnSpc>
              <a:spcBef>
                <a:spcPts val="500"/>
              </a:spcBef>
              <a:buClr>
                <a:schemeClr val="accent2"/>
              </a:buClr>
              <a:buFont typeface="Arial" panose="020B0604020202020204" pitchFamily="34" charset="0"/>
              <a:buChar char="•"/>
              <a:defRPr sz="2400" kern="1200">
                <a:solidFill>
                  <a:schemeClr val="tx1"/>
                </a:solidFill>
                <a:latin typeface="+mn-lt"/>
                <a:ea typeface="+mn-ea"/>
                <a:cs typeface="+mn-cs"/>
              </a:defRPr>
            </a:lvl2pPr>
            <a:lvl3pPr marL="1211580" indent="-256032" algn="l" defTabSz="914400" rtl="0" eaLnBrk="1" latinLnBrk="0" hangingPunct="1">
              <a:lnSpc>
                <a:spcPct val="90000"/>
              </a:lnSpc>
              <a:spcBef>
                <a:spcPts val="500"/>
              </a:spcBef>
              <a:buClr>
                <a:schemeClr val="accent2"/>
              </a:buClr>
              <a:buFont typeface="Arial" panose="020B0604020202020204" pitchFamily="34" charset="0"/>
              <a:buChar char="•"/>
              <a:defRPr sz="2000" kern="1200">
                <a:solidFill>
                  <a:schemeClr val="tx1"/>
                </a:solidFill>
                <a:latin typeface="+mn-lt"/>
                <a:ea typeface="+mn-ea"/>
                <a:cs typeface="+mn-cs"/>
              </a:defRPr>
            </a:lvl3pPr>
            <a:lvl4pPr marL="150876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4pPr>
            <a:lvl5pPr marL="1794510" indent="-201168"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Aft>
                <a:spcPts val="0"/>
              </a:spcAft>
            </a:pPr>
            <a:r>
              <a:rPr lang="en-US" altLang="en-US" sz="2200" dirty="0">
                <a:latin typeface="Liberation Sans" panose="020B0604020202020204"/>
                <a:cs typeface="Times New Roman" panose="02020603050405020304" pitchFamily="18" charset="0"/>
              </a:rPr>
              <a:t>Treasury</a:t>
            </a:r>
            <a:r>
              <a:rPr lang="en-US" altLang="en-US" sz="2400" dirty="0">
                <a:latin typeface="+mn-lt"/>
                <a:cs typeface="Times New Roman" panose="02020603050405020304" pitchFamily="18" charset="0"/>
              </a:rPr>
              <a:t> </a:t>
            </a:r>
            <a:r>
              <a:rPr lang="en-US" altLang="en-US" sz="2200" dirty="0">
                <a:latin typeface="+mn-lt"/>
                <a:cs typeface="Times New Roman" panose="02020603050405020304" pitchFamily="18" charset="0"/>
              </a:rPr>
              <a:t>Stock</a:t>
            </a:r>
            <a:endParaRPr lang="en-IN" sz="2200" dirty="0">
              <a:latin typeface="+mn-lt"/>
              <a:cs typeface="Times New Roman" panose="02020603050405020304" pitchFamily="18" charset="0"/>
            </a:endParaRPr>
          </a:p>
        </p:txBody>
      </p:sp>
      <p:sp>
        <p:nvSpPr>
          <p:cNvPr id="14" name="Content Placeholder 11">
            <a:extLst>
              <a:ext uri="{FF2B5EF4-FFF2-40B4-BE49-F238E27FC236}">
                <a16:creationId xmlns:a16="http://schemas.microsoft.com/office/drawing/2014/main" id="{408CA2BE-B578-45FC-9F61-20E380635355}"/>
              </a:ext>
            </a:extLst>
          </p:cNvPr>
          <p:cNvSpPr txBox="1">
            <a:spLocks/>
          </p:cNvSpPr>
          <p:nvPr/>
        </p:nvSpPr>
        <p:spPr>
          <a:xfrm>
            <a:off x="7777784" y="3301618"/>
            <a:ext cx="1355836" cy="375147"/>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Clr>
                <a:schemeClr val="accent2"/>
              </a:buClr>
              <a:buFont typeface="Arial" panose="020B0604020202020204" pitchFamily="34" charset="0"/>
              <a:buNone/>
              <a:defRPr sz="2800" b="0" i="0" kern="1200">
                <a:solidFill>
                  <a:schemeClr val="tx1"/>
                </a:solidFill>
                <a:latin typeface="Times New Roman" charset="0"/>
                <a:ea typeface="Times New Roman" charset="0"/>
                <a:cs typeface="Times New Roman" charset="0"/>
              </a:defRPr>
            </a:lvl1pPr>
            <a:lvl2pPr marL="822960" indent="-292608" algn="l" defTabSz="914400" rtl="0" eaLnBrk="1" latinLnBrk="0" hangingPunct="1">
              <a:lnSpc>
                <a:spcPct val="90000"/>
              </a:lnSpc>
              <a:spcBef>
                <a:spcPts val="500"/>
              </a:spcBef>
              <a:buClr>
                <a:schemeClr val="accent2"/>
              </a:buClr>
              <a:buFont typeface="Arial" panose="020B0604020202020204" pitchFamily="34" charset="0"/>
              <a:buChar char="•"/>
              <a:defRPr sz="2400" kern="1200">
                <a:solidFill>
                  <a:schemeClr val="tx1"/>
                </a:solidFill>
                <a:latin typeface="+mn-lt"/>
                <a:ea typeface="+mn-ea"/>
                <a:cs typeface="+mn-cs"/>
              </a:defRPr>
            </a:lvl2pPr>
            <a:lvl3pPr marL="1211580" indent="-256032" algn="l" defTabSz="914400" rtl="0" eaLnBrk="1" latinLnBrk="0" hangingPunct="1">
              <a:lnSpc>
                <a:spcPct val="90000"/>
              </a:lnSpc>
              <a:spcBef>
                <a:spcPts val="500"/>
              </a:spcBef>
              <a:buClr>
                <a:schemeClr val="accent2"/>
              </a:buClr>
              <a:buFont typeface="Arial" panose="020B0604020202020204" pitchFamily="34" charset="0"/>
              <a:buChar char="•"/>
              <a:defRPr sz="2000" kern="1200">
                <a:solidFill>
                  <a:schemeClr val="tx1"/>
                </a:solidFill>
                <a:latin typeface="+mn-lt"/>
                <a:ea typeface="+mn-ea"/>
                <a:cs typeface="+mn-cs"/>
              </a:defRPr>
            </a:lvl3pPr>
            <a:lvl4pPr marL="150876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4pPr>
            <a:lvl5pPr marL="1794510" indent="-201168"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Aft>
                <a:spcPts val="0"/>
              </a:spcAft>
            </a:pPr>
            <a:r>
              <a:rPr lang="en-US" altLang="en-US" sz="2200" dirty="0">
                <a:latin typeface="Liberation Sans" panose="020B0604020202020204"/>
                <a:cs typeface="Times New Roman" panose="02020603050405020304" pitchFamily="18" charset="0"/>
              </a:rPr>
              <a:t>8,000</a:t>
            </a:r>
            <a:endParaRPr lang="en-IN" sz="2200" dirty="0">
              <a:latin typeface="Liberation Sans" panose="020B0604020202020204"/>
              <a:cs typeface="Times New Roman" panose="02020603050405020304" pitchFamily="18" charset="0"/>
            </a:endParaRPr>
          </a:p>
        </p:txBody>
      </p:sp>
      <p:sp>
        <p:nvSpPr>
          <p:cNvPr id="15" name="Content Placeholder 5">
            <a:extLst>
              <a:ext uri="{FF2B5EF4-FFF2-40B4-BE49-F238E27FC236}">
                <a16:creationId xmlns:a16="http://schemas.microsoft.com/office/drawing/2014/main" id="{C47A7851-150C-4D53-BD4E-21DABD313033}"/>
              </a:ext>
            </a:extLst>
          </p:cNvPr>
          <p:cNvSpPr txBox="1">
            <a:spLocks/>
          </p:cNvSpPr>
          <p:nvPr/>
        </p:nvSpPr>
        <p:spPr>
          <a:xfrm>
            <a:off x="885496" y="3901398"/>
            <a:ext cx="6886186" cy="454236"/>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Clr>
                <a:schemeClr val="accent2"/>
              </a:buClr>
              <a:buFont typeface="Arial" panose="020B0604020202020204" pitchFamily="34" charset="0"/>
              <a:buNone/>
              <a:defRPr sz="2800" b="0" i="0" kern="1200">
                <a:solidFill>
                  <a:schemeClr val="tx1"/>
                </a:solidFill>
                <a:latin typeface="Times New Roman" charset="0"/>
                <a:ea typeface="Times New Roman" charset="0"/>
                <a:cs typeface="Times New Roman" charset="0"/>
              </a:defRPr>
            </a:lvl1pPr>
            <a:lvl2pPr marL="822960" indent="-292608" algn="l" defTabSz="914400" rtl="0" eaLnBrk="1" latinLnBrk="0" hangingPunct="1">
              <a:lnSpc>
                <a:spcPct val="90000"/>
              </a:lnSpc>
              <a:spcBef>
                <a:spcPts val="500"/>
              </a:spcBef>
              <a:buClr>
                <a:schemeClr val="accent2"/>
              </a:buClr>
              <a:buFont typeface="Arial" panose="020B0604020202020204" pitchFamily="34" charset="0"/>
              <a:buChar char="•"/>
              <a:defRPr sz="2400" kern="1200">
                <a:solidFill>
                  <a:schemeClr val="tx1"/>
                </a:solidFill>
                <a:latin typeface="+mn-lt"/>
                <a:ea typeface="+mn-ea"/>
                <a:cs typeface="+mn-cs"/>
              </a:defRPr>
            </a:lvl2pPr>
            <a:lvl3pPr marL="1211580" indent="-256032" algn="l" defTabSz="914400" rtl="0" eaLnBrk="1" latinLnBrk="0" hangingPunct="1">
              <a:lnSpc>
                <a:spcPct val="90000"/>
              </a:lnSpc>
              <a:spcBef>
                <a:spcPts val="500"/>
              </a:spcBef>
              <a:buClr>
                <a:schemeClr val="accent2"/>
              </a:buClr>
              <a:buFont typeface="Arial" panose="020B0604020202020204" pitchFamily="34" charset="0"/>
              <a:buChar char="•"/>
              <a:defRPr sz="2000" kern="1200">
                <a:solidFill>
                  <a:schemeClr val="tx1"/>
                </a:solidFill>
                <a:latin typeface="+mn-lt"/>
                <a:ea typeface="+mn-ea"/>
                <a:cs typeface="+mn-cs"/>
              </a:defRPr>
            </a:lvl3pPr>
            <a:lvl4pPr marL="150876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4pPr>
            <a:lvl5pPr marL="1794510" indent="-201168"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Aft>
                <a:spcPts val="0"/>
              </a:spcAft>
            </a:pPr>
            <a:r>
              <a:rPr lang="en-US" altLang="en-US" sz="2200" dirty="0">
                <a:latin typeface="+mn-lt"/>
                <a:cs typeface="Times New Roman" panose="02020603050405020304" pitchFamily="18" charset="0"/>
              </a:rPr>
              <a:t>Paid-in </a:t>
            </a:r>
            <a:r>
              <a:rPr lang="en-US" altLang="en-US" sz="2200" dirty="0">
                <a:latin typeface="Liberation Sans" panose="020B0604020202020204"/>
                <a:cs typeface="Times New Roman" panose="02020603050405020304" pitchFamily="18" charset="0"/>
              </a:rPr>
              <a:t>Capital</a:t>
            </a:r>
            <a:r>
              <a:rPr lang="en-US" altLang="en-US" sz="2200" dirty="0">
                <a:latin typeface="+mn-lt"/>
                <a:cs typeface="Times New Roman" panose="02020603050405020304" pitchFamily="18" charset="0"/>
              </a:rPr>
              <a:t> from Treasury Stock</a:t>
            </a:r>
            <a:endParaRPr lang="en-IN" sz="2200" dirty="0">
              <a:latin typeface="+mn-lt"/>
              <a:cs typeface="Times New Roman" panose="02020603050405020304" pitchFamily="18" charset="0"/>
            </a:endParaRPr>
          </a:p>
        </p:txBody>
      </p:sp>
      <p:sp>
        <p:nvSpPr>
          <p:cNvPr id="16" name="Content Placeholder 10">
            <a:extLst>
              <a:ext uri="{FF2B5EF4-FFF2-40B4-BE49-F238E27FC236}">
                <a16:creationId xmlns:a16="http://schemas.microsoft.com/office/drawing/2014/main" id="{744DE853-E343-4BB6-9D16-26D3C2F5B333}"/>
              </a:ext>
            </a:extLst>
          </p:cNvPr>
          <p:cNvSpPr txBox="1">
            <a:spLocks/>
          </p:cNvSpPr>
          <p:nvPr/>
        </p:nvSpPr>
        <p:spPr>
          <a:xfrm>
            <a:off x="7797662" y="3888146"/>
            <a:ext cx="1361401" cy="377023"/>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Clr>
                <a:schemeClr val="accent2"/>
              </a:buClr>
              <a:buFont typeface="Arial" panose="020B0604020202020204" pitchFamily="34" charset="0"/>
              <a:buNone/>
              <a:defRPr sz="2800" b="0" i="0" kern="1200">
                <a:solidFill>
                  <a:schemeClr val="tx1"/>
                </a:solidFill>
                <a:latin typeface="Times New Roman" charset="0"/>
                <a:ea typeface="Times New Roman" charset="0"/>
                <a:cs typeface="Times New Roman" charset="0"/>
              </a:defRPr>
            </a:lvl1pPr>
            <a:lvl2pPr marL="822960" indent="-292608" algn="l" defTabSz="914400" rtl="0" eaLnBrk="1" latinLnBrk="0" hangingPunct="1">
              <a:lnSpc>
                <a:spcPct val="90000"/>
              </a:lnSpc>
              <a:spcBef>
                <a:spcPts val="500"/>
              </a:spcBef>
              <a:buClr>
                <a:schemeClr val="accent2"/>
              </a:buClr>
              <a:buFont typeface="Arial" panose="020B0604020202020204" pitchFamily="34" charset="0"/>
              <a:buChar char="•"/>
              <a:defRPr sz="2400" kern="1200">
                <a:solidFill>
                  <a:schemeClr val="tx1"/>
                </a:solidFill>
                <a:latin typeface="+mn-lt"/>
                <a:ea typeface="+mn-ea"/>
                <a:cs typeface="+mn-cs"/>
              </a:defRPr>
            </a:lvl2pPr>
            <a:lvl3pPr marL="1211580" indent="-256032" algn="l" defTabSz="914400" rtl="0" eaLnBrk="1" latinLnBrk="0" hangingPunct="1">
              <a:lnSpc>
                <a:spcPct val="90000"/>
              </a:lnSpc>
              <a:spcBef>
                <a:spcPts val="500"/>
              </a:spcBef>
              <a:buClr>
                <a:schemeClr val="accent2"/>
              </a:buClr>
              <a:buFont typeface="Arial" panose="020B0604020202020204" pitchFamily="34" charset="0"/>
              <a:buChar char="•"/>
              <a:defRPr sz="2000" kern="1200">
                <a:solidFill>
                  <a:schemeClr val="tx1"/>
                </a:solidFill>
                <a:latin typeface="+mn-lt"/>
                <a:ea typeface="+mn-ea"/>
                <a:cs typeface="+mn-cs"/>
              </a:defRPr>
            </a:lvl3pPr>
            <a:lvl4pPr marL="150876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4pPr>
            <a:lvl5pPr marL="1794510" indent="-201168"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Aft>
                <a:spcPts val="0"/>
              </a:spcAft>
            </a:pPr>
            <a:r>
              <a:rPr lang="en-US" altLang="en-US" sz="2200" dirty="0">
                <a:latin typeface="Liberation Sans" panose="020B0604020202020204"/>
                <a:cs typeface="Times New Roman" panose="02020603050405020304" pitchFamily="18" charset="0"/>
              </a:rPr>
              <a:t>2,000</a:t>
            </a:r>
            <a:endParaRPr lang="en-IN" sz="2200" dirty="0">
              <a:latin typeface="Liberation Sans" panose="020B0604020202020204"/>
              <a:cs typeface="Times New Roman" panose="02020603050405020304" pitchFamily="18" charset="0"/>
            </a:endParaRPr>
          </a:p>
        </p:txBody>
      </p:sp>
      <p:sp>
        <p:nvSpPr>
          <p:cNvPr id="17" name="Content Placeholder 6">
            <a:extLst>
              <a:ext uri="{FF2B5EF4-FFF2-40B4-BE49-F238E27FC236}">
                <a16:creationId xmlns:a16="http://schemas.microsoft.com/office/drawing/2014/main" id="{D8448AE0-5049-49E1-8780-CE2E8971E9D6}"/>
              </a:ext>
            </a:extLst>
          </p:cNvPr>
          <p:cNvSpPr txBox="1">
            <a:spLocks/>
          </p:cNvSpPr>
          <p:nvPr/>
        </p:nvSpPr>
        <p:spPr>
          <a:xfrm>
            <a:off x="601717" y="4746493"/>
            <a:ext cx="7856483" cy="825479"/>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Clr>
                <a:schemeClr val="accent2"/>
              </a:buClr>
              <a:buFont typeface="Arial" panose="020B0604020202020204" pitchFamily="34" charset="0"/>
              <a:buNone/>
              <a:defRPr sz="2800" b="0" i="0" kern="1200">
                <a:solidFill>
                  <a:schemeClr val="tx1"/>
                </a:solidFill>
                <a:latin typeface="Times New Roman" charset="0"/>
                <a:ea typeface="Times New Roman" charset="0"/>
                <a:cs typeface="Times New Roman" charset="0"/>
              </a:defRPr>
            </a:lvl1pPr>
            <a:lvl2pPr marL="822960" indent="-292608" algn="l" defTabSz="914400" rtl="0" eaLnBrk="1" latinLnBrk="0" hangingPunct="1">
              <a:lnSpc>
                <a:spcPct val="90000"/>
              </a:lnSpc>
              <a:spcBef>
                <a:spcPts val="500"/>
              </a:spcBef>
              <a:buClr>
                <a:schemeClr val="accent2"/>
              </a:buClr>
              <a:buFont typeface="Arial" panose="020B0604020202020204" pitchFamily="34" charset="0"/>
              <a:buChar char="•"/>
              <a:defRPr sz="2400" kern="1200">
                <a:solidFill>
                  <a:schemeClr val="tx1"/>
                </a:solidFill>
                <a:latin typeface="+mn-lt"/>
                <a:ea typeface="+mn-ea"/>
                <a:cs typeface="+mn-cs"/>
              </a:defRPr>
            </a:lvl2pPr>
            <a:lvl3pPr marL="1211580" indent="-256032" algn="l" defTabSz="914400" rtl="0" eaLnBrk="1" latinLnBrk="0" hangingPunct="1">
              <a:lnSpc>
                <a:spcPct val="90000"/>
              </a:lnSpc>
              <a:spcBef>
                <a:spcPts val="500"/>
              </a:spcBef>
              <a:buClr>
                <a:schemeClr val="accent2"/>
              </a:buClr>
              <a:buFont typeface="Arial" panose="020B0604020202020204" pitchFamily="34" charset="0"/>
              <a:buChar char="•"/>
              <a:defRPr sz="2000" kern="1200">
                <a:solidFill>
                  <a:schemeClr val="tx1"/>
                </a:solidFill>
                <a:latin typeface="+mn-lt"/>
                <a:ea typeface="+mn-ea"/>
                <a:cs typeface="+mn-cs"/>
              </a:defRPr>
            </a:lvl3pPr>
            <a:lvl4pPr marL="150876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4pPr>
            <a:lvl5pPr marL="1794510" indent="-201168"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lnSpc>
                <a:spcPct val="100000"/>
              </a:lnSpc>
              <a:spcAft>
                <a:spcPts val="0"/>
              </a:spcAft>
            </a:pPr>
            <a:r>
              <a:rPr lang="en-US" altLang="en-US" sz="2400" dirty="0">
                <a:latin typeface="Liberation Sans" panose="020B0604020202020204"/>
                <a:cs typeface="Times New Roman" panose="02020603050405020304" pitchFamily="18" charset="0"/>
              </a:rPr>
              <a:t>A corporation does not realize a gain or suffer a loss from stock transactions with its own stockholders.</a:t>
            </a:r>
            <a:endParaRPr lang="en-IN" sz="2400" dirty="0">
              <a:latin typeface="Liberation Sans" panose="020B0604020202020204"/>
              <a:cs typeface="Times New Roman" panose="02020603050405020304" pitchFamily="18" charset="0"/>
            </a:endParaRPr>
          </a:p>
        </p:txBody>
      </p:sp>
    </p:spTree>
    <p:extLst>
      <p:ext uri="{BB962C8B-B14F-4D97-AF65-F5344CB8AC3E}">
        <p14:creationId xmlns:p14="http://schemas.microsoft.com/office/powerpoint/2010/main" val="3370575512"/>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xEl>
                                              <p:pRg st="0" end="0"/>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xEl>
                                              <p:pRg st="0" end="0"/>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P spid="12" grpId="0" build="p"/>
      <p:bldP spid="13" grpId="0" build="p"/>
      <p:bldP spid="14" grpId="0" build="p"/>
      <p:bldP spid="15" grpId="0" build="p"/>
      <p:bldP spid="16" grpId="0" build="p"/>
      <p:bldP spid="17"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0" name="Rectangle 7"/>
          <p:cNvSpPr>
            <a:spLocks noChangeArrowheads="1"/>
          </p:cNvSpPr>
          <p:nvPr/>
        </p:nvSpPr>
        <p:spPr bwMode="auto">
          <a:xfrm>
            <a:off x="609600" y="304800"/>
            <a:ext cx="7620000" cy="560388"/>
          </a:xfrm>
          <a:prstGeom prst="rect">
            <a:avLst/>
          </a:prstGeom>
          <a:noFill/>
          <a:ln>
            <a:noFill/>
          </a:ln>
          <a:effectLst/>
          <a:extLst>
            <a:ext uri="{909E8E84-426E-40dd-AFC4-6F175D3DCCD1}">
              <a14:hiddenFill xmlns:a14="http://schemas.microsoft.com/office/drawing/2010/main" xmlns="">
                <a:solidFill>
                  <a:srgbClr val="990000"/>
                </a:solidFill>
              </a14:hiddenFill>
            </a:ext>
            <a:ext uri="{91240B29-F687-4f45-9708-019B960494DF}">
              <a14:hiddenLine xmlns:a14="http://schemas.microsoft.com/office/drawing/2010/main" xmlns="" w="12700" algn="ctr">
                <a:solidFill>
                  <a:schemeClr val="tx1"/>
                </a:solidFill>
                <a:miter lim="800000"/>
                <a:headEnd/>
                <a:tailEnd/>
              </a14:hiddenLine>
            </a:ext>
            <a:ext uri="{AF507438-7753-43e0-B8FC-AC1667EBCBE1}">
              <a14:hiddenEffects xmlns:a14="http://schemas.microsoft.com/office/drawing/2010/main" xmlns="">
                <a:effectLst>
                  <a:outerShdw dist="107763" dir="2700000" algn="ctr" rotWithShape="0">
                    <a:schemeClr val="bg2"/>
                  </a:outerShdw>
                </a:effectLst>
              </a14:hiddenEffects>
            </a:ext>
          </a:extLst>
        </p:spPr>
        <p:txBody>
          <a:bodyPr lIns="90488" tIns="44450" rIns="90488" bIns="44450"/>
          <a:lstStyle/>
          <a:p>
            <a:pPr marL="0" marR="0" lvl="0" indent="0" algn="l" defTabSz="914400" rtl="0" eaLnBrk="0" fontAlgn="base" latinLnBrk="0" hangingPunct="0">
              <a:lnSpc>
                <a:spcPct val="100000"/>
              </a:lnSpc>
              <a:spcBef>
                <a:spcPct val="0"/>
              </a:spcBef>
              <a:spcAft>
                <a:spcPct val="0"/>
              </a:spcAft>
              <a:buClrTx/>
              <a:buSzPct val="80000"/>
              <a:buFontTx/>
              <a:buNone/>
              <a:tabLst/>
              <a:defRPr/>
            </a:pPr>
            <a:r>
              <a:rPr kumimoji="0" lang="en-US" altLang="en-US" sz="3200" b="1" i="0" u="none" strike="noStrike" kern="1200" cap="none" spc="0" normalizeH="0" baseline="0" noProof="0" dirty="0">
                <a:ln>
                  <a:noFill/>
                </a:ln>
                <a:solidFill>
                  <a:srgbClr val="0000FF">
                    <a:lumMod val="75000"/>
                  </a:srgbClr>
                </a:solidFill>
                <a:effectLst/>
                <a:uLnTx/>
                <a:uFillTx/>
                <a:latin typeface="Liberation Sans" panose="020B0604020202020204" pitchFamily="34" charset="0"/>
                <a:ea typeface="+mn-ea"/>
                <a:cs typeface="+mn-cs"/>
              </a:rPr>
              <a:t>Sale of Treasury Stock “Below” Cost</a:t>
            </a:r>
          </a:p>
        </p:txBody>
      </p:sp>
      <p:sp>
        <p:nvSpPr>
          <p:cNvPr id="24581" name="Line 8"/>
          <p:cNvSpPr>
            <a:spLocks noChangeShapeType="1"/>
          </p:cNvSpPr>
          <p:nvPr/>
        </p:nvSpPr>
        <p:spPr bwMode="auto">
          <a:xfrm>
            <a:off x="304800" y="990600"/>
            <a:ext cx="8534400"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Liberation Sans" panose="020B0604020202020204" pitchFamily="34" charset="0"/>
              <a:ea typeface="+mn-ea"/>
              <a:cs typeface="+mn-cs"/>
            </a:endParaRPr>
          </a:p>
        </p:txBody>
      </p:sp>
      <p:sp>
        <p:nvSpPr>
          <p:cNvPr id="2" name="Slide Number Placeholder 1"/>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980D5847-D064-449A-9DD5-EB6DB8BB846B}" type="slidenum">
              <a:rPr kumimoji="0" lang="en-US" sz="1200" b="0" i="0" u="none" strike="noStrike" kern="1200" cap="none" spc="0" normalizeH="0" baseline="0" noProof="0" smtClean="0">
                <a:ln>
                  <a:noFill/>
                </a:ln>
                <a:solidFill>
                  <a:srgbClr val="000000">
                    <a:tint val="75000"/>
                  </a:srgbClr>
                </a:solidFill>
                <a:effectLst/>
                <a:uLnTx/>
                <a:uFillTx/>
                <a:latin typeface="Times New Roman" pitchFamily="18"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45</a:t>
            </a:fld>
            <a:endParaRPr kumimoji="0" lang="en-US" sz="1200" b="0" i="0" u="none" strike="noStrike" kern="1200" cap="none" spc="0" normalizeH="0" baseline="0" noProof="0">
              <a:ln>
                <a:noFill/>
              </a:ln>
              <a:solidFill>
                <a:srgbClr val="000000">
                  <a:tint val="75000"/>
                </a:srgbClr>
              </a:solidFill>
              <a:effectLst/>
              <a:uLnTx/>
              <a:uFillTx/>
              <a:latin typeface="Times New Roman" pitchFamily="18" charset="0"/>
              <a:ea typeface="+mn-ea"/>
              <a:cs typeface="+mn-cs"/>
            </a:endParaRPr>
          </a:p>
        </p:txBody>
      </p:sp>
      <p:sp>
        <p:nvSpPr>
          <p:cNvPr id="8" name="Content Placeholder 2">
            <a:extLst>
              <a:ext uri="{FF2B5EF4-FFF2-40B4-BE49-F238E27FC236}">
                <a16:creationId xmlns:a16="http://schemas.microsoft.com/office/drawing/2014/main" id="{4BF851B3-CD1C-4834-88B0-922F89D3D8FB}"/>
              </a:ext>
            </a:extLst>
          </p:cNvPr>
          <p:cNvSpPr txBox="1">
            <a:spLocks/>
          </p:cNvSpPr>
          <p:nvPr/>
        </p:nvSpPr>
        <p:spPr>
          <a:xfrm>
            <a:off x="609600" y="1295400"/>
            <a:ext cx="8534400" cy="1440306"/>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Clr>
                <a:schemeClr val="accent2"/>
              </a:buClr>
              <a:buFont typeface="Arial" panose="020B0604020202020204" pitchFamily="34" charset="0"/>
              <a:buNone/>
              <a:defRPr sz="2800" b="0" i="0" kern="1200">
                <a:solidFill>
                  <a:schemeClr val="tx1"/>
                </a:solidFill>
                <a:latin typeface="Times New Roman" charset="0"/>
                <a:ea typeface="Times New Roman" charset="0"/>
                <a:cs typeface="Times New Roman" charset="0"/>
              </a:defRPr>
            </a:lvl1pPr>
            <a:lvl2pPr marL="822960" indent="-292608" algn="l" defTabSz="914400" rtl="0" eaLnBrk="1" latinLnBrk="0" hangingPunct="1">
              <a:lnSpc>
                <a:spcPct val="90000"/>
              </a:lnSpc>
              <a:spcBef>
                <a:spcPts val="500"/>
              </a:spcBef>
              <a:buClr>
                <a:schemeClr val="accent2"/>
              </a:buClr>
              <a:buFont typeface="Arial" panose="020B0604020202020204" pitchFamily="34" charset="0"/>
              <a:buChar char="•"/>
              <a:defRPr sz="2400" kern="1200">
                <a:solidFill>
                  <a:schemeClr val="tx1"/>
                </a:solidFill>
                <a:latin typeface="+mn-lt"/>
                <a:ea typeface="+mn-ea"/>
                <a:cs typeface="+mn-cs"/>
              </a:defRPr>
            </a:lvl2pPr>
            <a:lvl3pPr marL="1211580" indent="-256032" algn="l" defTabSz="914400" rtl="0" eaLnBrk="1" latinLnBrk="0" hangingPunct="1">
              <a:lnSpc>
                <a:spcPct val="90000"/>
              </a:lnSpc>
              <a:spcBef>
                <a:spcPts val="500"/>
              </a:spcBef>
              <a:buClr>
                <a:schemeClr val="accent2"/>
              </a:buClr>
              <a:buFont typeface="Arial" panose="020B0604020202020204" pitchFamily="34" charset="0"/>
              <a:buChar char="•"/>
              <a:defRPr sz="2000" kern="1200">
                <a:solidFill>
                  <a:schemeClr val="tx1"/>
                </a:solidFill>
                <a:latin typeface="+mn-lt"/>
                <a:ea typeface="+mn-ea"/>
                <a:cs typeface="+mn-cs"/>
              </a:defRPr>
            </a:lvl3pPr>
            <a:lvl4pPr marL="150876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4pPr>
            <a:lvl5pPr marL="1794510" indent="-201168"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buClr>
                <a:schemeClr val="accent2"/>
              </a:buClr>
              <a:buSzPct val="75000"/>
            </a:pPr>
            <a:r>
              <a:rPr lang="en-US" altLang="en-US" sz="2400" b="1" dirty="0">
                <a:latin typeface="Liberation Sans" panose="020B0604020202020204"/>
                <a:cs typeface="Times New Roman" panose="02020603050405020304" pitchFamily="18" charset="0"/>
              </a:rPr>
              <a:t>Illustration:</a:t>
            </a:r>
            <a:r>
              <a:rPr lang="en-US" altLang="en-US" sz="2400" dirty="0">
                <a:latin typeface="Liberation Sans" panose="020B0604020202020204"/>
                <a:cs typeface="Times New Roman" panose="02020603050405020304" pitchFamily="18" charset="0"/>
              </a:rPr>
              <a:t> On Oct. 1, Mead sells an additional 800 shares of treasury stock at $7 per share and makes the following entry.</a:t>
            </a:r>
          </a:p>
        </p:txBody>
      </p:sp>
      <p:sp>
        <p:nvSpPr>
          <p:cNvPr id="18" name="Content Placeholder 3">
            <a:extLst>
              <a:ext uri="{FF2B5EF4-FFF2-40B4-BE49-F238E27FC236}">
                <a16:creationId xmlns:a16="http://schemas.microsoft.com/office/drawing/2014/main" id="{8A716ED6-08CE-4F10-98BF-C7AD2365F72C}"/>
              </a:ext>
            </a:extLst>
          </p:cNvPr>
          <p:cNvSpPr txBox="1">
            <a:spLocks/>
          </p:cNvSpPr>
          <p:nvPr/>
        </p:nvSpPr>
        <p:spPr>
          <a:xfrm>
            <a:off x="1066801" y="2851102"/>
            <a:ext cx="838199" cy="37137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Clr>
                <a:schemeClr val="accent2"/>
              </a:buClr>
              <a:buFont typeface="Arial" panose="020B0604020202020204" pitchFamily="34" charset="0"/>
              <a:buNone/>
              <a:defRPr sz="2800" b="0" i="0" kern="1200">
                <a:solidFill>
                  <a:schemeClr val="tx1"/>
                </a:solidFill>
                <a:latin typeface="Times New Roman" charset="0"/>
                <a:ea typeface="Times New Roman" charset="0"/>
                <a:cs typeface="Times New Roman" charset="0"/>
              </a:defRPr>
            </a:lvl1pPr>
            <a:lvl2pPr marL="822960" indent="-292608" algn="l" defTabSz="914400" rtl="0" eaLnBrk="1" latinLnBrk="0" hangingPunct="1">
              <a:lnSpc>
                <a:spcPct val="90000"/>
              </a:lnSpc>
              <a:spcBef>
                <a:spcPts val="500"/>
              </a:spcBef>
              <a:buClr>
                <a:schemeClr val="accent2"/>
              </a:buClr>
              <a:buFont typeface="Arial" panose="020B0604020202020204" pitchFamily="34" charset="0"/>
              <a:buChar char="•"/>
              <a:defRPr sz="2400" kern="1200">
                <a:solidFill>
                  <a:schemeClr val="tx1"/>
                </a:solidFill>
                <a:latin typeface="+mn-lt"/>
                <a:ea typeface="+mn-ea"/>
                <a:cs typeface="+mn-cs"/>
              </a:defRPr>
            </a:lvl2pPr>
            <a:lvl3pPr marL="1211580" indent="-256032" algn="l" defTabSz="914400" rtl="0" eaLnBrk="1" latinLnBrk="0" hangingPunct="1">
              <a:lnSpc>
                <a:spcPct val="90000"/>
              </a:lnSpc>
              <a:spcBef>
                <a:spcPts val="500"/>
              </a:spcBef>
              <a:buClr>
                <a:schemeClr val="accent2"/>
              </a:buClr>
              <a:buFont typeface="Arial" panose="020B0604020202020204" pitchFamily="34" charset="0"/>
              <a:buChar char="•"/>
              <a:defRPr sz="2000" kern="1200">
                <a:solidFill>
                  <a:schemeClr val="tx1"/>
                </a:solidFill>
                <a:latin typeface="+mn-lt"/>
                <a:ea typeface="+mn-ea"/>
                <a:cs typeface="+mn-cs"/>
              </a:defRPr>
            </a:lvl3pPr>
            <a:lvl4pPr marL="150876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4pPr>
            <a:lvl5pPr marL="1794510" indent="-201168"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
                <a:srgbClr val="B11116"/>
              </a:buClr>
              <a:buSzTx/>
              <a:buFont typeface="Arial" panose="020B0604020202020204" pitchFamily="34" charset="0"/>
              <a:buNone/>
              <a:tabLst/>
              <a:defRPr/>
            </a:pPr>
            <a:r>
              <a:rPr kumimoji="0" lang="en-US" altLang="en-US" sz="2200" b="0" i="0" u="none" strike="noStrike" kern="1200" cap="none" spc="0" normalizeH="0" baseline="0" noProof="0" dirty="0">
                <a:ln>
                  <a:noFill/>
                </a:ln>
                <a:solidFill>
                  <a:srgbClr val="231F20"/>
                </a:solidFill>
                <a:effectLst/>
                <a:uLnTx/>
                <a:uFillTx/>
                <a:latin typeface="Liberation Sans" panose="020B0604020202020204"/>
                <a:cs typeface="Times New Roman" panose="02020603050405020304" pitchFamily="18" charset="0"/>
              </a:rPr>
              <a:t>Cash</a:t>
            </a:r>
            <a:endParaRPr kumimoji="0" lang="en-US" sz="2200" b="0" i="0" u="none" strike="noStrike" kern="1200" cap="none" spc="0" normalizeH="0" baseline="0" noProof="0" dirty="0">
              <a:ln>
                <a:noFill/>
              </a:ln>
              <a:solidFill>
                <a:srgbClr val="231F20"/>
              </a:solidFill>
              <a:effectLst/>
              <a:uLnTx/>
              <a:uFillTx/>
              <a:latin typeface="Liberation Sans" panose="020B0604020202020204"/>
            </a:endParaRPr>
          </a:p>
        </p:txBody>
      </p:sp>
      <p:sp>
        <p:nvSpPr>
          <p:cNvPr id="19" name="Content Placeholder 6">
            <a:extLst>
              <a:ext uri="{FF2B5EF4-FFF2-40B4-BE49-F238E27FC236}">
                <a16:creationId xmlns:a16="http://schemas.microsoft.com/office/drawing/2014/main" id="{EF73864F-5C5A-46E4-B512-FCDF2368B1A0}"/>
              </a:ext>
            </a:extLst>
          </p:cNvPr>
          <p:cNvSpPr txBox="1">
            <a:spLocks/>
          </p:cNvSpPr>
          <p:nvPr/>
        </p:nvSpPr>
        <p:spPr>
          <a:xfrm>
            <a:off x="5895646" y="2819400"/>
            <a:ext cx="886153" cy="402293"/>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Clr>
                <a:schemeClr val="accent2"/>
              </a:buClr>
              <a:buFont typeface="Arial" panose="020B0604020202020204" pitchFamily="34" charset="0"/>
              <a:buNone/>
              <a:defRPr sz="2800" b="0" i="0" kern="1200">
                <a:solidFill>
                  <a:schemeClr val="tx1"/>
                </a:solidFill>
                <a:latin typeface="Times New Roman" charset="0"/>
                <a:ea typeface="Times New Roman" charset="0"/>
                <a:cs typeface="Times New Roman" charset="0"/>
              </a:defRPr>
            </a:lvl1pPr>
            <a:lvl2pPr marL="822960" indent="-292608" algn="l" defTabSz="914400" rtl="0" eaLnBrk="1" latinLnBrk="0" hangingPunct="1">
              <a:lnSpc>
                <a:spcPct val="90000"/>
              </a:lnSpc>
              <a:spcBef>
                <a:spcPts val="500"/>
              </a:spcBef>
              <a:buClr>
                <a:schemeClr val="accent2"/>
              </a:buClr>
              <a:buFont typeface="Arial" panose="020B0604020202020204" pitchFamily="34" charset="0"/>
              <a:buChar char="•"/>
              <a:defRPr sz="2400" kern="1200">
                <a:solidFill>
                  <a:schemeClr val="tx1"/>
                </a:solidFill>
                <a:latin typeface="+mn-lt"/>
                <a:ea typeface="+mn-ea"/>
                <a:cs typeface="+mn-cs"/>
              </a:defRPr>
            </a:lvl2pPr>
            <a:lvl3pPr marL="1211580" indent="-256032" algn="l" defTabSz="914400" rtl="0" eaLnBrk="1" latinLnBrk="0" hangingPunct="1">
              <a:lnSpc>
                <a:spcPct val="90000"/>
              </a:lnSpc>
              <a:spcBef>
                <a:spcPts val="500"/>
              </a:spcBef>
              <a:buClr>
                <a:schemeClr val="accent2"/>
              </a:buClr>
              <a:buFont typeface="Arial" panose="020B0604020202020204" pitchFamily="34" charset="0"/>
              <a:buChar char="•"/>
              <a:defRPr sz="2000" kern="1200">
                <a:solidFill>
                  <a:schemeClr val="tx1"/>
                </a:solidFill>
                <a:latin typeface="+mn-lt"/>
                <a:ea typeface="+mn-ea"/>
                <a:cs typeface="+mn-cs"/>
              </a:defRPr>
            </a:lvl3pPr>
            <a:lvl4pPr marL="150876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4pPr>
            <a:lvl5pPr marL="1794510" indent="-201168"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Aft>
                <a:spcPts val="0"/>
              </a:spcAft>
            </a:pPr>
            <a:r>
              <a:rPr lang="en-US" altLang="en-US" sz="2200" dirty="0">
                <a:solidFill>
                  <a:srgbClr val="231F20"/>
                </a:solidFill>
                <a:latin typeface="Liberation Sans" panose="020B0604020202020204"/>
                <a:cs typeface="Times New Roman" panose="02020603050405020304" pitchFamily="18" charset="0"/>
              </a:rPr>
              <a:t>5,600</a:t>
            </a:r>
            <a:endParaRPr lang="en-IN" sz="2200" dirty="0">
              <a:solidFill>
                <a:srgbClr val="231F20"/>
              </a:solidFill>
              <a:latin typeface="Liberation Sans" panose="020B0604020202020204"/>
              <a:cs typeface="Times New Roman" panose="02020603050405020304" pitchFamily="18" charset="0"/>
            </a:endParaRPr>
          </a:p>
        </p:txBody>
      </p:sp>
      <p:sp>
        <p:nvSpPr>
          <p:cNvPr id="20" name="Content Placeholder 7">
            <a:extLst>
              <a:ext uri="{FF2B5EF4-FFF2-40B4-BE49-F238E27FC236}">
                <a16:creationId xmlns:a16="http://schemas.microsoft.com/office/drawing/2014/main" id="{A7B7A0AB-77D5-4F33-99F8-92B429D72954}"/>
              </a:ext>
            </a:extLst>
          </p:cNvPr>
          <p:cNvSpPr txBox="1">
            <a:spLocks/>
          </p:cNvSpPr>
          <p:nvPr/>
        </p:nvSpPr>
        <p:spPr>
          <a:xfrm>
            <a:off x="1066800" y="3479533"/>
            <a:ext cx="4648194" cy="414339"/>
          </a:xfrm>
          <a:prstGeom prst="rect">
            <a:avLst/>
          </a:prstGeom>
        </p:spPr>
        <p:txBody>
          <a:bodyPr vert="horz" lIns="91440" tIns="45720" rIns="91440" bIns="45720" rtlCol="0">
            <a:normAutofit fontScale="92500"/>
          </a:bodyPr>
          <a:lstStyle>
            <a:lvl1pPr marL="0" indent="0" algn="l" defTabSz="914400" rtl="0" eaLnBrk="1" latinLnBrk="0" hangingPunct="1">
              <a:lnSpc>
                <a:spcPct val="90000"/>
              </a:lnSpc>
              <a:spcBef>
                <a:spcPts val="1000"/>
              </a:spcBef>
              <a:buClr>
                <a:schemeClr val="accent2"/>
              </a:buClr>
              <a:buFont typeface="Arial" panose="020B0604020202020204" pitchFamily="34" charset="0"/>
              <a:buNone/>
              <a:defRPr sz="2800" b="0" i="0" kern="1200">
                <a:solidFill>
                  <a:schemeClr val="tx1"/>
                </a:solidFill>
                <a:latin typeface="Times New Roman" charset="0"/>
                <a:ea typeface="Times New Roman" charset="0"/>
                <a:cs typeface="Times New Roman" charset="0"/>
              </a:defRPr>
            </a:lvl1pPr>
            <a:lvl2pPr marL="822960" indent="-292608" algn="l" defTabSz="914400" rtl="0" eaLnBrk="1" latinLnBrk="0" hangingPunct="1">
              <a:lnSpc>
                <a:spcPct val="90000"/>
              </a:lnSpc>
              <a:spcBef>
                <a:spcPts val="500"/>
              </a:spcBef>
              <a:buClr>
                <a:schemeClr val="accent2"/>
              </a:buClr>
              <a:buFont typeface="Arial" panose="020B0604020202020204" pitchFamily="34" charset="0"/>
              <a:buChar char="•"/>
              <a:defRPr sz="2400" kern="1200">
                <a:solidFill>
                  <a:schemeClr val="tx1"/>
                </a:solidFill>
                <a:latin typeface="+mn-lt"/>
                <a:ea typeface="+mn-ea"/>
                <a:cs typeface="+mn-cs"/>
              </a:defRPr>
            </a:lvl2pPr>
            <a:lvl3pPr marL="1211580" indent="-256032" algn="l" defTabSz="914400" rtl="0" eaLnBrk="1" latinLnBrk="0" hangingPunct="1">
              <a:lnSpc>
                <a:spcPct val="90000"/>
              </a:lnSpc>
              <a:spcBef>
                <a:spcPts val="500"/>
              </a:spcBef>
              <a:buClr>
                <a:schemeClr val="accent2"/>
              </a:buClr>
              <a:buFont typeface="Arial" panose="020B0604020202020204" pitchFamily="34" charset="0"/>
              <a:buChar char="•"/>
              <a:defRPr sz="2000" kern="1200">
                <a:solidFill>
                  <a:schemeClr val="tx1"/>
                </a:solidFill>
                <a:latin typeface="+mn-lt"/>
                <a:ea typeface="+mn-ea"/>
                <a:cs typeface="+mn-cs"/>
              </a:defRPr>
            </a:lvl3pPr>
            <a:lvl4pPr marL="150876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4pPr>
            <a:lvl5pPr marL="1794510" indent="-201168"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Aft>
                <a:spcPts val="0"/>
              </a:spcAft>
            </a:pPr>
            <a:r>
              <a:rPr lang="en-US" altLang="en-US" sz="2400" dirty="0">
                <a:latin typeface="Liberation Sans" panose="020B0604020202020204"/>
                <a:cs typeface="Times New Roman" panose="02020603050405020304" pitchFamily="18" charset="0"/>
              </a:rPr>
              <a:t>Paid-in Capital from Treasury Stock </a:t>
            </a:r>
            <a:endParaRPr lang="en-IN" sz="2400" dirty="0">
              <a:latin typeface="Liberation Sans" panose="020B0604020202020204"/>
              <a:cs typeface="Times New Roman" panose="02020603050405020304" pitchFamily="18" charset="0"/>
            </a:endParaRPr>
          </a:p>
        </p:txBody>
      </p:sp>
      <p:sp>
        <p:nvSpPr>
          <p:cNvPr id="21" name="Content Placeholder 9">
            <a:extLst>
              <a:ext uri="{FF2B5EF4-FFF2-40B4-BE49-F238E27FC236}">
                <a16:creationId xmlns:a16="http://schemas.microsoft.com/office/drawing/2014/main" id="{9218829D-D60F-4AA6-8D2C-AFAC2C36219A}"/>
              </a:ext>
            </a:extLst>
          </p:cNvPr>
          <p:cNvSpPr txBox="1">
            <a:spLocks/>
          </p:cNvSpPr>
          <p:nvPr/>
        </p:nvSpPr>
        <p:spPr>
          <a:xfrm>
            <a:off x="5806832" y="3429000"/>
            <a:ext cx="1192237" cy="46487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Clr>
                <a:schemeClr val="accent2"/>
              </a:buClr>
              <a:buFont typeface="Arial" panose="020B0604020202020204" pitchFamily="34" charset="0"/>
              <a:buNone/>
              <a:defRPr sz="2800" b="0" i="0" kern="1200">
                <a:solidFill>
                  <a:schemeClr val="tx1"/>
                </a:solidFill>
                <a:latin typeface="Times New Roman" charset="0"/>
                <a:ea typeface="Times New Roman" charset="0"/>
                <a:cs typeface="Times New Roman" charset="0"/>
              </a:defRPr>
            </a:lvl1pPr>
            <a:lvl2pPr marL="822960" indent="-292608" algn="l" defTabSz="914400" rtl="0" eaLnBrk="1" latinLnBrk="0" hangingPunct="1">
              <a:lnSpc>
                <a:spcPct val="90000"/>
              </a:lnSpc>
              <a:spcBef>
                <a:spcPts val="500"/>
              </a:spcBef>
              <a:buClr>
                <a:schemeClr val="accent2"/>
              </a:buClr>
              <a:buFont typeface="Arial" panose="020B0604020202020204" pitchFamily="34" charset="0"/>
              <a:buChar char="•"/>
              <a:defRPr sz="2400" kern="1200">
                <a:solidFill>
                  <a:schemeClr val="tx1"/>
                </a:solidFill>
                <a:latin typeface="+mn-lt"/>
                <a:ea typeface="+mn-ea"/>
                <a:cs typeface="+mn-cs"/>
              </a:defRPr>
            </a:lvl2pPr>
            <a:lvl3pPr marL="1211580" indent="-256032" algn="l" defTabSz="914400" rtl="0" eaLnBrk="1" latinLnBrk="0" hangingPunct="1">
              <a:lnSpc>
                <a:spcPct val="90000"/>
              </a:lnSpc>
              <a:spcBef>
                <a:spcPts val="500"/>
              </a:spcBef>
              <a:buClr>
                <a:schemeClr val="accent2"/>
              </a:buClr>
              <a:buFont typeface="Arial" panose="020B0604020202020204" pitchFamily="34" charset="0"/>
              <a:buChar char="•"/>
              <a:defRPr sz="2000" kern="1200">
                <a:solidFill>
                  <a:schemeClr val="tx1"/>
                </a:solidFill>
                <a:latin typeface="+mn-lt"/>
                <a:ea typeface="+mn-ea"/>
                <a:cs typeface="+mn-cs"/>
              </a:defRPr>
            </a:lvl3pPr>
            <a:lvl4pPr marL="150876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4pPr>
            <a:lvl5pPr marL="1794510" indent="-201168"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Aft>
                <a:spcPts val="0"/>
              </a:spcAft>
            </a:pPr>
            <a:r>
              <a:rPr lang="en-US" altLang="en-US" sz="2400" dirty="0">
                <a:latin typeface="+mn-lt"/>
                <a:cs typeface="Times New Roman" panose="02020603050405020304" pitchFamily="18" charset="0"/>
              </a:rPr>
              <a:t>     </a:t>
            </a:r>
            <a:r>
              <a:rPr lang="en-US" altLang="en-US" sz="2200" dirty="0">
                <a:solidFill>
                  <a:srgbClr val="231F20"/>
                </a:solidFill>
                <a:latin typeface="Liberation Sans" panose="020B0604020202020204"/>
                <a:cs typeface="Times New Roman" panose="02020603050405020304" pitchFamily="18" charset="0"/>
              </a:rPr>
              <a:t>800</a:t>
            </a:r>
            <a:endParaRPr lang="en-IN" sz="2200" dirty="0">
              <a:solidFill>
                <a:srgbClr val="231F20"/>
              </a:solidFill>
              <a:latin typeface="Liberation Sans" panose="020B0604020202020204"/>
              <a:cs typeface="Times New Roman" panose="02020603050405020304" pitchFamily="18" charset="0"/>
            </a:endParaRPr>
          </a:p>
        </p:txBody>
      </p:sp>
      <p:sp>
        <p:nvSpPr>
          <p:cNvPr id="22" name="Content Placeholder 8">
            <a:extLst>
              <a:ext uri="{FF2B5EF4-FFF2-40B4-BE49-F238E27FC236}">
                <a16:creationId xmlns:a16="http://schemas.microsoft.com/office/drawing/2014/main" id="{2B9A1DFC-F71E-4C61-9A98-B4A97004EDED}"/>
              </a:ext>
            </a:extLst>
          </p:cNvPr>
          <p:cNvSpPr txBox="1">
            <a:spLocks/>
          </p:cNvSpPr>
          <p:nvPr/>
        </p:nvSpPr>
        <p:spPr>
          <a:xfrm>
            <a:off x="1545706" y="4057841"/>
            <a:ext cx="2142943" cy="401515"/>
          </a:xfrm>
          <a:prstGeom prst="rect">
            <a:avLst/>
          </a:prstGeom>
        </p:spPr>
        <p:txBody>
          <a:bodyPr vert="horz" lIns="91440" tIns="45720" rIns="91440" bIns="45720" rtlCol="0">
            <a:normAutofit fontScale="92500"/>
          </a:bodyPr>
          <a:lstStyle>
            <a:lvl1pPr marL="0" indent="0" algn="l" defTabSz="914400" rtl="0" eaLnBrk="1" latinLnBrk="0" hangingPunct="1">
              <a:lnSpc>
                <a:spcPct val="90000"/>
              </a:lnSpc>
              <a:spcBef>
                <a:spcPts val="1000"/>
              </a:spcBef>
              <a:buClr>
                <a:schemeClr val="accent2"/>
              </a:buClr>
              <a:buFont typeface="Arial" panose="020B0604020202020204" pitchFamily="34" charset="0"/>
              <a:buNone/>
              <a:defRPr sz="2800" b="0" i="0" kern="1200">
                <a:solidFill>
                  <a:schemeClr val="tx1"/>
                </a:solidFill>
                <a:latin typeface="Times New Roman" charset="0"/>
                <a:ea typeface="Times New Roman" charset="0"/>
                <a:cs typeface="Times New Roman" charset="0"/>
              </a:defRPr>
            </a:lvl1pPr>
            <a:lvl2pPr marL="822960" indent="-292608" algn="l" defTabSz="914400" rtl="0" eaLnBrk="1" latinLnBrk="0" hangingPunct="1">
              <a:lnSpc>
                <a:spcPct val="90000"/>
              </a:lnSpc>
              <a:spcBef>
                <a:spcPts val="500"/>
              </a:spcBef>
              <a:buClr>
                <a:schemeClr val="accent2"/>
              </a:buClr>
              <a:buFont typeface="Arial" panose="020B0604020202020204" pitchFamily="34" charset="0"/>
              <a:buChar char="•"/>
              <a:defRPr sz="2400" kern="1200">
                <a:solidFill>
                  <a:schemeClr val="tx1"/>
                </a:solidFill>
                <a:latin typeface="+mn-lt"/>
                <a:ea typeface="+mn-ea"/>
                <a:cs typeface="+mn-cs"/>
              </a:defRPr>
            </a:lvl2pPr>
            <a:lvl3pPr marL="1211580" indent="-256032" algn="l" defTabSz="914400" rtl="0" eaLnBrk="1" latinLnBrk="0" hangingPunct="1">
              <a:lnSpc>
                <a:spcPct val="90000"/>
              </a:lnSpc>
              <a:spcBef>
                <a:spcPts val="500"/>
              </a:spcBef>
              <a:buClr>
                <a:schemeClr val="accent2"/>
              </a:buClr>
              <a:buFont typeface="Arial" panose="020B0604020202020204" pitchFamily="34" charset="0"/>
              <a:buChar char="•"/>
              <a:defRPr sz="2000" kern="1200">
                <a:solidFill>
                  <a:schemeClr val="tx1"/>
                </a:solidFill>
                <a:latin typeface="+mn-lt"/>
                <a:ea typeface="+mn-ea"/>
                <a:cs typeface="+mn-cs"/>
              </a:defRPr>
            </a:lvl3pPr>
            <a:lvl4pPr marL="150876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4pPr>
            <a:lvl5pPr marL="1794510" indent="-201168"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Aft>
                <a:spcPts val="0"/>
              </a:spcAft>
            </a:pPr>
            <a:r>
              <a:rPr lang="en-US" altLang="en-US" sz="2400" dirty="0">
                <a:latin typeface="Liberation Sans" panose="020B0604020202020204"/>
                <a:cs typeface="Times New Roman" panose="02020603050405020304" pitchFamily="18" charset="0"/>
              </a:rPr>
              <a:t>Treasury Stock </a:t>
            </a:r>
            <a:endParaRPr lang="en-IN" sz="2400" dirty="0">
              <a:latin typeface="Liberation Sans" panose="020B0604020202020204"/>
              <a:cs typeface="Times New Roman" panose="02020603050405020304" pitchFamily="18" charset="0"/>
            </a:endParaRPr>
          </a:p>
        </p:txBody>
      </p:sp>
      <p:sp>
        <p:nvSpPr>
          <p:cNvPr id="23" name="Content Placeholder 10">
            <a:extLst>
              <a:ext uri="{FF2B5EF4-FFF2-40B4-BE49-F238E27FC236}">
                <a16:creationId xmlns:a16="http://schemas.microsoft.com/office/drawing/2014/main" id="{C50B9831-46EF-4C7F-98CB-D522D8A2317F}"/>
              </a:ext>
            </a:extLst>
          </p:cNvPr>
          <p:cNvSpPr txBox="1">
            <a:spLocks/>
          </p:cNvSpPr>
          <p:nvPr/>
        </p:nvSpPr>
        <p:spPr>
          <a:xfrm>
            <a:off x="7239000" y="4065693"/>
            <a:ext cx="890751" cy="463320"/>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Clr>
                <a:schemeClr val="accent2"/>
              </a:buClr>
              <a:buFont typeface="Arial" panose="020B0604020202020204" pitchFamily="34" charset="0"/>
              <a:buNone/>
              <a:defRPr sz="2800" b="0" i="0" kern="1200">
                <a:solidFill>
                  <a:schemeClr val="tx1"/>
                </a:solidFill>
                <a:latin typeface="Times New Roman" charset="0"/>
                <a:ea typeface="Times New Roman" charset="0"/>
                <a:cs typeface="Times New Roman" charset="0"/>
              </a:defRPr>
            </a:lvl1pPr>
            <a:lvl2pPr marL="822960" indent="-292608" algn="l" defTabSz="914400" rtl="0" eaLnBrk="1" latinLnBrk="0" hangingPunct="1">
              <a:lnSpc>
                <a:spcPct val="90000"/>
              </a:lnSpc>
              <a:spcBef>
                <a:spcPts val="500"/>
              </a:spcBef>
              <a:buClr>
                <a:schemeClr val="accent2"/>
              </a:buClr>
              <a:buFont typeface="Arial" panose="020B0604020202020204" pitchFamily="34" charset="0"/>
              <a:buChar char="•"/>
              <a:defRPr sz="2400" kern="1200">
                <a:solidFill>
                  <a:schemeClr val="tx1"/>
                </a:solidFill>
                <a:latin typeface="+mn-lt"/>
                <a:ea typeface="+mn-ea"/>
                <a:cs typeface="+mn-cs"/>
              </a:defRPr>
            </a:lvl2pPr>
            <a:lvl3pPr marL="1211580" indent="-256032" algn="l" defTabSz="914400" rtl="0" eaLnBrk="1" latinLnBrk="0" hangingPunct="1">
              <a:lnSpc>
                <a:spcPct val="90000"/>
              </a:lnSpc>
              <a:spcBef>
                <a:spcPts val="500"/>
              </a:spcBef>
              <a:buClr>
                <a:schemeClr val="accent2"/>
              </a:buClr>
              <a:buFont typeface="Arial" panose="020B0604020202020204" pitchFamily="34" charset="0"/>
              <a:buChar char="•"/>
              <a:defRPr sz="2000" kern="1200">
                <a:solidFill>
                  <a:schemeClr val="tx1"/>
                </a:solidFill>
                <a:latin typeface="+mn-lt"/>
                <a:ea typeface="+mn-ea"/>
                <a:cs typeface="+mn-cs"/>
              </a:defRPr>
            </a:lvl3pPr>
            <a:lvl4pPr marL="150876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4pPr>
            <a:lvl5pPr marL="1794510" indent="-201168"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Aft>
                <a:spcPts val="0"/>
              </a:spcAft>
            </a:pPr>
            <a:r>
              <a:rPr lang="en-US" altLang="en-US" sz="2200" dirty="0">
                <a:solidFill>
                  <a:srgbClr val="231F20"/>
                </a:solidFill>
                <a:latin typeface="Liberation Sans" panose="020B0604020202020204"/>
                <a:cs typeface="Times New Roman" panose="02020603050405020304" pitchFamily="18" charset="0"/>
              </a:rPr>
              <a:t>6,400</a:t>
            </a:r>
            <a:endParaRPr lang="en-IN" sz="2200" dirty="0">
              <a:solidFill>
                <a:srgbClr val="231F20"/>
              </a:solidFill>
              <a:latin typeface="Liberation Sans" panose="020B0604020202020204"/>
              <a:cs typeface="Times New Roman" panose="02020603050405020304" pitchFamily="18" charset="0"/>
            </a:endParaRPr>
          </a:p>
        </p:txBody>
      </p:sp>
      <p:pic>
        <p:nvPicPr>
          <p:cNvPr id="24" name="Content Placeholder 12" descr="The diagram shows the t-accounts of Treasury Stock and Paid-in Capital from Treasury Stock. The left side of the image displays a label at the top of the T as Treasury Stock. The left side of the T shows a transaction dated February 1 in the amount of 32,000. Two transactions are posted on the right (credit) side, dated July 1, in the amount of 8,000 and another dated October 1, in the amount of 6,400. The next line shows the closing balance dated October 1, in the amount of 17,600 on the left side (debit). The right side of the image displays a label at the top of the T as Paid-in Capital from Treasury Stock. The left side of the T shows one transaction dated October 1 in the amount of 800. One transaction is posted on the right (credit) side, dated July 1, in the amount of 2,000. The next line shows the closing balance dated October 1, in the amount of 1,200 on the right side (credit).">
            <a:extLst>
              <a:ext uri="{FF2B5EF4-FFF2-40B4-BE49-F238E27FC236}">
                <a16:creationId xmlns:a16="http://schemas.microsoft.com/office/drawing/2014/main" id="{A39E2839-B364-4E1C-BC95-53A0347415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0456" y="4865564"/>
            <a:ext cx="7449136" cy="1154236"/>
          </a:xfrm>
          <a:prstGeom prst="rect">
            <a:avLst/>
          </a:prstGeom>
        </p:spPr>
      </p:pic>
    </p:spTree>
    <p:extLst>
      <p:ext uri="{BB962C8B-B14F-4D97-AF65-F5344CB8AC3E}">
        <p14:creationId xmlns:p14="http://schemas.microsoft.com/office/powerpoint/2010/main" val="3518889904"/>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2">
                                            <p:txEl>
                                              <p:pRg st="0" end="0"/>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3">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xEl>
                                              <p:pRg st="0" end="0"/>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1">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build="p"/>
      <p:bldP spid="19" grpId="0" build="p"/>
      <p:bldP spid="20" grpId="0" build="p"/>
      <p:bldP spid="21" grpId="0" build="p"/>
      <p:bldP spid="22" grpId="0" build="p"/>
      <p:bldP spid="23"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Rectangle 7"/>
          <p:cNvSpPr>
            <a:spLocks noChangeArrowheads="1"/>
          </p:cNvSpPr>
          <p:nvPr/>
        </p:nvSpPr>
        <p:spPr bwMode="auto">
          <a:xfrm>
            <a:off x="592760" y="1159002"/>
            <a:ext cx="8229600" cy="523875"/>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8575" cap="sq" algn="ctr">
                <a:solidFill>
                  <a:srgbClr val="000000"/>
                </a:solidFill>
                <a:miter lim="800000"/>
                <a:headEnd type="none" w="sm" len="sm"/>
                <a:tailEnd type="none" w="sm" len="sm"/>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marL="0" marR="0" lvl="0" indent="0" algn="l" defTabSz="914400" rtl="0" eaLnBrk="0" fontAlgn="base" latinLnBrk="0" hangingPunct="0">
              <a:lnSpc>
                <a:spcPct val="100000"/>
              </a:lnSpc>
              <a:spcBef>
                <a:spcPct val="0"/>
              </a:spcBef>
              <a:spcAft>
                <a:spcPct val="0"/>
              </a:spcAft>
              <a:buClrTx/>
              <a:buSzPct val="80000"/>
              <a:buFontTx/>
              <a:buNone/>
              <a:tabLst/>
              <a:defRPr/>
            </a:pPr>
            <a:r>
              <a:rPr kumimoji="0" lang="en-US" altLang="en-US" sz="2800" b="1" i="0" u="none" strike="noStrike" kern="1200" cap="none" spc="0" normalizeH="0" baseline="0" noProof="0" dirty="0">
                <a:ln>
                  <a:noFill/>
                </a:ln>
                <a:solidFill>
                  <a:srgbClr val="006600"/>
                </a:solidFill>
                <a:effectLst/>
                <a:uLnTx/>
                <a:uFillTx/>
                <a:latin typeface="Liberation Sans" panose="020B0604020202020204" pitchFamily="34" charset="0"/>
                <a:ea typeface="+mn-ea"/>
                <a:cs typeface="+mn-cs"/>
              </a:rPr>
              <a:t>May Need to Debit Retained Earnings</a:t>
            </a:r>
          </a:p>
        </p:txBody>
      </p:sp>
      <p:sp>
        <p:nvSpPr>
          <p:cNvPr id="24580" name="Rectangle 7"/>
          <p:cNvSpPr>
            <a:spLocks noChangeArrowheads="1"/>
          </p:cNvSpPr>
          <p:nvPr/>
        </p:nvSpPr>
        <p:spPr bwMode="auto">
          <a:xfrm>
            <a:off x="609600" y="304800"/>
            <a:ext cx="7620000" cy="560388"/>
          </a:xfrm>
          <a:prstGeom prst="rect">
            <a:avLst/>
          </a:prstGeom>
          <a:noFill/>
          <a:ln>
            <a:noFill/>
          </a:ln>
          <a:effectLst/>
          <a:extLst>
            <a:ext uri="{909E8E84-426E-40dd-AFC4-6F175D3DCCD1}">
              <a14:hiddenFill xmlns:a14="http://schemas.microsoft.com/office/drawing/2010/main" xmlns="">
                <a:solidFill>
                  <a:srgbClr val="990000"/>
                </a:solidFill>
              </a14:hiddenFill>
            </a:ext>
            <a:ext uri="{91240B29-F687-4f45-9708-019B960494DF}">
              <a14:hiddenLine xmlns:a14="http://schemas.microsoft.com/office/drawing/2010/main" xmlns="" w="12700" algn="ctr">
                <a:solidFill>
                  <a:schemeClr val="tx1"/>
                </a:solidFill>
                <a:miter lim="800000"/>
                <a:headEnd/>
                <a:tailEnd/>
              </a14:hiddenLine>
            </a:ext>
            <a:ext uri="{AF507438-7753-43e0-B8FC-AC1667EBCBE1}">
              <a14:hiddenEffects xmlns:a14="http://schemas.microsoft.com/office/drawing/2010/main" xmlns="">
                <a:effectLst>
                  <a:outerShdw dist="107763" dir="2700000" algn="ctr" rotWithShape="0">
                    <a:schemeClr val="bg2"/>
                  </a:outerShdw>
                </a:effectLst>
              </a14:hiddenEffects>
            </a:ext>
          </a:extLst>
        </p:spPr>
        <p:txBody>
          <a:bodyPr lIns="90488" tIns="44450" rIns="90488" bIns="44450"/>
          <a:lstStyle/>
          <a:p>
            <a:pPr marL="0" marR="0" lvl="0" indent="0" algn="l" defTabSz="914400" rtl="0" eaLnBrk="0" fontAlgn="base" latinLnBrk="0" hangingPunct="0">
              <a:lnSpc>
                <a:spcPct val="100000"/>
              </a:lnSpc>
              <a:spcBef>
                <a:spcPct val="0"/>
              </a:spcBef>
              <a:spcAft>
                <a:spcPct val="0"/>
              </a:spcAft>
              <a:buClrTx/>
              <a:buSzPct val="80000"/>
              <a:buFontTx/>
              <a:buNone/>
              <a:tabLst/>
              <a:defRPr/>
            </a:pPr>
            <a:r>
              <a:rPr kumimoji="0" lang="en-US" altLang="en-US" sz="3200" b="1" i="0" u="none" strike="noStrike" kern="1200" cap="none" spc="0" normalizeH="0" baseline="0" noProof="0" dirty="0">
                <a:ln>
                  <a:noFill/>
                </a:ln>
                <a:solidFill>
                  <a:srgbClr val="0000FF">
                    <a:lumMod val="75000"/>
                  </a:srgbClr>
                </a:solidFill>
                <a:effectLst/>
                <a:uLnTx/>
                <a:uFillTx/>
                <a:latin typeface="Liberation Sans" panose="020B0604020202020204" pitchFamily="34" charset="0"/>
                <a:ea typeface="+mn-ea"/>
                <a:cs typeface="+mn-cs"/>
              </a:rPr>
              <a:t>Sale of Treasury Stock “Below” Cost </a:t>
            </a:r>
          </a:p>
        </p:txBody>
      </p:sp>
      <p:sp>
        <p:nvSpPr>
          <p:cNvPr id="24581" name="Line 8"/>
          <p:cNvSpPr>
            <a:spLocks noChangeShapeType="1"/>
          </p:cNvSpPr>
          <p:nvPr/>
        </p:nvSpPr>
        <p:spPr bwMode="auto">
          <a:xfrm>
            <a:off x="304800" y="990600"/>
            <a:ext cx="8534400"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Liberation Sans" panose="020B0604020202020204" pitchFamily="34" charset="0"/>
              <a:ea typeface="+mn-ea"/>
              <a:cs typeface="+mn-cs"/>
            </a:endParaRPr>
          </a:p>
        </p:txBody>
      </p:sp>
      <p:sp>
        <p:nvSpPr>
          <p:cNvPr id="2" name="Slide Number Placeholder 1"/>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980D5847-D064-449A-9DD5-EB6DB8BB846B}" type="slidenum">
              <a:rPr kumimoji="0" lang="en-US" sz="1200" b="0" i="0" u="none" strike="noStrike" kern="1200" cap="none" spc="0" normalizeH="0" baseline="0" noProof="0" smtClean="0">
                <a:ln>
                  <a:noFill/>
                </a:ln>
                <a:solidFill>
                  <a:srgbClr val="000000">
                    <a:tint val="75000"/>
                  </a:srgbClr>
                </a:solidFill>
                <a:effectLst/>
                <a:uLnTx/>
                <a:uFillTx/>
                <a:latin typeface="Times New Roman" pitchFamily="18"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46</a:t>
            </a:fld>
            <a:endParaRPr kumimoji="0" lang="en-US" sz="1200" b="0" i="0" u="none" strike="noStrike" kern="1200" cap="none" spc="0" normalizeH="0" baseline="0" noProof="0">
              <a:ln>
                <a:noFill/>
              </a:ln>
              <a:solidFill>
                <a:srgbClr val="000000">
                  <a:tint val="75000"/>
                </a:srgbClr>
              </a:solidFill>
              <a:effectLst/>
              <a:uLnTx/>
              <a:uFillTx/>
              <a:latin typeface="Times New Roman" pitchFamily="18" charset="0"/>
              <a:ea typeface="+mn-ea"/>
              <a:cs typeface="+mn-cs"/>
            </a:endParaRPr>
          </a:p>
        </p:txBody>
      </p:sp>
      <p:sp>
        <p:nvSpPr>
          <p:cNvPr id="8" name="Content Placeholder 12">
            <a:extLst>
              <a:ext uri="{FF2B5EF4-FFF2-40B4-BE49-F238E27FC236}">
                <a16:creationId xmlns:a16="http://schemas.microsoft.com/office/drawing/2014/main" id="{7730A165-86B6-4A72-A19A-FACA152C1F0B}"/>
              </a:ext>
            </a:extLst>
          </p:cNvPr>
          <p:cNvSpPr txBox="1">
            <a:spLocks/>
          </p:cNvSpPr>
          <p:nvPr/>
        </p:nvSpPr>
        <p:spPr>
          <a:xfrm>
            <a:off x="571571" y="1851278"/>
            <a:ext cx="8382000" cy="782516"/>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Clr>
                <a:schemeClr val="accent2"/>
              </a:buClr>
              <a:buFont typeface="Arial" panose="020B0604020202020204" pitchFamily="34" charset="0"/>
              <a:buNone/>
              <a:defRPr sz="2800" b="0" i="0" kern="1200">
                <a:solidFill>
                  <a:schemeClr val="tx1"/>
                </a:solidFill>
                <a:latin typeface="Times New Roman" charset="0"/>
                <a:ea typeface="Times New Roman" charset="0"/>
                <a:cs typeface="Times New Roman" charset="0"/>
              </a:defRPr>
            </a:lvl1pPr>
            <a:lvl2pPr marL="822960" indent="-292608" algn="l" defTabSz="914400" rtl="0" eaLnBrk="1" latinLnBrk="0" hangingPunct="1">
              <a:lnSpc>
                <a:spcPct val="90000"/>
              </a:lnSpc>
              <a:spcBef>
                <a:spcPts val="500"/>
              </a:spcBef>
              <a:buClr>
                <a:schemeClr val="accent2"/>
              </a:buClr>
              <a:buFont typeface="Arial" panose="020B0604020202020204" pitchFamily="34" charset="0"/>
              <a:buChar char="•"/>
              <a:defRPr sz="2400" kern="1200">
                <a:solidFill>
                  <a:schemeClr val="tx1"/>
                </a:solidFill>
                <a:latin typeface="+mn-lt"/>
                <a:ea typeface="+mn-ea"/>
                <a:cs typeface="+mn-cs"/>
              </a:defRPr>
            </a:lvl2pPr>
            <a:lvl3pPr marL="1211580" indent="-256032" algn="l" defTabSz="914400" rtl="0" eaLnBrk="1" latinLnBrk="0" hangingPunct="1">
              <a:lnSpc>
                <a:spcPct val="90000"/>
              </a:lnSpc>
              <a:spcBef>
                <a:spcPts val="500"/>
              </a:spcBef>
              <a:buClr>
                <a:schemeClr val="accent2"/>
              </a:buClr>
              <a:buFont typeface="Arial" panose="020B0604020202020204" pitchFamily="34" charset="0"/>
              <a:buChar char="•"/>
              <a:defRPr sz="2000" kern="1200">
                <a:solidFill>
                  <a:schemeClr val="tx1"/>
                </a:solidFill>
                <a:latin typeface="+mn-lt"/>
                <a:ea typeface="+mn-ea"/>
                <a:cs typeface="+mn-cs"/>
              </a:defRPr>
            </a:lvl3pPr>
            <a:lvl4pPr marL="150876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4pPr>
            <a:lvl5pPr marL="1794510" indent="-201168"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
                <a:srgbClr val="B11116"/>
              </a:buClr>
              <a:buSzTx/>
              <a:buFont typeface="Arial" panose="020B0604020202020204" pitchFamily="34" charset="0"/>
              <a:buNone/>
              <a:tabLst/>
              <a:defRPr/>
            </a:pPr>
            <a:r>
              <a:rPr kumimoji="0" lang="en-US" altLang="en-US" sz="2400" b="1" i="0" u="none" strike="noStrike" kern="1200" cap="none" spc="0" normalizeH="0" baseline="0" noProof="0" dirty="0">
                <a:ln>
                  <a:noFill/>
                </a:ln>
                <a:solidFill>
                  <a:srgbClr val="231F20"/>
                </a:solidFill>
                <a:effectLst/>
                <a:uLnTx/>
                <a:uFillTx/>
                <a:latin typeface="Calibri"/>
                <a:cs typeface="Times New Roman" panose="02020603050405020304" pitchFamily="18" charset="0"/>
              </a:rPr>
              <a:t>Illustration:</a:t>
            </a:r>
            <a:r>
              <a:rPr kumimoji="0" lang="en-US" altLang="en-US" sz="2400" b="0" i="0" u="none" strike="noStrike" kern="1200" cap="none" spc="0" normalizeH="0" baseline="0" noProof="0" dirty="0">
                <a:ln>
                  <a:noFill/>
                </a:ln>
                <a:solidFill>
                  <a:srgbClr val="231F20"/>
                </a:solidFill>
                <a:effectLst/>
                <a:uLnTx/>
                <a:uFillTx/>
                <a:latin typeface="Calibri"/>
                <a:cs typeface="Times New Roman" panose="02020603050405020304" pitchFamily="18" charset="0"/>
              </a:rPr>
              <a:t> On Dec. 1, assume that Mead, Inc. sells its remaining 2,200 shares at $7 per share and makes the following entry.</a:t>
            </a:r>
            <a:endParaRPr kumimoji="0" lang="en-US" sz="2400" b="0" i="0" u="none" strike="noStrike" kern="1200" cap="none" spc="0" normalizeH="0" baseline="0" noProof="0" dirty="0">
              <a:ln>
                <a:noFill/>
              </a:ln>
              <a:solidFill>
                <a:srgbClr val="231F20"/>
              </a:solidFill>
              <a:effectLst/>
              <a:uLnTx/>
              <a:uFillTx/>
              <a:latin typeface="Calibri"/>
              <a:cs typeface="Times New Roman" charset="0"/>
            </a:endParaRPr>
          </a:p>
        </p:txBody>
      </p:sp>
      <p:sp>
        <p:nvSpPr>
          <p:cNvPr id="9" name="Content Placeholder 13">
            <a:extLst>
              <a:ext uri="{FF2B5EF4-FFF2-40B4-BE49-F238E27FC236}">
                <a16:creationId xmlns:a16="http://schemas.microsoft.com/office/drawing/2014/main" id="{2B59A940-C296-4B5A-A350-16613E41A27D}"/>
              </a:ext>
            </a:extLst>
          </p:cNvPr>
          <p:cNvSpPr txBox="1">
            <a:spLocks/>
          </p:cNvSpPr>
          <p:nvPr/>
        </p:nvSpPr>
        <p:spPr>
          <a:xfrm>
            <a:off x="571571" y="2941079"/>
            <a:ext cx="838200" cy="378514"/>
          </a:xfrm>
          <a:prstGeom prst="rect">
            <a:avLst/>
          </a:prstGeom>
        </p:spPr>
        <p:txBody>
          <a:bodyPr vert="horz" lIns="91440" tIns="45720" rIns="91440" bIns="45720" rtlCol="0">
            <a:normAutofit fontScale="92500" lnSpcReduction="10000"/>
          </a:bodyPr>
          <a:lstStyle>
            <a:lvl1pPr marL="0" indent="0" algn="l" defTabSz="914400" rtl="0" eaLnBrk="1" latinLnBrk="0" hangingPunct="1">
              <a:lnSpc>
                <a:spcPct val="90000"/>
              </a:lnSpc>
              <a:spcBef>
                <a:spcPts val="1000"/>
              </a:spcBef>
              <a:buClr>
                <a:schemeClr val="accent2"/>
              </a:buClr>
              <a:buFont typeface="Arial" panose="020B0604020202020204" pitchFamily="34" charset="0"/>
              <a:buNone/>
              <a:defRPr sz="2800" b="0" i="0" kern="1200">
                <a:solidFill>
                  <a:schemeClr val="tx1"/>
                </a:solidFill>
                <a:latin typeface="Times New Roman" charset="0"/>
                <a:ea typeface="Times New Roman" charset="0"/>
                <a:cs typeface="Times New Roman" charset="0"/>
              </a:defRPr>
            </a:lvl1pPr>
            <a:lvl2pPr marL="822960" indent="-292608" algn="l" defTabSz="914400" rtl="0" eaLnBrk="1" latinLnBrk="0" hangingPunct="1">
              <a:lnSpc>
                <a:spcPct val="90000"/>
              </a:lnSpc>
              <a:spcBef>
                <a:spcPts val="500"/>
              </a:spcBef>
              <a:buClr>
                <a:schemeClr val="accent2"/>
              </a:buClr>
              <a:buFont typeface="Arial" panose="020B0604020202020204" pitchFamily="34" charset="0"/>
              <a:buChar char="•"/>
              <a:defRPr sz="2400" kern="1200">
                <a:solidFill>
                  <a:schemeClr val="tx1"/>
                </a:solidFill>
                <a:latin typeface="+mn-lt"/>
                <a:ea typeface="+mn-ea"/>
                <a:cs typeface="+mn-cs"/>
              </a:defRPr>
            </a:lvl2pPr>
            <a:lvl3pPr marL="1211580" indent="-256032" algn="l" defTabSz="914400" rtl="0" eaLnBrk="1" latinLnBrk="0" hangingPunct="1">
              <a:lnSpc>
                <a:spcPct val="90000"/>
              </a:lnSpc>
              <a:spcBef>
                <a:spcPts val="500"/>
              </a:spcBef>
              <a:buClr>
                <a:schemeClr val="accent2"/>
              </a:buClr>
              <a:buFont typeface="Arial" panose="020B0604020202020204" pitchFamily="34" charset="0"/>
              <a:buChar char="•"/>
              <a:defRPr sz="2000" kern="1200">
                <a:solidFill>
                  <a:schemeClr val="tx1"/>
                </a:solidFill>
                <a:latin typeface="+mn-lt"/>
                <a:ea typeface="+mn-ea"/>
                <a:cs typeface="+mn-cs"/>
              </a:defRPr>
            </a:lvl3pPr>
            <a:lvl4pPr marL="150876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4pPr>
            <a:lvl5pPr marL="1794510" indent="-201168"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Aft>
                <a:spcPts val="0"/>
              </a:spcAft>
            </a:pPr>
            <a:r>
              <a:rPr lang="en-US" altLang="en-US" sz="2400" dirty="0">
                <a:latin typeface="Liberation Sans" panose="020B0604020202020204"/>
                <a:cs typeface="Times New Roman" panose="02020603050405020304" pitchFamily="18" charset="0"/>
              </a:rPr>
              <a:t>Cash</a:t>
            </a:r>
            <a:endParaRPr lang="en-IN" sz="2400" dirty="0">
              <a:latin typeface="Liberation Sans" panose="020B0604020202020204"/>
              <a:cs typeface="Times New Roman" panose="02020603050405020304" pitchFamily="18" charset="0"/>
            </a:endParaRPr>
          </a:p>
        </p:txBody>
      </p:sp>
      <p:sp>
        <p:nvSpPr>
          <p:cNvPr id="11" name="Content Placeholder 17">
            <a:extLst>
              <a:ext uri="{FF2B5EF4-FFF2-40B4-BE49-F238E27FC236}">
                <a16:creationId xmlns:a16="http://schemas.microsoft.com/office/drawing/2014/main" id="{082DEFAA-3CF6-42F9-986D-32836C18DF3B}"/>
              </a:ext>
            </a:extLst>
          </p:cNvPr>
          <p:cNvSpPr txBox="1">
            <a:spLocks/>
          </p:cNvSpPr>
          <p:nvPr/>
        </p:nvSpPr>
        <p:spPr>
          <a:xfrm>
            <a:off x="5524571" y="2958470"/>
            <a:ext cx="1181029" cy="43961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Clr>
                <a:schemeClr val="accent2"/>
              </a:buClr>
              <a:buFont typeface="Arial" panose="020B0604020202020204" pitchFamily="34" charset="0"/>
              <a:buNone/>
              <a:defRPr sz="2800" b="0" i="0" kern="1200">
                <a:solidFill>
                  <a:schemeClr val="tx1"/>
                </a:solidFill>
                <a:latin typeface="Times New Roman" charset="0"/>
                <a:ea typeface="Times New Roman" charset="0"/>
                <a:cs typeface="Times New Roman" charset="0"/>
              </a:defRPr>
            </a:lvl1pPr>
            <a:lvl2pPr marL="822960" indent="-292608" algn="l" defTabSz="914400" rtl="0" eaLnBrk="1" latinLnBrk="0" hangingPunct="1">
              <a:lnSpc>
                <a:spcPct val="90000"/>
              </a:lnSpc>
              <a:spcBef>
                <a:spcPts val="500"/>
              </a:spcBef>
              <a:buClr>
                <a:schemeClr val="accent2"/>
              </a:buClr>
              <a:buFont typeface="Arial" panose="020B0604020202020204" pitchFamily="34" charset="0"/>
              <a:buChar char="•"/>
              <a:defRPr sz="2400" kern="1200">
                <a:solidFill>
                  <a:schemeClr val="tx1"/>
                </a:solidFill>
                <a:latin typeface="+mn-lt"/>
                <a:ea typeface="+mn-ea"/>
                <a:cs typeface="+mn-cs"/>
              </a:defRPr>
            </a:lvl2pPr>
            <a:lvl3pPr marL="1211580" indent="-256032" algn="l" defTabSz="914400" rtl="0" eaLnBrk="1" latinLnBrk="0" hangingPunct="1">
              <a:lnSpc>
                <a:spcPct val="90000"/>
              </a:lnSpc>
              <a:spcBef>
                <a:spcPts val="500"/>
              </a:spcBef>
              <a:buClr>
                <a:schemeClr val="accent2"/>
              </a:buClr>
              <a:buFont typeface="Arial" panose="020B0604020202020204" pitchFamily="34" charset="0"/>
              <a:buChar char="•"/>
              <a:defRPr sz="2000" kern="1200">
                <a:solidFill>
                  <a:schemeClr val="tx1"/>
                </a:solidFill>
                <a:latin typeface="+mn-lt"/>
                <a:ea typeface="+mn-ea"/>
                <a:cs typeface="+mn-cs"/>
              </a:defRPr>
            </a:lvl3pPr>
            <a:lvl4pPr marL="150876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4pPr>
            <a:lvl5pPr marL="1794510" indent="-201168"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Aft>
                <a:spcPts val="0"/>
              </a:spcAft>
            </a:pPr>
            <a:r>
              <a:rPr lang="en-US" altLang="en-US" sz="2200" dirty="0">
                <a:latin typeface="Liberation Sans" panose="020B0604020202020204"/>
                <a:cs typeface="Times New Roman" panose="02020603050405020304" pitchFamily="18" charset="0"/>
              </a:rPr>
              <a:t>15,400</a:t>
            </a:r>
            <a:endParaRPr lang="en-US" sz="2200" dirty="0">
              <a:latin typeface="Liberation Sans" panose="020B0604020202020204"/>
              <a:cs typeface="Times New Roman" panose="02020603050405020304" pitchFamily="18" charset="0"/>
            </a:endParaRPr>
          </a:p>
        </p:txBody>
      </p:sp>
      <p:sp>
        <p:nvSpPr>
          <p:cNvPr id="12" name="Content Placeholder 14">
            <a:extLst>
              <a:ext uri="{FF2B5EF4-FFF2-40B4-BE49-F238E27FC236}">
                <a16:creationId xmlns:a16="http://schemas.microsoft.com/office/drawing/2014/main" id="{BBD83AD0-C741-4BC5-83E3-7A32F7CCCA3B}"/>
              </a:ext>
            </a:extLst>
          </p:cNvPr>
          <p:cNvSpPr txBox="1">
            <a:spLocks/>
          </p:cNvSpPr>
          <p:nvPr/>
        </p:nvSpPr>
        <p:spPr>
          <a:xfrm>
            <a:off x="571571" y="3548193"/>
            <a:ext cx="4648200" cy="416365"/>
          </a:xfrm>
          <a:prstGeom prst="rect">
            <a:avLst/>
          </a:prstGeom>
        </p:spPr>
        <p:txBody>
          <a:bodyPr vert="horz" lIns="91440" tIns="45720" rIns="91440" bIns="45720" rtlCol="0">
            <a:normAutofit fontScale="92500"/>
          </a:bodyPr>
          <a:lstStyle>
            <a:lvl1pPr marL="0" indent="0" algn="l" defTabSz="914400" rtl="0" eaLnBrk="1" latinLnBrk="0" hangingPunct="1">
              <a:lnSpc>
                <a:spcPct val="90000"/>
              </a:lnSpc>
              <a:spcBef>
                <a:spcPts val="1000"/>
              </a:spcBef>
              <a:buClr>
                <a:schemeClr val="accent2"/>
              </a:buClr>
              <a:buFont typeface="Arial" panose="020B0604020202020204" pitchFamily="34" charset="0"/>
              <a:buNone/>
              <a:defRPr sz="2800" b="0" i="0" kern="1200">
                <a:solidFill>
                  <a:schemeClr val="tx1"/>
                </a:solidFill>
                <a:latin typeface="Times New Roman" charset="0"/>
                <a:ea typeface="Times New Roman" charset="0"/>
                <a:cs typeface="Times New Roman" charset="0"/>
              </a:defRPr>
            </a:lvl1pPr>
            <a:lvl2pPr marL="822960" indent="-292608" algn="l" defTabSz="914400" rtl="0" eaLnBrk="1" latinLnBrk="0" hangingPunct="1">
              <a:lnSpc>
                <a:spcPct val="90000"/>
              </a:lnSpc>
              <a:spcBef>
                <a:spcPts val="500"/>
              </a:spcBef>
              <a:buClr>
                <a:schemeClr val="accent2"/>
              </a:buClr>
              <a:buFont typeface="Arial" panose="020B0604020202020204" pitchFamily="34" charset="0"/>
              <a:buChar char="•"/>
              <a:defRPr sz="2400" kern="1200">
                <a:solidFill>
                  <a:schemeClr val="tx1"/>
                </a:solidFill>
                <a:latin typeface="+mn-lt"/>
                <a:ea typeface="+mn-ea"/>
                <a:cs typeface="+mn-cs"/>
              </a:defRPr>
            </a:lvl2pPr>
            <a:lvl3pPr marL="1211580" indent="-256032" algn="l" defTabSz="914400" rtl="0" eaLnBrk="1" latinLnBrk="0" hangingPunct="1">
              <a:lnSpc>
                <a:spcPct val="90000"/>
              </a:lnSpc>
              <a:spcBef>
                <a:spcPts val="500"/>
              </a:spcBef>
              <a:buClr>
                <a:schemeClr val="accent2"/>
              </a:buClr>
              <a:buFont typeface="Arial" panose="020B0604020202020204" pitchFamily="34" charset="0"/>
              <a:buChar char="•"/>
              <a:defRPr sz="2000" kern="1200">
                <a:solidFill>
                  <a:schemeClr val="tx1"/>
                </a:solidFill>
                <a:latin typeface="+mn-lt"/>
                <a:ea typeface="+mn-ea"/>
                <a:cs typeface="+mn-cs"/>
              </a:defRPr>
            </a:lvl3pPr>
            <a:lvl4pPr marL="150876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4pPr>
            <a:lvl5pPr marL="1794510" indent="-201168"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Aft>
                <a:spcPts val="0"/>
              </a:spcAft>
            </a:pPr>
            <a:r>
              <a:rPr lang="en-US" altLang="en-US" sz="2400" dirty="0">
                <a:latin typeface="Liberation Sans" panose="020B0604020202020204"/>
                <a:cs typeface="Times New Roman" panose="02020603050405020304" pitchFamily="18" charset="0"/>
              </a:rPr>
              <a:t>Paid-in Capital from Treasury Stock</a:t>
            </a:r>
            <a:endParaRPr lang="en-US" sz="2400" dirty="0">
              <a:latin typeface="Liberation Sans" panose="020B0604020202020204"/>
              <a:cs typeface="Times New Roman" panose="02020603050405020304" pitchFamily="18" charset="0"/>
            </a:endParaRPr>
          </a:p>
        </p:txBody>
      </p:sp>
      <p:sp>
        <p:nvSpPr>
          <p:cNvPr id="13" name="Content Placeholder 24">
            <a:extLst>
              <a:ext uri="{FF2B5EF4-FFF2-40B4-BE49-F238E27FC236}">
                <a16:creationId xmlns:a16="http://schemas.microsoft.com/office/drawing/2014/main" id="{68B4430B-A627-45BE-BAAF-15D2AE650E20}"/>
              </a:ext>
            </a:extLst>
          </p:cNvPr>
          <p:cNvSpPr txBox="1">
            <a:spLocks/>
          </p:cNvSpPr>
          <p:nvPr/>
        </p:nvSpPr>
        <p:spPr>
          <a:xfrm>
            <a:off x="5652778" y="3550066"/>
            <a:ext cx="989162" cy="41449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Clr>
                <a:schemeClr val="accent2"/>
              </a:buClr>
              <a:buFont typeface="Arial" panose="020B0604020202020204" pitchFamily="34" charset="0"/>
              <a:buNone/>
              <a:defRPr sz="2800" b="0" i="0" kern="1200">
                <a:solidFill>
                  <a:schemeClr val="tx1"/>
                </a:solidFill>
                <a:latin typeface="Times New Roman" charset="0"/>
                <a:ea typeface="Times New Roman" charset="0"/>
                <a:cs typeface="Times New Roman" charset="0"/>
              </a:defRPr>
            </a:lvl1pPr>
            <a:lvl2pPr marL="822960" indent="-292608" algn="l" defTabSz="914400" rtl="0" eaLnBrk="1" latinLnBrk="0" hangingPunct="1">
              <a:lnSpc>
                <a:spcPct val="90000"/>
              </a:lnSpc>
              <a:spcBef>
                <a:spcPts val="500"/>
              </a:spcBef>
              <a:buClr>
                <a:schemeClr val="accent2"/>
              </a:buClr>
              <a:buFont typeface="Arial" panose="020B0604020202020204" pitchFamily="34" charset="0"/>
              <a:buChar char="•"/>
              <a:defRPr sz="2400" kern="1200">
                <a:solidFill>
                  <a:schemeClr val="tx1"/>
                </a:solidFill>
                <a:latin typeface="+mn-lt"/>
                <a:ea typeface="+mn-ea"/>
                <a:cs typeface="+mn-cs"/>
              </a:defRPr>
            </a:lvl2pPr>
            <a:lvl3pPr marL="1211580" indent="-256032" algn="l" defTabSz="914400" rtl="0" eaLnBrk="1" latinLnBrk="0" hangingPunct="1">
              <a:lnSpc>
                <a:spcPct val="90000"/>
              </a:lnSpc>
              <a:spcBef>
                <a:spcPts val="500"/>
              </a:spcBef>
              <a:buClr>
                <a:schemeClr val="accent2"/>
              </a:buClr>
              <a:buFont typeface="Arial" panose="020B0604020202020204" pitchFamily="34" charset="0"/>
              <a:buChar char="•"/>
              <a:defRPr sz="2000" kern="1200">
                <a:solidFill>
                  <a:schemeClr val="tx1"/>
                </a:solidFill>
                <a:latin typeface="+mn-lt"/>
                <a:ea typeface="+mn-ea"/>
                <a:cs typeface="+mn-cs"/>
              </a:defRPr>
            </a:lvl3pPr>
            <a:lvl4pPr marL="150876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4pPr>
            <a:lvl5pPr marL="1794510" indent="-201168"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Aft>
                <a:spcPts val="0"/>
              </a:spcAft>
            </a:pPr>
            <a:r>
              <a:rPr lang="en-US" altLang="en-US" sz="2200" dirty="0">
                <a:latin typeface="Liberation Sans" panose="020B0604020202020204"/>
                <a:cs typeface="Times New Roman" panose="02020603050405020304" pitchFamily="18" charset="0"/>
              </a:rPr>
              <a:t>1,200</a:t>
            </a:r>
          </a:p>
        </p:txBody>
      </p:sp>
      <p:pic>
        <p:nvPicPr>
          <p:cNvPr id="14" name="Content Placeholder 22" descr="defines">
            <a:extLst>
              <a:ext uri="{FF2B5EF4-FFF2-40B4-BE49-F238E27FC236}">
                <a16:creationId xmlns:a16="http://schemas.microsoft.com/office/drawing/2014/main" id="{1A3230B8-A440-40A9-A745-1E8D1E09795C}"/>
              </a:ext>
            </a:extLst>
          </p:cNvPr>
          <p:cNvPicPr>
            <a:picLocks noChangeAspect="1"/>
          </p:cNvPicPr>
          <p:nvPr/>
        </p:nvPicPr>
        <p:blipFill>
          <a:blip r:embed="rId3"/>
          <a:stretch>
            <a:fillRect/>
          </a:stretch>
        </p:blipFill>
        <p:spPr>
          <a:xfrm>
            <a:off x="6641940" y="3718100"/>
            <a:ext cx="751187" cy="105350"/>
          </a:xfrm>
          <a:prstGeom prst="rect">
            <a:avLst/>
          </a:prstGeom>
        </p:spPr>
      </p:pic>
      <p:sp>
        <p:nvSpPr>
          <p:cNvPr id="16" name="Content Placeholder 23">
            <a:extLst>
              <a:ext uri="{FF2B5EF4-FFF2-40B4-BE49-F238E27FC236}">
                <a16:creationId xmlns:a16="http://schemas.microsoft.com/office/drawing/2014/main" id="{C3874BD8-2DE1-43A3-88A1-A51FAD0E8F6F}"/>
              </a:ext>
            </a:extLst>
          </p:cNvPr>
          <p:cNvSpPr txBox="1">
            <a:spLocks/>
          </p:cNvSpPr>
          <p:nvPr/>
        </p:nvSpPr>
        <p:spPr>
          <a:xfrm>
            <a:off x="7471018" y="3514452"/>
            <a:ext cx="1807941" cy="554182"/>
          </a:xfrm>
          <a:prstGeom prst="rect">
            <a:avLst/>
          </a:prstGeom>
        </p:spPr>
        <p:txBody>
          <a:bodyPr vert="horz" lIns="91440" tIns="45720" rIns="91440" bIns="45720" rtlCol="0">
            <a:normAutofit lnSpcReduction="10000"/>
          </a:bodyPr>
          <a:lstStyle>
            <a:lvl1pPr marL="0" indent="0" algn="l" defTabSz="914400" rtl="0" eaLnBrk="1" latinLnBrk="0" hangingPunct="1">
              <a:lnSpc>
                <a:spcPct val="90000"/>
              </a:lnSpc>
              <a:spcBef>
                <a:spcPts val="1000"/>
              </a:spcBef>
              <a:buClr>
                <a:schemeClr val="accent2"/>
              </a:buClr>
              <a:buFont typeface="Arial" panose="020B0604020202020204" pitchFamily="34" charset="0"/>
              <a:buNone/>
              <a:defRPr sz="2800" b="0" i="0" kern="1200">
                <a:solidFill>
                  <a:schemeClr val="tx1"/>
                </a:solidFill>
                <a:latin typeface="Times New Roman" charset="0"/>
                <a:ea typeface="Times New Roman" charset="0"/>
                <a:cs typeface="Times New Roman" charset="0"/>
              </a:defRPr>
            </a:lvl1pPr>
            <a:lvl2pPr marL="822960" indent="-292608" algn="l" defTabSz="914400" rtl="0" eaLnBrk="1" latinLnBrk="0" hangingPunct="1">
              <a:lnSpc>
                <a:spcPct val="90000"/>
              </a:lnSpc>
              <a:spcBef>
                <a:spcPts val="500"/>
              </a:spcBef>
              <a:buClr>
                <a:schemeClr val="accent2"/>
              </a:buClr>
              <a:buFont typeface="Arial" panose="020B0604020202020204" pitchFamily="34" charset="0"/>
              <a:buChar char="•"/>
              <a:defRPr sz="2400" kern="1200">
                <a:solidFill>
                  <a:schemeClr val="tx1"/>
                </a:solidFill>
                <a:latin typeface="+mn-lt"/>
                <a:ea typeface="+mn-ea"/>
                <a:cs typeface="+mn-cs"/>
              </a:defRPr>
            </a:lvl2pPr>
            <a:lvl3pPr marL="1211580" indent="-256032" algn="l" defTabSz="914400" rtl="0" eaLnBrk="1" latinLnBrk="0" hangingPunct="1">
              <a:lnSpc>
                <a:spcPct val="90000"/>
              </a:lnSpc>
              <a:spcBef>
                <a:spcPts val="500"/>
              </a:spcBef>
              <a:buClr>
                <a:schemeClr val="accent2"/>
              </a:buClr>
              <a:buFont typeface="Arial" panose="020B0604020202020204" pitchFamily="34" charset="0"/>
              <a:buChar char="•"/>
              <a:defRPr sz="2000" kern="1200">
                <a:solidFill>
                  <a:schemeClr val="tx1"/>
                </a:solidFill>
                <a:latin typeface="+mn-lt"/>
                <a:ea typeface="+mn-ea"/>
                <a:cs typeface="+mn-cs"/>
              </a:defRPr>
            </a:lvl3pPr>
            <a:lvl4pPr marL="150876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4pPr>
            <a:lvl5pPr marL="1794510" indent="-201168"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Aft>
                <a:spcPts val="0"/>
              </a:spcAft>
            </a:pPr>
            <a:r>
              <a:rPr lang="en-US" altLang="en-US" sz="1800" b="1" dirty="0">
                <a:latin typeface="Times New Roman" panose="02020603050405020304" pitchFamily="18" charset="0"/>
                <a:cs typeface="Times New Roman" panose="02020603050405020304" pitchFamily="18" charset="0"/>
              </a:rPr>
              <a:t>Limited to balance on hand</a:t>
            </a:r>
            <a:endParaRPr lang="en-IN" sz="1800" dirty="0">
              <a:latin typeface="Times New Roman" panose="02020603050405020304" pitchFamily="18" charset="0"/>
              <a:cs typeface="Times New Roman" panose="02020603050405020304" pitchFamily="18" charset="0"/>
            </a:endParaRPr>
          </a:p>
        </p:txBody>
      </p:sp>
      <p:sp>
        <p:nvSpPr>
          <p:cNvPr id="17" name="Content Placeholder 15">
            <a:extLst>
              <a:ext uri="{FF2B5EF4-FFF2-40B4-BE49-F238E27FC236}">
                <a16:creationId xmlns:a16="http://schemas.microsoft.com/office/drawing/2014/main" id="{AC2C46E9-6F1C-4760-A38E-88107FE7048D}"/>
              </a:ext>
            </a:extLst>
          </p:cNvPr>
          <p:cNvSpPr txBox="1">
            <a:spLocks/>
          </p:cNvSpPr>
          <p:nvPr/>
        </p:nvSpPr>
        <p:spPr>
          <a:xfrm>
            <a:off x="571570" y="4122428"/>
            <a:ext cx="2901501" cy="416365"/>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Clr>
                <a:schemeClr val="accent2"/>
              </a:buClr>
              <a:buFont typeface="Arial" panose="020B0604020202020204" pitchFamily="34" charset="0"/>
              <a:buNone/>
              <a:defRPr sz="2800" b="0" i="0" kern="1200">
                <a:solidFill>
                  <a:schemeClr val="tx1"/>
                </a:solidFill>
                <a:latin typeface="Times New Roman" charset="0"/>
                <a:ea typeface="Times New Roman" charset="0"/>
                <a:cs typeface="Times New Roman" charset="0"/>
              </a:defRPr>
            </a:lvl1pPr>
            <a:lvl2pPr marL="822960" indent="-292608" algn="l" defTabSz="914400" rtl="0" eaLnBrk="1" latinLnBrk="0" hangingPunct="1">
              <a:lnSpc>
                <a:spcPct val="90000"/>
              </a:lnSpc>
              <a:spcBef>
                <a:spcPts val="500"/>
              </a:spcBef>
              <a:buClr>
                <a:schemeClr val="accent2"/>
              </a:buClr>
              <a:buFont typeface="Arial" panose="020B0604020202020204" pitchFamily="34" charset="0"/>
              <a:buChar char="•"/>
              <a:defRPr sz="2400" kern="1200">
                <a:solidFill>
                  <a:schemeClr val="tx1"/>
                </a:solidFill>
                <a:latin typeface="+mn-lt"/>
                <a:ea typeface="+mn-ea"/>
                <a:cs typeface="+mn-cs"/>
              </a:defRPr>
            </a:lvl2pPr>
            <a:lvl3pPr marL="1211580" indent="-256032" algn="l" defTabSz="914400" rtl="0" eaLnBrk="1" latinLnBrk="0" hangingPunct="1">
              <a:lnSpc>
                <a:spcPct val="90000"/>
              </a:lnSpc>
              <a:spcBef>
                <a:spcPts val="500"/>
              </a:spcBef>
              <a:buClr>
                <a:schemeClr val="accent2"/>
              </a:buClr>
              <a:buFont typeface="Arial" panose="020B0604020202020204" pitchFamily="34" charset="0"/>
              <a:buChar char="•"/>
              <a:defRPr sz="2000" kern="1200">
                <a:solidFill>
                  <a:schemeClr val="tx1"/>
                </a:solidFill>
                <a:latin typeface="+mn-lt"/>
                <a:ea typeface="+mn-ea"/>
                <a:cs typeface="+mn-cs"/>
              </a:defRPr>
            </a:lvl3pPr>
            <a:lvl4pPr marL="150876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4pPr>
            <a:lvl5pPr marL="1794510" indent="-201168"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Aft>
                <a:spcPts val="0"/>
              </a:spcAft>
            </a:pPr>
            <a:r>
              <a:rPr lang="en-US" altLang="en-US" sz="2200" dirty="0">
                <a:latin typeface="Liberation Sans" panose="020B0604020202020204"/>
                <a:cs typeface="Times New Roman" panose="02020603050405020304" pitchFamily="18" charset="0"/>
              </a:rPr>
              <a:t>Retained Earnings</a:t>
            </a:r>
            <a:endParaRPr lang="en-US" sz="2200" dirty="0">
              <a:latin typeface="Liberation Sans" panose="020B0604020202020204"/>
              <a:cs typeface="Times New Roman" panose="02020603050405020304" pitchFamily="18" charset="0"/>
            </a:endParaRPr>
          </a:p>
        </p:txBody>
      </p:sp>
      <p:sp>
        <p:nvSpPr>
          <p:cNvPr id="18" name="Content Placeholder 18">
            <a:extLst>
              <a:ext uri="{FF2B5EF4-FFF2-40B4-BE49-F238E27FC236}">
                <a16:creationId xmlns:a16="http://schemas.microsoft.com/office/drawing/2014/main" id="{702A9CD4-7048-463D-928D-588852BFCBE4}"/>
              </a:ext>
            </a:extLst>
          </p:cNvPr>
          <p:cNvSpPr txBox="1">
            <a:spLocks/>
          </p:cNvSpPr>
          <p:nvPr/>
        </p:nvSpPr>
        <p:spPr>
          <a:xfrm>
            <a:off x="5670928" y="4125680"/>
            <a:ext cx="958471" cy="446319"/>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Clr>
                <a:schemeClr val="accent2"/>
              </a:buClr>
              <a:buFont typeface="Arial" panose="020B0604020202020204" pitchFamily="34" charset="0"/>
              <a:buNone/>
              <a:defRPr sz="2800" b="0" i="0" kern="1200">
                <a:solidFill>
                  <a:schemeClr val="tx1"/>
                </a:solidFill>
                <a:latin typeface="Times New Roman" charset="0"/>
                <a:ea typeface="Times New Roman" charset="0"/>
                <a:cs typeface="Times New Roman" charset="0"/>
              </a:defRPr>
            </a:lvl1pPr>
            <a:lvl2pPr marL="822960" indent="-292608" algn="l" defTabSz="914400" rtl="0" eaLnBrk="1" latinLnBrk="0" hangingPunct="1">
              <a:lnSpc>
                <a:spcPct val="90000"/>
              </a:lnSpc>
              <a:spcBef>
                <a:spcPts val="500"/>
              </a:spcBef>
              <a:buClr>
                <a:schemeClr val="accent2"/>
              </a:buClr>
              <a:buFont typeface="Arial" panose="020B0604020202020204" pitchFamily="34" charset="0"/>
              <a:buChar char="•"/>
              <a:defRPr sz="2400" kern="1200">
                <a:solidFill>
                  <a:schemeClr val="tx1"/>
                </a:solidFill>
                <a:latin typeface="+mn-lt"/>
                <a:ea typeface="+mn-ea"/>
                <a:cs typeface="+mn-cs"/>
              </a:defRPr>
            </a:lvl2pPr>
            <a:lvl3pPr marL="1211580" indent="-256032" algn="l" defTabSz="914400" rtl="0" eaLnBrk="1" latinLnBrk="0" hangingPunct="1">
              <a:lnSpc>
                <a:spcPct val="90000"/>
              </a:lnSpc>
              <a:spcBef>
                <a:spcPts val="500"/>
              </a:spcBef>
              <a:buClr>
                <a:schemeClr val="accent2"/>
              </a:buClr>
              <a:buFont typeface="Arial" panose="020B0604020202020204" pitchFamily="34" charset="0"/>
              <a:buChar char="•"/>
              <a:defRPr sz="2000" kern="1200">
                <a:solidFill>
                  <a:schemeClr val="tx1"/>
                </a:solidFill>
                <a:latin typeface="+mn-lt"/>
                <a:ea typeface="+mn-ea"/>
                <a:cs typeface="+mn-cs"/>
              </a:defRPr>
            </a:lvl3pPr>
            <a:lvl4pPr marL="150876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4pPr>
            <a:lvl5pPr marL="1794510" indent="-201168"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Aft>
                <a:spcPts val="0"/>
              </a:spcAft>
            </a:pPr>
            <a:r>
              <a:rPr lang="en-US" altLang="en-US" sz="2200" dirty="0">
                <a:latin typeface="Liberation Sans" panose="020B0604020202020204"/>
                <a:cs typeface="Times New Roman" panose="02020603050405020304" pitchFamily="18" charset="0"/>
              </a:rPr>
              <a:t>1,000</a:t>
            </a:r>
            <a:endParaRPr lang="en-US" sz="2200" dirty="0">
              <a:latin typeface="Liberation Sans" panose="020B0604020202020204"/>
              <a:cs typeface="Times New Roman" panose="02020603050405020304" pitchFamily="18" charset="0"/>
            </a:endParaRPr>
          </a:p>
        </p:txBody>
      </p:sp>
      <p:sp>
        <p:nvSpPr>
          <p:cNvPr id="19" name="Content Placeholder 16">
            <a:extLst>
              <a:ext uri="{FF2B5EF4-FFF2-40B4-BE49-F238E27FC236}">
                <a16:creationId xmlns:a16="http://schemas.microsoft.com/office/drawing/2014/main" id="{C04070BD-D714-48AC-8517-63DE7AC7A70D}"/>
              </a:ext>
            </a:extLst>
          </p:cNvPr>
          <p:cNvSpPr txBox="1">
            <a:spLocks/>
          </p:cNvSpPr>
          <p:nvPr/>
        </p:nvSpPr>
        <p:spPr>
          <a:xfrm>
            <a:off x="952571" y="4691193"/>
            <a:ext cx="2133600" cy="423332"/>
          </a:xfrm>
          <a:prstGeom prst="rect">
            <a:avLst/>
          </a:prstGeom>
        </p:spPr>
        <p:txBody>
          <a:bodyPr vert="horz" lIns="91440" tIns="45720" rIns="91440" bIns="45720" rtlCol="0">
            <a:normAutofit fontScale="92500"/>
          </a:bodyPr>
          <a:lstStyle>
            <a:lvl1pPr marL="0" indent="0" algn="l" defTabSz="914400" rtl="0" eaLnBrk="1" latinLnBrk="0" hangingPunct="1">
              <a:lnSpc>
                <a:spcPct val="90000"/>
              </a:lnSpc>
              <a:spcBef>
                <a:spcPts val="1000"/>
              </a:spcBef>
              <a:buClr>
                <a:schemeClr val="accent2"/>
              </a:buClr>
              <a:buFont typeface="Arial" panose="020B0604020202020204" pitchFamily="34" charset="0"/>
              <a:buNone/>
              <a:defRPr sz="2800" b="0" i="0" kern="1200">
                <a:solidFill>
                  <a:schemeClr val="tx1"/>
                </a:solidFill>
                <a:latin typeface="Times New Roman" charset="0"/>
                <a:ea typeface="Times New Roman" charset="0"/>
                <a:cs typeface="Times New Roman" charset="0"/>
              </a:defRPr>
            </a:lvl1pPr>
            <a:lvl2pPr marL="822960" indent="-292608" algn="l" defTabSz="914400" rtl="0" eaLnBrk="1" latinLnBrk="0" hangingPunct="1">
              <a:lnSpc>
                <a:spcPct val="90000"/>
              </a:lnSpc>
              <a:spcBef>
                <a:spcPts val="500"/>
              </a:spcBef>
              <a:buClr>
                <a:schemeClr val="accent2"/>
              </a:buClr>
              <a:buFont typeface="Arial" panose="020B0604020202020204" pitchFamily="34" charset="0"/>
              <a:buChar char="•"/>
              <a:defRPr sz="2400" kern="1200">
                <a:solidFill>
                  <a:schemeClr val="tx1"/>
                </a:solidFill>
                <a:latin typeface="+mn-lt"/>
                <a:ea typeface="+mn-ea"/>
                <a:cs typeface="+mn-cs"/>
              </a:defRPr>
            </a:lvl2pPr>
            <a:lvl3pPr marL="1211580" indent="-256032" algn="l" defTabSz="914400" rtl="0" eaLnBrk="1" latinLnBrk="0" hangingPunct="1">
              <a:lnSpc>
                <a:spcPct val="90000"/>
              </a:lnSpc>
              <a:spcBef>
                <a:spcPts val="500"/>
              </a:spcBef>
              <a:buClr>
                <a:schemeClr val="accent2"/>
              </a:buClr>
              <a:buFont typeface="Arial" panose="020B0604020202020204" pitchFamily="34" charset="0"/>
              <a:buChar char="•"/>
              <a:defRPr sz="2000" kern="1200">
                <a:solidFill>
                  <a:schemeClr val="tx1"/>
                </a:solidFill>
                <a:latin typeface="+mn-lt"/>
                <a:ea typeface="+mn-ea"/>
                <a:cs typeface="+mn-cs"/>
              </a:defRPr>
            </a:lvl3pPr>
            <a:lvl4pPr marL="150876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4pPr>
            <a:lvl5pPr marL="1794510" indent="-201168"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Aft>
                <a:spcPts val="0"/>
              </a:spcAft>
            </a:pPr>
            <a:r>
              <a:rPr lang="en-US" altLang="en-US" sz="2400" dirty="0">
                <a:latin typeface="Liberation Sans" panose="020B0604020202020204"/>
                <a:cs typeface="Times New Roman" panose="02020603050405020304" pitchFamily="18" charset="0"/>
              </a:rPr>
              <a:t>Treasury Stock</a:t>
            </a:r>
            <a:endParaRPr lang="en-US" sz="2400" dirty="0">
              <a:latin typeface="Liberation Sans" panose="020B0604020202020204"/>
              <a:cs typeface="Times New Roman" panose="02020603050405020304" pitchFamily="18" charset="0"/>
            </a:endParaRPr>
          </a:p>
        </p:txBody>
      </p:sp>
      <p:sp>
        <p:nvSpPr>
          <p:cNvPr id="20" name="Content Placeholder 19">
            <a:extLst>
              <a:ext uri="{FF2B5EF4-FFF2-40B4-BE49-F238E27FC236}">
                <a16:creationId xmlns:a16="http://schemas.microsoft.com/office/drawing/2014/main" id="{98566224-1B5F-4BA2-9354-DB29F28AD0AF}"/>
              </a:ext>
            </a:extLst>
          </p:cNvPr>
          <p:cNvSpPr txBox="1">
            <a:spLocks/>
          </p:cNvSpPr>
          <p:nvPr/>
        </p:nvSpPr>
        <p:spPr>
          <a:xfrm>
            <a:off x="6838354" y="4691193"/>
            <a:ext cx="1048417" cy="378514"/>
          </a:xfrm>
          <a:prstGeom prst="rect">
            <a:avLst/>
          </a:prstGeom>
        </p:spPr>
        <p:txBody>
          <a:bodyPr vert="horz" lIns="91440" tIns="45720" rIns="91440" bIns="45720" rtlCol="0">
            <a:normAutofit lnSpcReduction="10000"/>
          </a:bodyPr>
          <a:lstStyle>
            <a:lvl1pPr marL="0" indent="0" algn="l" defTabSz="914400" rtl="0" eaLnBrk="1" latinLnBrk="0" hangingPunct="1">
              <a:lnSpc>
                <a:spcPct val="90000"/>
              </a:lnSpc>
              <a:spcBef>
                <a:spcPts val="1000"/>
              </a:spcBef>
              <a:buClr>
                <a:schemeClr val="accent2"/>
              </a:buClr>
              <a:buFont typeface="Arial" panose="020B0604020202020204" pitchFamily="34" charset="0"/>
              <a:buNone/>
              <a:defRPr sz="2800" b="0" i="0" kern="1200">
                <a:solidFill>
                  <a:schemeClr val="tx1"/>
                </a:solidFill>
                <a:latin typeface="Times New Roman" charset="0"/>
                <a:ea typeface="Times New Roman" charset="0"/>
                <a:cs typeface="Times New Roman" charset="0"/>
              </a:defRPr>
            </a:lvl1pPr>
            <a:lvl2pPr marL="822960" indent="-292608" algn="l" defTabSz="914400" rtl="0" eaLnBrk="1" latinLnBrk="0" hangingPunct="1">
              <a:lnSpc>
                <a:spcPct val="90000"/>
              </a:lnSpc>
              <a:spcBef>
                <a:spcPts val="500"/>
              </a:spcBef>
              <a:buClr>
                <a:schemeClr val="accent2"/>
              </a:buClr>
              <a:buFont typeface="Arial" panose="020B0604020202020204" pitchFamily="34" charset="0"/>
              <a:buChar char="•"/>
              <a:defRPr sz="2400" kern="1200">
                <a:solidFill>
                  <a:schemeClr val="tx1"/>
                </a:solidFill>
                <a:latin typeface="+mn-lt"/>
                <a:ea typeface="+mn-ea"/>
                <a:cs typeface="+mn-cs"/>
              </a:defRPr>
            </a:lvl2pPr>
            <a:lvl3pPr marL="1211580" indent="-256032" algn="l" defTabSz="914400" rtl="0" eaLnBrk="1" latinLnBrk="0" hangingPunct="1">
              <a:lnSpc>
                <a:spcPct val="90000"/>
              </a:lnSpc>
              <a:spcBef>
                <a:spcPts val="500"/>
              </a:spcBef>
              <a:buClr>
                <a:schemeClr val="accent2"/>
              </a:buClr>
              <a:buFont typeface="Arial" panose="020B0604020202020204" pitchFamily="34" charset="0"/>
              <a:buChar char="•"/>
              <a:defRPr sz="2000" kern="1200">
                <a:solidFill>
                  <a:schemeClr val="tx1"/>
                </a:solidFill>
                <a:latin typeface="+mn-lt"/>
                <a:ea typeface="+mn-ea"/>
                <a:cs typeface="+mn-cs"/>
              </a:defRPr>
            </a:lvl3pPr>
            <a:lvl4pPr marL="150876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4pPr>
            <a:lvl5pPr marL="1794510" indent="-201168"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Aft>
                <a:spcPts val="0"/>
              </a:spcAft>
            </a:pPr>
            <a:r>
              <a:rPr lang="en-US" altLang="en-US" sz="2200" dirty="0">
                <a:latin typeface="Liberation Sans" panose="020B0604020202020204"/>
                <a:cs typeface="Times New Roman" panose="02020603050405020304" pitchFamily="18" charset="0"/>
              </a:rPr>
              <a:t>17,600</a:t>
            </a:r>
          </a:p>
        </p:txBody>
      </p:sp>
    </p:spTree>
    <p:extLst>
      <p:ext uri="{BB962C8B-B14F-4D97-AF65-F5344CB8AC3E}">
        <p14:creationId xmlns:p14="http://schemas.microsoft.com/office/powerpoint/2010/main" val="1436474157"/>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9">
                                            <p:txEl>
                                              <p:pRg st="0" end="0"/>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xEl>
                                              <p:pRg st="0" end="0"/>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xEl>
                                              <p:pRg st="0" end="0"/>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7">
                                            <p:txEl>
                                              <p:pRg st="0" end="0"/>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P spid="11" grpId="0" build="p"/>
      <p:bldP spid="12" grpId="0" build="p"/>
      <p:bldP spid="13" grpId="0" build="p"/>
      <p:bldP spid="16" grpId="0" build="p"/>
      <p:bldP spid="17" grpId="0" build="p"/>
      <p:bldP spid="18" grpId="0" build="p"/>
      <p:bldP spid="19" grpId="0" build="p"/>
      <p:bldP spid="20"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0" name="Rectangle 7"/>
          <p:cNvSpPr>
            <a:spLocks noChangeArrowheads="1"/>
          </p:cNvSpPr>
          <p:nvPr/>
        </p:nvSpPr>
        <p:spPr bwMode="auto">
          <a:xfrm>
            <a:off x="609600" y="304800"/>
            <a:ext cx="7620000" cy="560388"/>
          </a:xfrm>
          <a:prstGeom prst="rect">
            <a:avLst/>
          </a:prstGeom>
          <a:noFill/>
          <a:ln>
            <a:noFill/>
          </a:ln>
          <a:effectLst/>
          <a:extLst>
            <a:ext uri="{909E8E84-426E-40dd-AFC4-6F175D3DCCD1}">
              <a14:hiddenFill xmlns="" xmlns:a14="http://schemas.microsoft.com/office/drawing/2010/main">
                <a:solidFill>
                  <a:srgbClr val="990000"/>
                </a:solidFill>
              </a14:hiddenFill>
            </a:ext>
            <a:ext uri="{91240B29-F687-4f45-9708-019B960494DF}">
              <a14:hiddenLine xmlns="" xmlns:a14="http://schemas.microsoft.com/office/drawing/2010/main" w="12700" algn="ctr">
                <a:solidFill>
                  <a:schemeClr val="tx1"/>
                </a:solidFill>
                <a:miter lim="800000"/>
                <a:headEnd/>
                <a:tailEnd/>
              </a14:hiddenLine>
            </a:ext>
            <a:ext uri="{AF507438-7753-43e0-B8FC-AC1667EBCBE1}">
              <a14:hiddenEffects xmlns="" xmlns:a14="http://schemas.microsoft.com/office/drawing/2010/main">
                <a:effectLst>
                  <a:outerShdw dist="107763" dir="2700000" algn="ctr" rotWithShape="0">
                    <a:schemeClr val="bg2"/>
                  </a:outerShdw>
                </a:effectLst>
              </a14:hiddenEffects>
            </a:ext>
          </a:extLst>
        </p:spPr>
        <p:txBody>
          <a:bodyPr lIns="90488" tIns="44450" rIns="90488" bIns="44450"/>
          <a:lstStyle/>
          <a:p>
            <a:pPr marL="0" marR="0" lvl="0" indent="0" algn="l" defTabSz="914400" rtl="0" eaLnBrk="0" fontAlgn="base" latinLnBrk="0" hangingPunct="0">
              <a:lnSpc>
                <a:spcPct val="100000"/>
              </a:lnSpc>
              <a:spcBef>
                <a:spcPct val="0"/>
              </a:spcBef>
              <a:spcAft>
                <a:spcPct val="0"/>
              </a:spcAft>
              <a:buClrTx/>
              <a:buSzPct val="80000"/>
              <a:buFontTx/>
              <a:buNone/>
              <a:tabLst/>
              <a:defRPr/>
            </a:pPr>
            <a:r>
              <a:rPr kumimoji="0" lang="en-US" altLang="en-US" sz="3200" b="1" i="0" u="none" strike="noStrike" kern="1200" cap="none" spc="0" normalizeH="0" baseline="0" noProof="0" dirty="0">
                <a:ln>
                  <a:noFill/>
                </a:ln>
                <a:solidFill>
                  <a:srgbClr val="0000FF">
                    <a:lumMod val="75000"/>
                  </a:srgbClr>
                </a:solidFill>
                <a:effectLst/>
                <a:uLnTx/>
                <a:uFillTx/>
                <a:latin typeface="Liberation Sans" panose="020B0604020202020204" pitchFamily="34" charset="0"/>
                <a:ea typeface="+mn-ea"/>
                <a:cs typeface="+mn-cs"/>
              </a:rPr>
              <a:t>Do It! 2b: Treasury Stock</a:t>
            </a:r>
          </a:p>
        </p:txBody>
      </p:sp>
      <p:sp>
        <p:nvSpPr>
          <p:cNvPr id="24581" name="Line 8"/>
          <p:cNvSpPr>
            <a:spLocks noChangeShapeType="1"/>
          </p:cNvSpPr>
          <p:nvPr/>
        </p:nvSpPr>
        <p:spPr bwMode="auto">
          <a:xfrm>
            <a:off x="304800" y="990600"/>
            <a:ext cx="8534400" cy="0"/>
          </a:xfrm>
          <a:prstGeom prst="line">
            <a:avLst/>
          </a:prstGeom>
          <a:noFill/>
          <a:ln w="57150" cap="sq">
            <a:solidFill>
              <a:schemeClr val="tx1"/>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Liberation Sans" panose="020B0604020202020204" pitchFamily="34" charset="0"/>
              <a:ea typeface="+mn-ea"/>
              <a:cs typeface="+mn-cs"/>
            </a:endParaRPr>
          </a:p>
        </p:txBody>
      </p:sp>
      <p:sp>
        <p:nvSpPr>
          <p:cNvPr id="2" name="Slide Number Placeholder 1"/>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980D5847-D064-449A-9DD5-EB6DB8BB846B}" type="slidenum">
              <a:rPr kumimoji="0" lang="en-US" sz="1200" b="0" i="0" u="none" strike="noStrike" kern="1200" cap="none" spc="0" normalizeH="0" baseline="0" noProof="0" smtClean="0">
                <a:ln>
                  <a:noFill/>
                </a:ln>
                <a:solidFill>
                  <a:srgbClr val="000000">
                    <a:tint val="75000"/>
                  </a:srgbClr>
                </a:solidFill>
                <a:effectLst/>
                <a:uLnTx/>
                <a:uFillTx/>
                <a:latin typeface="Times New Roman" pitchFamily="18"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47</a:t>
            </a:fld>
            <a:endParaRPr kumimoji="0" lang="en-US" sz="1200" b="0" i="0" u="none" strike="noStrike" kern="1200" cap="none" spc="0" normalizeH="0" baseline="0" noProof="0">
              <a:ln>
                <a:noFill/>
              </a:ln>
              <a:solidFill>
                <a:srgbClr val="000000">
                  <a:tint val="75000"/>
                </a:srgbClr>
              </a:solidFill>
              <a:effectLst/>
              <a:uLnTx/>
              <a:uFillTx/>
              <a:latin typeface="Times New Roman" pitchFamily="18" charset="0"/>
              <a:ea typeface="+mn-ea"/>
              <a:cs typeface="+mn-cs"/>
            </a:endParaRPr>
          </a:p>
        </p:txBody>
      </p:sp>
      <p:sp>
        <p:nvSpPr>
          <p:cNvPr id="21" name="Content Placeholder 2">
            <a:extLst>
              <a:ext uri="{FF2B5EF4-FFF2-40B4-BE49-F238E27FC236}">
                <a16:creationId xmlns:a16="http://schemas.microsoft.com/office/drawing/2014/main" id="{74D9D8E8-2420-4B7E-8FAA-4A9A8E76B2EA}"/>
              </a:ext>
            </a:extLst>
          </p:cNvPr>
          <p:cNvSpPr txBox="1">
            <a:spLocks/>
          </p:cNvSpPr>
          <p:nvPr/>
        </p:nvSpPr>
        <p:spPr>
          <a:xfrm>
            <a:off x="533399" y="1219200"/>
            <a:ext cx="8367183" cy="1046269"/>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Clr>
                <a:schemeClr val="accent2"/>
              </a:buClr>
              <a:buFont typeface="Arial" panose="020B0604020202020204" pitchFamily="34" charset="0"/>
              <a:buNone/>
              <a:defRPr sz="2800" b="0" i="0" kern="1200">
                <a:solidFill>
                  <a:schemeClr val="tx1"/>
                </a:solidFill>
                <a:latin typeface="Times New Roman" charset="0"/>
                <a:ea typeface="Times New Roman" charset="0"/>
                <a:cs typeface="Times New Roman" charset="0"/>
              </a:defRPr>
            </a:lvl1pPr>
            <a:lvl2pPr marL="822960" indent="-292608" algn="l" defTabSz="914400" rtl="0" eaLnBrk="1" latinLnBrk="0" hangingPunct="1">
              <a:lnSpc>
                <a:spcPct val="90000"/>
              </a:lnSpc>
              <a:spcBef>
                <a:spcPts val="500"/>
              </a:spcBef>
              <a:buClr>
                <a:schemeClr val="accent2"/>
              </a:buClr>
              <a:buFont typeface="Arial" panose="020B0604020202020204" pitchFamily="34" charset="0"/>
              <a:buChar char="•"/>
              <a:defRPr sz="2400" kern="1200">
                <a:solidFill>
                  <a:schemeClr val="tx1"/>
                </a:solidFill>
                <a:latin typeface="+mn-lt"/>
                <a:ea typeface="+mn-ea"/>
                <a:cs typeface="+mn-cs"/>
              </a:defRPr>
            </a:lvl2pPr>
            <a:lvl3pPr marL="1211580" indent="-256032" algn="l" defTabSz="914400" rtl="0" eaLnBrk="1" latinLnBrk="0" hangingPunct="1">
              <a:lnSpc>
                <a:spcPct val="90000"/>
              </a:lnSpc>
              <a:spcBef>
                <a:spcPts val="500"/>
              </a:spcBef>
              <a:buClr>
                <a:schemeClr val="accent2"/>
              </a:buClr>
              <a:buFont typeface="Arial" panose="020B0604020202020204" pitchFamily="34" charset="0"/>
              <a:buChar char="•"/>
              <a:defRPr sz="2000" kern="1200">
                <a:solidFill>
                  <a:schemeClr val="tx1"/>
                </a:solidFill>
                <a:latin typeface="+mn-lt"/>
                <a:ea typeface="+mn-ea"/>
                <a:cs typeface="+mn-cs"/>
              </a:defRPr>
            </a:lvl3pPr>
            <a:lvl4pPr marL="150876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4pPr>
            <a:lvl5pPr marL="1794510" indent="-201168"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Aft>
                <a:spcPts val="0"/>
              </a:spcAft>
              <a:buClr>
                <a:srgbClr val="800000"/>
              </a:buClr>
              <a:buSzPct val="80000"/>
            </a:pPr>
            <a:r>
              <a:rPr lang="en-US" sz="2400" dirty="0">
                <a:solidFill>
                  <a:srgbClr val="000000"/>
                </a:solidFill>
                <a:latin typeface="Liberation Sans" panose="020B0604020202020204"/>
                <a:cs typeface="Times New Roman" panose="02020603050405020304" pitchFamily="18" charset="0"/>
              </a:rPr>
              <a:t>Santa Anita Inc. purchases 3,000 shares of its $50 par value common stock for $180,000 cash on July 1. Journalize the treasury stock transactions.</a:t>
            </a:r>
          </a:p>
        </p:txBody>
      </p:sp>
      <p:sp>
        <p:nvSpPr>
          <p:cNvPr id="22" name="Content Placeholder 5">
            <a:extLst>
              <a:ext uri="{FF2B5EF4-FFF2-40B4-BE49-F238E27FC236}">
                <a16:creationId xmlns:a16="http://schemas.microsoft.com/office/drawing/2014/main" id="{BF47B396-67BC-488F-9BBA-E269A6C774A5}"/>
              </a:ext>
            </a:extLst>
          </p:cNvPr>
          <p:cNvSpPr txBox="1">
            <a:spLocks/>
          </p:cNvSpPr>
          <p:nvPr/>
        </p:nvSpPr>
        <p:spPr>
          <a:xfrm>
            <a:off x="567921" y="2433857"/>
            <a:ext cx="1109838" cy="433726"/>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Clr>
                <a:schemeClr val="accent2"/>
              </a:buClr>
              <a:buFont typeface="Arial" panose="020B0604020202020204" pitchFamily="34" charset="0"/>
              <a:buNone/>
              <a:defRPr sz="2800" b="0" i="0" kern="1200">
                <a:solidFill>
                  <a:schemeClr val="tx1"/>
                </a:solidFill>
                <a:latin typeface="Times New Roman" charset="0"/>
                <a:ea typeface="Times New Roman" charset="0"/>
                <a:cs typeface="Times New Roman" charset="0"/>
              </a:defRPr>
            </a:lvl1pPr>
            <a:lvl2pPr marL="822960" indent="-292608" algn="l" defTabSz="914400" rtl="0" eaLnBrk="1" latinLnBrk="0" hangingPunct="1">
              <a:lnSpc>
                <a:spcPct val="90000"/>
              </a:lnSpc>
              <a:spcBef>
                <a:spcPts val="500"/>
              </a:spcBef>
              <a:buClr>
                <a:schemeClr val="accent2"/>
              </a:buClr>
              <a:buFont typeface="Arial" panose="020B0604020202020204" pitchFamily="34" charset="0"/>
              <a:buChar char="•"/>
              <a:defRPr sz="2400" kern="1200">
                <a:solidFill>
                  <a:schemeClr val="tx1"/>
                </a:solidFill>
                <a:latin typeface="+mn-lt"/>
                <a:ea typeface="+mn-ea"/>
                <a:cs typeface="+mn-cs"/>
              </a:defRPr>
            </a:lvl2pPr>
            <a:lvl3pPr marL="1211580" indent="-256032" algn="l" defTabSz="914400" rtl="0" eaLnBrk="1" latinLnBrk="0" hangingPunct="1">
              <a:lnSpc>
                <a:spcPct val="90000"/>
              </a:lnSpc>
              <a:spcBef>
                <a:spcPts val="500"/>
              </a:spcBef>
              <a:buClr>
                <a:schemeClr val="accent2"/>
              </a:buClr>
              <a:buFont typeface="Arial" panose="020B0604020202020204" pitchFamily="34" charset="0"/>
              <a:buChar char="•"/>
              <a:defRPr sz="2000" kern="1200">
                <a:solidFill>
                  <a:schemeClr val="tx1"/>
                </a:solidFill>
                <a:latin typeface="+mn-lt"/>
                <a:ea typeface="+mn-ea"/>
                <a:cs typeface="+mn-cs"/>
              </a:defRPr>
            </a:lvl3pPr>
            <a:lvl4pPr marL="150876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4pPr>
            <a:lvl5pPr marL="1794510" indent="-201168"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Aft>
                <a:spcPts val="0"/>
              </a:spcAft>
            </a:pPr>
            <a:r>
              <a:rPr lang="en-US" sz="2200" dirty="0">
                <a:solidFill>
                  <a:srgbClr val="000000"/>
                </a:solidFill>
                <a:latin typeface="Liberation Sans" panose="020B0604020202020204"/>
                <a:cs typeface="Times New Roman" panose="02020603050405020304" pitchFamily="18" charset="0"/>
              </a:rPr>
              <a:t>July 1</a:t>
            </a:r>
            <a:endParaRPr lang="en-IN" sz="2200" dirty="0">
              <a:latin typeface="Liberation Sans" panose="020B0604020202020204"/>
              <a:cs typeface="Times New Roman" panose="02020603050405020304" pitchFamily="18" charset="0"/>
            </a:endParaRPr>
          </a:p>
        </p:txBody>
      </p:sp>
      <p:sp>
        <p:nvSpPr>
          <p:cNvPr id="23" name="Content Placeholder 16">
            <a:extLst>
              <a:ext uri="{FF2B5EF4-FFF2-40B4-BE49-F238E27FC236}">
                <a16:creationId xmlns:a16="http://schemas.microsoft.com/office/drawing/2014/main" id="{008C4784-5836-4FD6-8C46-F3AF8C6AF3EA}"/>
              </a:ext>
            </a:extLst>
          </p:cNvPr>
          <p:cNvSpPr txBox="1">
            <a:spLocks/>
          </p:cNvSpPr>
          <p:nvPr/>
        </p:nvSpPr>
        <p:spPr>
          <a:xfrm>
            <a:off x="1689828" y="2473585"/>
            <a:ext cx="2456033" cy="400501"/>
          </a:xfrm>
          <a:prstGeom prst="rect">
            <a:avLst/>
          </a:prstGeom>
        </p:spPr>
        <p:txBody>
          <a:bodyPr vert="horz" lIns="91440" tIns="45720" rIns="91440" bIns="45720" rtlCol="0">
            <a:normAutofit lnSpcReduction="10000"/>
          </a:bodyPr>
          <a:lstStyle>
            <a:lvl1pPr marL="0" indent="0" algn="l" defTabSz="914400" rtl="0" eaLnBrk="1" latinLnBrk="0" hangingPunct="1">
              <a:lnSpc>
                <a:spcPct val="90000"/>
              </a:lnSpc>
              <a:spcBef>
                <a:spcPts val="1000"/>
              </a:spcBef>
              <a:buClr>
                <a:schemeClr val="accent2"/>
              </a:buClr>
              <a:buFont typeface="Arial" panose="020B0604020202020204" pitchFamily="34" charset="0"/>
              <a:buNone/>
              <a:defRPr sz="2800" b="0" i="0" kern="1200">
                <a:solidFill>
                  <a:schemeClr val="tx1"/>
                </a:solidFill>
                <a:latin typeface="Times New Roman" charset="0"/>
                <a:ea typeface="Times New Roman" charset="0"/>
                <a:cs typeface="Times New Roman" charset="0"/>
              </a:defRPr>
            </a:lvl1pPr>
            <a:lvl2pPr marL="822960" indent="-292608" algn="l" defTabSz="914400" rtl="0" eaLnBrk="1" latinLnBrk="0" hangingPunct="1">
              <a:lnSpc>
                <a:spcPct val="90000"/>
              </a:lnSpc>
              <a:spcBef>
                <a:spcPts val="500"/>
              </a:spcBef>
              <a:buClr>
                <a:schemeClr val="accent2"/>
              </a:buClr>
              <a:buFont typeface="Arial" panose="020B0604020202020204" pitchFamily="34" charset="0"/>
              <a:buChar char="•"/>
              <a:defRPr sz="2400" kern="1200">
                <a:solidFill>
                  <a:schemeClr val="tx1"/>
                </a:solidFill>
                <a:latin typeface="+mn-lt"/>
                <a:ea typeface="+mn-ea"/>
                <a:cs typeface="+mn-cs"/>
              </a:defRPr>
            </a:lvl2pPr>
            <a:lvl3pPr marL="1211580" indent="-256032" algn="l" defTabSz="914400" rtl="0" eaLnBrk="1" latinLnBrk="0" hangingPunct="1">
              <a:lnSpc>
                <a:spcPct val="90000"/>
              </a:lnSpc>
              <a:spcBef>
                <a:spcPts val="500"/>
              </a:spcBef>
              <a:buClr>
                <a:schemeClr val="accent2"/>
              </a:buClr>
              <a:buFont typeface="Arial" panose="020B0604020202020204" pitchFamily="34" charset="0"/>
              <a:buChar char="•"/>
              <a:defRPr sz="2000" kern="1200">
                <a:solidFill>
                  <a:schemeClr val="tx1"/>
                </a:solidFill>
                <a:latin typeface="+mn-lt"/>
                <a:ea typeface="+mn-ea"/>
                <a:cs typeface="+mn-cs"/>
              </a:defRPr>
            </a:lvl3pPr>
            <a:lvl4pPr marL="150876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4pPr>
            <a:lvl5pPr marL="1794510" indent="-201168"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Aft>
                <a:spcPts val="0"/>
              </a:spcAft>
            </a:pPr>
            <a:r>
              <a:rPr lang="en-US" sz="2200" dirty="0">
                <a:solidFill>
                  <a:srgbClr val="000000"/>
                </a:solidFill>
                <a:latin typeface="Liberation Sans" panose="020B0604020202020204"/>
                <a:cs typeface="Times New Roman" panose="02020603050405020304" pitchFamily="18" charset="0"/>
              </a:rPr>
              <a:t>Treasury</a:t>
            </a:r>
            <a:r>
              <a:rPr lang="en-US" sz="2400" dirty="0">
                <a:solidFill>
                  <a:srgbClr val="000000"/>
                </a:solidFill>
                <a:latin typeface="+mn-lt"/>
                <a:cs typeface="Times New Roman" panose="02020603050405020304" pitchFamily="18" charset="0"/>
              </a:rPr>
              <a:t> </a:t>
            </a:r>
            <a:r>
              <a:rPr lang="en-US" sz="2200" dirty="0">
                <a:solidFill>
                  <a:srgbClr val="000000"/>
                </a:solidFill>
                <a:latin typeface="Liberation Sans" panose="020B0604020202020204"/>
                <a:cs typeface="Times New Roman" panose="02020603050405020304" pitchFamily="18" charset="0"/>
              </a:rPr>
              <a:t>Stock</a:t>
            </a:r>
            <a:r>
              <a:rPr lang="en-US" sz="2400" dirty="0">
                <a:solidFill>
                  <a:srgbClr val="000000"/>
                </a:solidFill>
                <a:latin typeface="+mn-lt"/>
                <a:cs typeface="Times New Roman" panose="02020603050405020304" pitchFamily="18" charset="0"/>
              </a:rPr>
              <a:t> </a:t>
            </a:r>
            <a:endParaRPr lang="en-IN" sz="2400" dirty="0">
              <a:latin typeface="+mn-lt"/>
              <a:cs typeface="Times New Roman" panose="02020603050405020304" pitchFamily="18" charset="0"/>
            </a:endParaRPr>
          </a:p>
        </p:txBody>
      </p:sp>
      <p:sp>
        <p:nvSpPr>
          <p:cNvPr id="24" name="Content Placeholder 13">
            <a:extLst>
              <a:ext uri="{FF2B5EF4-FFF2-40B4-BE49-F238E27FC236}">
                <a16:creationId xmlns:a16="http://schemas.microsoft.com/office/drawing/2014/main" id="{B23B04E4-3A1E-4484-88D7-B0DB2BFF83EC}"/>
              </a:ext>
            </a:extLst>
          </p:cNvPr>
          <p:cNvSpPr txBox="1">
            <a:spLocks/>
          </p:cNvSpPr>
          <p:nvPr/>
        </p:nvSpPr>
        <p:spPr>
          <a:xfrm>
            <a:off x="5351965" y="2478648"/>
            <a:ext cx="1400395" cy="399808"/>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Clr>
                <a:schemeClr val="accent2"/>
              </a:buClr>
              <a:buFont typeface="Arial" panose="020B0604020202020204" pitchFamily="34" charset="0"/>
              <a:buNone/>
              <a:defRPr sz="2800" b="0" i="0" kern="1200">
                <a:solidFill>
                  <a:schemeClr val="tx1"/>
                </a:solidFill>
                <a:latin typeface="Times New Roman" charset="0"/>
                <a:ea typeface="Times New Roman" charset="0"/>
                <a:cs typeface="Times New Roman" charset="0"/>
              </a:defRPr>
            </a:lvl1pPr>
            <a:lvl2pPr marL="822960" indent="-292608" algn="l" defTabSz="914400" rtl="0" eaLnBrk="1" latinLnBrk="0" hangingPunct="1">
              <a:lnSpc>
                <a:spcPct val="90000"/>
              </a:lnSpc>
              <a:spcBef>
                <a:spcPts val="500"/>
              </a:spcBef>
              <a:buClr>
                <a:schemeClr val="accent2"/>
              </a:buClr>
              <a:buFont typeface="Arial" panose="020B0604020202020204" pitchFamily="34" charset="0"/>
              <a:buChar char="•"/>
              <a:defRPr sz="2400" kern="1200">
                <a:solidFill>
                  <a:schemeClr val="tx1"/>
                </a:solidFill>
                <a:latin typeface="+mn-lt"/>
                <a:ea typeface="+mn-ea"/>
                <a:cs typeface="+mn-cs"/>
              </a:defRPr>
            </a:lvl2pPr>
            <a:lvl3pPr marL="1211580" indent="-256032" algn="l" defTabSz="914400" rtl="0" eaLnBrk="1" latinLnBrk="0" hangingPunct="1">
              <a:lnSpc>
                <a:spcPct val="90000"/>
              </a:lnSpc>
              <a:spcBef>
                <a:spcPts val="500"/>
              </a:spcBef>
              <a:buClr>
                <a:schemeClr val="accent2"/>
              </a:buClr>
              <a:buFont typeface="Arial" panose="020B0604020202020204" pitchFamily="34" charset="0"/>
              <a:buChar char="•"/>
              <a:defRPr sz="2000" kern="1200">
                <a:solidFill>
                  <a:schemeClr val="tx1"/>
                </a:solidFill>
                <a:latin typeface="+mn-lt"/>
                <a:ea typeface="+mn-ea"/>
                <a:cs typeface="+mn-cs"/>
              </a:defRPr>
            </a:lvl3pPr>
            <a:lvl4pPr marL="150876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4pPr>
            <a:lvl5pPr marL="1794510" indent="-201168"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Aft>
                <a:spcPts val="0"/>
              </a:spcAft>
            </a:pPr>
            <a:r>
              <a:rPr lang="en-US" sz="2200" dirty="0">
                <a:solidFill>
                  <a:srgbClr val="000000"/>
                </a:solidFill>
                <a:latin typeface="Liberation Sans" panose="020B0604020202020204"/>
                <a:cs typeface="Times New Roman" panose="02020603050405020304" pitchFamily="18" charset="0"/>
              </a:rPr>
              <a:t>180,000</a:t>
            </a:r>
            <a:endParaRPr lang="en-IN" sz="2200" dirty="0">
              <a:solidFill>
                <a:srgbClr val="000000"/>
              </a:solidFill>
              <a:latin typeface="Liberation Sans" panose="020B0604020202020204"/>
              <a:cs typeface="Times New Roman" panose="02020603050405020304" pitchFamily="18" charset="0"/>
            </a:endParaRPr>
          </a:p>
        </p:txBody>
      </p:sp>
      <p:sp>
        <p:nvSpPr>
          <p:cNvPr id="25" name="Content Placeholder 10">
            <a:extLst>
              <a:ext uri="{FF2B5EF4-FFF2-40B4-BE49-F238E27FC236}">
                <a16:creationId xmlns:a16="http://schemas.microsoft.com/office/drawing/2014/main" id="{29B3A93E-888D-4DAE-BA1A-BBF3F5188FED}"/>
              </a:ext>
            </a:extLst>
          </p:cNvPr>
          <p:cNvSpPr txBox="1">
            <a:spLocks/>
          </p:cNvSpPr>
          <p:nvPr/>
        </p:nvSpPr>
        <p:spPr>
          <a:xfrm>
            <a:off x="1981199" y="2969736"/>
            <a:ext cx="1066005" cy="386646"/>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Clr>
                <a:schemeClr val="accent2"/>
              </a:buClr>
              <a:buFont typeface="Arial" panose="020B0604020202020204" pitchFamily="34" charset="0"/>
              <a:buNone/>
              <a:defRPr sz="2800" b="0" i="0" kern="1200">
                <a:solidFill>
                  <a:schemeClr val="tx1"/>
                </a:solidFill>
                <a:latin typeface="Times New Roman" charset="0"/>
                <a:ea typeface="Times New Roman" charset="0"/>
                <a:cs typeface="Times New Roman" charset="0"/>
              </a:defRPr>
            </a:lvl1pPr>
            <a:lvl2pPr marL="822960" indent="-292608" algn="l" defTabSz="914400" rtl="0" eaLnBrk="1" latinLnBrk="0" hangingPunct="1">
              <a:lnSpc>
                <a:spcPct val="90000"/>
              </a:lnSpc>
              <a:spcBef>
                <a:spcPts val="500"/>
              </a:spcBef>
              <a:buClr>
                <a:schemeClr val="accent2"/>
              </a:buClr>
              <a:buFont typeface="Arial" panose="020B0604020202020204" pitchFamily="34" charset="0"/>
              <a:buChar char="•"/>
              <a:defRPr sz="2400" kern="1200">
                <a:solidFill>
                  <a:schemeClr val="tx1"/>
                </a:solidFill>
                <a:latin typeface="+mn-lt"/>
                <a:ea typeface="+mn-ea"/>
                <a:cs typeface="+mn-cs"/>
              </a:defRPr>
            </a:lvl2pPr>
            <a:lvl3pPr marL="1211580" indent="-256032" algn="l" defTabSz="914400" rtl="0" eaLnBrk="1" latinLnBrk="0" hangingPunct="1">
              <a:lnSpc>
                <a:spcPct val="90000"/>
              </a:lnSpc>
              <a:spcBef>
                <a:spcPts val="500"/>
              </a:spcBef>
              <a:buClr>
                <a:schemeClr val="accent2"/>
              </a:buClr>
              <a:buFont typeface="Arial" panose="020B0604020202020204" pitchFamily="34" charset="0"/>
              <a:buChar char="•"/>
              <a:defRPr sz="2000" kern="1200">
                <a:solidFill>
                  <a:schemeClr val="tx1"/>
                </a:solidFill>
                <a:latin typeface="+mn-lt"/>
                <a:ea typeface="+mn-ea"/>
                <a:cs typeface="+mn-cs"/>
              </a:defRPr>
            </a:lvl3pPr>
            <a:lvl4pPr marL="150876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4pPr>
            <a:lvl5pPr marL="1794510" indent="-201168"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Aft>
                <a:spcPts val="0"/>
              </a:spcAft>
            </a:pPr>
            <a:r>
              <a:rPr lang="en-US" sz="2200" dirty="0">
                <a:solidFill>
                  <a:srgbClr val="000000"/>
                </a:solidFill>
                <a:latin typeface="Liberation Sans" panose="020B0604020202020204"/>
                <a:cs typeface="Times New Roman" panose="02020603050405020304" pitchFamily="18" charset="0"/>
              </a:rPr>
              <a:t>Cash</a:t>
            </a:r>
            <a:endParaRPr lang="en-IN" sz="2200" dirty="0">
              <a:solidFill>
                <a:srgbClr val="000000"/>
              </a:solidFill>
              <a:latin typeface="Liberation Sans" panose="020B0604020202020204"/>
              <a:cs typeface="Times New Roman" panose="02020603050405020304" pitchFamily="18" charset="0"/>
            </a:endParaRPr>
          </a:p>
        </p:txBody>
      </p:sp>
      <p:sp>
        <p:nvSpPr>
          <p:cNvPr id="26" name="Content Placeholder 12">
            <a:extLst>
              <a:ext uri="{FF2B5EF4-FFF2-40B4-BE49-F238E27FC236}">
                <a16:creationId xmlns:a16="http://schemas.microsoft.com/office/drawing/2014/main" id="{FD704291-0B02-40BD-A84E-B4360C15029A}"/>
              </a:ext>
            </a:extLst>
          </p:cNvPr>
          <p:cNvSpPr txBox="1">
            <a:spLocks/>
          </p:cNvSpPr>
          <p:nvPr/>
        </p:nvSpPr>
        <p:spPr>
          <a:xfrm>
            <a:off x="7480391" y="2967257"/>
            <a:ext cx="1420191" cy="391604"/>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Clr>
                <a:schemeClr val="accent2"/>
              </a:buClr>
              <a:buFont typeface="Arial" panose="020B0604020202020204" pitchFamily="34" charset="0"/>
              <a:buNone/>
              <a:defRPr sz="2800" b="0" i="0" kern="1200">
                <a:solidFill>
                  <a:schemeClr val="tx1"/>
                </a:solidFill>
                <a:latin typeface="Times New Roman" charset="0"/>
                <a:ea typeface="Times New Roman" charset="0"/>
                <a:cs typeface="Times New Roman" charset="0"/>
              </a:defRPr>
            </a:lvl1pPr>
            <a:lvl2pPr marL="822960" indent="-292608" algn="l" defTabSz="914400" rtl="0" eaLnBrk="1" latinLnBrk="0" hangingPunct="1">
              <a:lnSpc>
                <a:spcPct val="90000"/>
              </a:lnSpc>
              <a:spcBef>
                <a:spcPts val="500"/>
              </a:spcBef>
              <a:buClr>
                <a:schemeClr val="accent2"/>
              </a:buClr>
              <a:buFont typeface="Arial" panose="020B0604020202020204" pitchFamily="34" charset="0"/>
              <a:buChar char="•"/>
              <a:defRPr sz="2400" kern="1200">
                <a:solidFill>
                  <a:schemeClr val="tx1"/>
                </a:solidFill>
                <a:latin typeface="+mn-lt"/>
                <a:ea typeface="+mn-ea"/>
                <a:cs typeface="+mn-cs"/>
              </a:defRPr>
            </a:lvl2pPr>
            <a:lvl3pPr marL="1211580" indent="-256032" algn="l" defTabSz="914400" rtl="0" eaLnBrk="1" latinLnBrk="0" hangingPunct="1">
              <a:lnSpc>
                <a:spcPct val="90000"/>
              </a:lnSpc>
              <a:spcBef>
                <a:spcPts val="500"/>
              </a:spcBef>
              <a:buClr>
                <a:schemeClr val="accent2"/>
              </a:buClr>
              <a:buFont typeface="Arial" panose="020B0604020202020204" pitchFamily="34" charset="0"/>
              <a:buChar char="•"/>
              <a:defRPr sz="2000" kern="1200">
                <a:solidFill>
                  <a:schemeClr val="tx1"/>
                </a:solidFill>
                <a:latin typeface="+mn-lt"/>
                <a:ea typeface="+mn-ea"/>
                <a:cs typeface="+mn-cs"/>
              </a:defRPr>
            </a:lvl3pPr>
            <a:lvl4pPr marL="150876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4pPr>
            <a:lvl5pPr marL="1794510" indent="-201168"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Aft>
                <a:spcPts val="0"/>
              </a:spcAft>
            </a:pPr>
            <a:r>
              <a:rPr lang="en-US" sz="2200" dirty="0">
                <a:solidFill>
                  <a:srgbClr val="000000"/>
                </a:solidFill>
                <a:latin typeface="Liberation Sans" panose="020B0604020202020204"/>
                <a:cs typeface="Times New Roman" panose="02020603050405020304" pitchFamily="18" charset="0"/>
              </a:rPr>
              <a:t>180,000</a:t>
            </a:r>
            <a:endParaRPr lang="en-IN" sz="2200" dirty="0">
              <a:solidFill>
                <a:srgbClr val="000000"/>
              </a:solidFill>
              <a:latin typeface="Liberation Sans" panose="020B0604020202020204"/>
              <a:cs typeface="Times New Roman" panose="02020603050405020304" pitchFamily="18" charset="0"/>
            </a:endParaRPr>
          </a:p>
        </p:txBody>
      </p:sp>
      <p:sp>
        <p:nvSpPr>
          <p:cNvPr id="27" name="Content Placeholder 6">
            <a:extLst>
              <a:ext uri="{FF2B5EF4-FFF2-40B4-BE49-F238E27FC236}">
                <a16:creationId xmlns:a16="http://schemas.microsoft.com/office/drawing/2014/main" id="{777DFDFC-9DE0-4E54-8014-6F6130E386FE}"/>
              </a:ext>
            </a:extLst>
          </p:cNvPr>
          <p:cNvSpPr txBox="1">
            <a:spLocks/>
          </p:cNvSpPr>
          <p:nvPr/>
        </p:nvSpPr>
        <p:spPr>
          <a:xfrm>
            <a:off x="540625" y="4562326"/>
            <a:ext cx="1171688" cy="368993"/>
          </a:xfrm>
          <a:prstGeom prst="rect">
            <a:avLst/>
          </a:prstGeom>
        </p:spPr>
        <p:txBody>
          <a:bodyPr vert="horz" lIns="91440" tIns="45720" rIns="91440" bIns="45720" rtlCol="0">
            <a:normAutofit fontScale="92500" lnSpcReduction="10000"/>
          </a:bodyPr>
          <a:lstStyle>
            <a:lvl1pPr marL="0" indent="0" algn="l" defTabSz="914400" rtl="0" eaLnBrk="1" latinLnBrk="0" hangingPunct="1">
              <a:lnSpc>
                <a:spcPct val="90000"/>
              </a:lnSpc>
              <a:spcBef>
                <a:spcPts val="1000"/>
              </a:spcBef>
              <a:buClr>
                <a:schemeClr val="accent2"/>
              </a:buClr>
              <a:buFont typeface="Arial" panose="020B0604020202020204" pitchFamily="34" charset="0"/>
              <a:buNone/>
              <a:defRPr sz="2800" b="0" i="0" kern="1200">
                <a:solidFill>
                  <a:schemeClr val="tx1"/>
                </a:solidFill>
                <a:latin typeface="Times New Roman" charset="0"/>
                <a:ea typeface="Times New Roman" charset="0"/>
                <a:cs typeface="Times New Roman" charset="0"/>
              </a:defRPr>
            </a:lvl1pPr>
            <a:lvl2pPr marL="822960" indent="-292608" algn="l" defTabSz="914400" rtl="0" eaLnBrk="1" latinLnBrk="0" hangingPunct="1">
              <a:lnSpc>
                <a:spcPct val="90000"/>
              </a:lnSpc>
              <a:spcBef>
                <a:spcPts val="500"/>
              </a:spcBef>
              <a:buClr>
                <a:schemeClr val="accent2"/>
              </a:buClr>
              <a:buFont typeface="Arial" panose="020B0604020202020204" pitchFamily="34" charset="0"/>
              <a:buChar char="•"/>
              <a:defRPr sz="2400" kern="1200">
                <a:solidFill>
                  <a:schemeClr val="tx1"/>
                </a:solidFill>
                <a:latin typeface="+mn-lt"/>
                <a:ea typeface="+mn-ea"/>
                <a:cs typeface="+mn-cs"/>
              </a:defRPr>
            </a:lvl2pPr>
            <a:lvl3pPr marL="1211580" indent="-256032" algn="l" defTabSz="914400" rtl="0" eaLnBrk="1" latinLnBrk="0" hangingPunct="1">
              <a:lnSpc>
                <a:spcPct val="90000"/>
              </a:lnSpc>
              <a:spcBef>
                <a:spcPts val="500"/>
              </a:spcBef>
              <a:buClr>
                <a:schemeClr val="accent2"/>
              </a:buClr>
              <a:buFont typeface="Arial" panose="020B0604020202020204" pitchFamily="34" charset="0"/>
              <a:buChar char="•"/>
              <a:defRPr sz="2000" kern="1200">
                <a:solidFill>
                  <a:schemeClr val="tx1"/>
                </a:solidFill>
                <a:latin typeface="+mn-lt"/>
                <a:ea typeface="+mn-ea"/>
                <a:cs typeface="+mn-cs"/>
              </a:defRPr>
            </a:lvl3pPr>
            <a:lvl4pPr marL="150876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4pPr>
            <a:lvl5pPr marL="1794510" indent="-201168"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Aft>
                <a:spcPts val="0"/>
              </a:spcAft>
            </a:pPr>
            <a:r>
              <a:rPr lang="en-US" sz="2400" dirty="0">
                <a:solidFill>
                  <a:srgbClr val="000000"/>
                </a:solidFill>
                <a:latin typeface="Liberation Sans" panose="020B0604020202020204"/>
                <a:cs typeface="Times New Roman" panose="02020603050405020304" pitchFamily="18" charset="0"/>
              </a:rPr>
              <a:t>Nov. 1</a:t>
            </a:r>
            <a:endParaRPr lang="en-IN" sz="2400" dirty="0">
              <a:latin typeface="Liberation Sans" panose="020B0604020202020204"/>
              <a:cs typeface="Times New Roman" panose="02020603050405020304" pitchFamily="18" charset="0"/>
            </a:endParaRPr>
          </a:p>
        </p:txBody>
      </p:sp>
      <p:sp>
        <p:nvSpPr>
          <p:cNvPr id="28" name="Content Placeholder 8">
            <a:extLst>
              <a:ext uri="{FF2B5EF4-FFF2-40B4-BE49-F238E27FC236}">
                <a16:creationId xmlns:a16="http://schemas.microsoft.com/office/drawing/2014/main" id="{1F1DC6A8-23C7-4269-B9B3-AF58A1767B58}"/>
              </a:ext>
            </a:extLst>
          </p:cNvPr>
          <p:cNvSpPr txBox="1">
            <a:spLocks/>
          </p:cNvSpPr>
          <p:nvPr/>
        </p:nvSpPr>
        <p:spPr>
          <a:xfrm>
            <a:off x="1689828" y="4550319"/>
            <a:ext cx="977171" cy="364383"/>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Clr>
                <a:schemeClr val="accent2"/>
              </a:buClr>
              <a:buFont typeface="Arial" panose="020B0604020202020204" pitchFamily="34" charset="0"/>
              <a:buNone/>
              <a:defRPr sz="2800" b="0" i="0" kern="1200">
                <a:solidFill>
                  <a:schemeClr val="tx1"/>
                </a:solidFill>
                <a:latin typeface="Times New Roman" charset="0"/>
                <a:ea typeface="Times New Roman" charset="0"/>
                <a:cs typeface="Times New Roman" charset="0"/>
              </a:defRPr>
            </a:lvl1pPr>
            <a:lvl2pPr marL="822960" indent="-292608" algn="l" defTabSz="914400" rtl="0" eaLnBrk="1" latinLnBrk="0" hangingPunct="1">
              <a:lnSpc>
                <a:spcPct val="90000"/>
              </a:lnSpc>
              <a:spcBef>
                <a:spcPts val="500"/>
              </a:spcBef>
              <a:buClr>
                <a:schemeClr val="accent2"/>
              </a:buClr>
              <a:buFont typeface="Arial" panose="020B0604020202020204" pitchFamily="34" charset="0"/>
              <a:buChar char="•"/>
              <a:defRPr sz="2400" kern="1200">
                <a:solidFill>
                  <a:schemeClr val="tx1"/>
                </a:solidFill>
                <a:latin typeface="+mn-lt"/>
                <a:ea typeface="+mn-ea"/>
                <a:cs typeface="+mn-cs"/>
              </a:defRPr>
            </a:lvl2pPr>
            <a:lvl3pPr marL="1211580" indent="-256032" algn="l" defTabSz="914400" rtl="0" eaLnBrk="1" latinLnBrk="0" hangingPunct="1">
              <a:lnSpc>
                <a:spcPct val="90000"/>
              </a:lnSpc>
              <a:spcBef>
                <a:spcPts val="500"/>
              </a:spcBef>
              <a:buClr>
                <a:schemeClr val="accent2"/>
              </a:buClr>
              <a:buFont typeface="Arial" panose="020B0604020202020204" pitchFamily="34" charset="0"/>
              <a:buChar char="•"/>
              <a:defRPr sz="2000" kern="1200">
                <a:solidFill>
                  <a:schemeClr val="tx1"/>
                </a:solidFill>
                <a:latin typeface="+mn-lt"/>
                <a:ea typeface="+mn-ea"/>
                <a:cs typeface="+mn-cs"/>
              </a:defRPr>
            </a:lvl3pPr>
            <a:lvl4pPr marL="150876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4pPr>
            <a:lvl5pPr marL="1794510" indent="-201168"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Aft>
                <a:spcPts val="0"/>
              </a:spcAft>
            </a:pPr>
            <a:r>
              <a:rPr lang="en-US" sz="2200" dirty="0">
                <a:solidFill>
                  <a:srgbClr val="000000"/>
                </a:solidFill>
                <a:latin typeface="Liberation Sans" panose="020B0604020202020204"/>
                <a:cs typeface="Times New Roman" panose="02020603050405020304" pitchFamily="18" charset="0"/>
              </a:rPr>
              <a:t>Cash</a:t>
            </a:r>
            <a:endParaRPr lang="en-IN" sz="2200" dirty="0">
              <a:solidFill>
                <a:srgbClr val="000000"/>
              </a:solidFill>
              <a:latin typeface="Liberation Sans" panose="020B0604020202020204"/>
              <a:cs typeface="Times New Roman" panose="02020603050405020304" pitchFamily="18" charset="0"/>
            </a:endParaRPr>
          </a:p>
        </p:txBody>
      </p:sp>
      <p:sp>
        <p:nvSpPr>
          <p:cNvPr id="29" name="Content Placeholder 17">
            <a:extLst>
              <a:ext uri="{FF2B5EF4-FFF2-40B4-BE49-F238E27FC236}">
                <a16:creationId xmlns:a16="http://schemas.microsoft.com/office/drawing/2014/main" id="{99DFC98F-A01D-47C7-9945-ACCF9B544797}"/>
              </a:ext>
            </a:extLst>
          </p:cNvPr>
          <p:cNvSpPr txBox="1">
            <a:spLocks/>
          </p:cNvSpPr>
          <p:nvPr/>
        </p:nvSpPr>
        <p:spPr>
          <a:xfrm>
            <a:off x="5522925" y="4544897"/>
            <a:ext cx="1201091" cy="375225"/>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Clr>
                <a:schemeClr val="accent2"/>
              </a:buClr>
              <a:buFont typeface="Arial" panose="020B0604020202020204" pitchFamily="34" charset="0"/>
              <a:buNone/>
              <a:defRPr sz="2800" b="0" i="0" kern="1200">
                <a:solidFill>
                  <a:schemeClr val="tx1"/>
                </a:solidFill>
                <a:latin typeface="Times New Roman" charset="0"/>
                <a:ea typeface="Times New Roman" charset="0"/>
                <a:cs typeface="Times New Roman" charset="0"/>
              </a:defRPr>
            </a:lvl1pPr>
            <a:lvl2pPr marL="822960" indent="-292608" algn="l" defTabSz="914400" rtl="0" eaLnBrk="1" latinLnBrk="0" hangingPunct="1">
              <a:lnSpc>
                <a:spcPct val="90000"/>
              </a:lnSpc>
              <a:spcBef>
                <a:spcPts val="500"/>
              </a:spcBef>
              <a:buClr>
                <a:schemeClr val="accent2"/>
              </a:buClr>
              <a:buFont typeface="Arial" panose="020B0604020202020204" pitchFamily="34" charset="0"/>
              <a:buChar char="•"/>
              <a:defRPr sz="2400" kern="1200">
                <a:solidFill>
                  <a:schemeClr val="tx1"/>
                </a:solidFill>
                <a:latin typeface="+mn-lt"/>
                <a:ea typeface="+mn-ea"/>
                <a:cs typeface="+mn-cs"/>
              </a:defRPr>
            </a:lvl2pPr>
            <a:lvl3pPr marL="1211580" indent="-256032" algn="l" defTabSz="914400" rtl="0" eaLnBrk="1" latinLnBrk="0" hangingPunct="1">
              <a:lnSpc>
                <a:spcPct val="90000"/>
              </a:lnSpc>
              <a:spcBef>
                <a:spcPts val="500"/>
              </a:spcBef>
              <a:buClr>
                <a:schemeClr val="accent2"/>
              </a:buClr>
              <a:buFont typeface="Arial" panose="020B0604020202020204" pitchFamily="34" charset="0"/>
              <a:buChar char="•"/>
              <a:defRPr sz="2000" kern="1200">
                <a:solidFill>
                  <a:schemeClr val="tx1"/>
                </a:solidFill>
                <a:latin typeface="+mn-lt"/>
                <a:ea typeface="+mn-ea"/>
                <a:cs typeface="+mn-cs"/>
              </a:defRPr>
            </a:lvl3pPr>
            <a:lvl4pPr marL="150876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4pPr>
            <a:lvl5pPr marL="1794510" indent="-201168"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Aft>
                <a:spcPts val="0"/>
              </a:spcAft>
            </a:pPr>
            <a:r>
              <a:rPr lang="en-US" sz="2200" dirty="0">
                <a:solidFill>
                  <a:srgbClr val="000000"/>
                </a:solidFill>
                <a:latin typeface="Liberation Sans" panose="020B0604020202020204"/>
                <a:cs typeface="Times New Roman" panose="02020603050405020304" pitchFamily="18" charset="0"/>
              </a:rPr>
              <a:t>70,000</a:t>
            </a:r>
            <a:endParaRPr lang="en-IN" sz="2200" dirty="0">
              <a:solidFill>
                <a:srgbClr val="000000"/>
              </a:solidFill>
              <a:latin typeface="Liberation Sans" panose="020B0604020202020204"/>
              <a:cs typeface="Times New Roman" panose="02020603050405020304" pitchFamily="18" charset="0"/>
            </a:endParaRPr>
          </a:p>
        </p:txBody>
      </p:sp>
      <p:sp>
        <p:nvSpPr>
          <p:cNvPr id="30" name="Content Placeholder 7">
            <a:extLst>
              <a:ext uri="{FF2B5EF4-FFF2-40B4-BE49-F238E27FC236}">
                <a16:creationId xmlns:a16="http://schemas.microsoft.com/office/drawing/2014/main" id="{4062B616-7D8F-427D-8595-ACA6A1688FFA}"/>
              </a:ext>
            </a:extLst>
          </p:cNvPr>
          <p:cNvSpPr txBox="1">
            <a:spLocks/>
          </p:cNvSpPr>
          <p:nvPr/>
        </p:nvSpPr>
        <p:spPr>
          <a:xfrm>
            <a:off x="1981199" y="5077267"/>
            <a:ext cx="2398511" cy="414991"/>
          </a:xfrm>
          <a:prstGeom prst="rect">
            <a:avLst/>
          </a:prstGeom>
        </p:spPr>
        <p:txBody>
          <a:bodyPr vert="horz" lIns="91440" tIns="45720" rIns="91440" bIns="45720" rtlCol="0">
            <a:normAutofit lnSpcReduction="10000"/>
          </a:bodyPr>
          <a:lstStyle>
            <a:lvl1pPr marL="0" indent="0" algn="l" defTabSz="914400" rtl="0" eaLnBrk="1" latinLnBrk="0" hangingPunct="1">
              <a:lnSpc>
                <a:spcPct val="90000"/>
              </a:lnSpc>
              <a:spcBef>
                <a:spcPts val="1000"/>
              </a:spcBef>
              <a:buClr>
                <a:schemeClr val="accent2"/>
              </a:buClr>
              <a:buFont typeface="Arial" panose="020B0604020202020204" pitchFamily="34" charset="0"/>
              <a:buNone/>
              <a:defRPr sz="2800" b="0" i="0" kern="1200">
                <a:solidFill>
                  <a:schemeClr val="tx1"/>
                </a:solidFill>
                <a:latin typeface="Times New Roman" charset="0"/>
                <a:ea typeface="Times New Roman" charset="0"/>
                <a:cs typeface="Times New Roman" charset="0"/>
              </a:defRPr>
            </a:lvl1pPr>
            <a:lvl2pPr marL="822960" indent="-292608" algn="l" defTabSz="914400" rtl="0" eaLnBrk="1" latinLnBrk="0" hangingPunct="1">
              <a:lnSpc>
                <a:spcPct val="90000"/>
              </a:lnSpc>
              <a:spcBef>
                <a:spcPts val="500"/>
              </a:spcBef>
              <a:buClr>
                <a:schemeClr val="accent2"/>
              </a:buClr>
              <a:buFont typeface="Arial" panose="020B0604020202020204" pitchFamily="34" charset="0"/>
              <a:buChar char="•"/>
              <a:defRPr sz="2400" kern="1200">
                <a:solidFill>
                  <a:schemeClr val="tx1"/>
                </a:solidFill>
                <a:latin typeface="+mn-lt"/>
                <a:ea typeface="+mn-ea"/>
                <a:cs typeface="+mn-cs"/>
              </a:defRPr>
            </a:lvl2pPr>
            <a:lvl3pPr marL="1211580" indent="-256032" algn="l" defTabSz="914400" rtl="0" eaLnBrk="1" latinLnBrk="0" hangingPunct="1">
              <a:lnSpc>
                <a:spcPct val="90000"/>
              </a:lnSpc>
              <a:spcBef>
                <a:spcPts val="500"/>
              </a:spcBef>
              <a:buClr>
                <a:schemeClr val="accent2"/>
              </a:buClr>
              <a:buFont typeface="Arial" panose="020B0604020202020204" pitchFamily="34" charset="0"/>
              <a:buChar char="•"/>
              <a:defRPr sz="2000" kern="1200">
                <a:solidFill>
                  <a:schemeClr val="tx1"/>
                </a:solidFill>
                <a:latin typeface="+mn-lt"/>
                <a:ea typeface="+mn-ea"/>
                <a:cs typeface="+mn-cs"/>
              </a:defRPr>
            </a:lvl3pPr>
            <a:lvl4pPr marL="150876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4pPr>
            <a:lvl5pPr marL="1794510" indent="-201168"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Aft>
                <a:spcPts val="0"/>
              </a:spcAft>
            </a:pPr>
            <a:r>
              <a:rPr lang="en-US" sz="2200" dirty="0">
                <a:solidFill>
                  <a:srgbClr val="000000"/>
                </a:solidFill>
                <a:latin typeface="Liberation Sans" panose="020B0604020202020204"/>
                <a:cs typeface="Times New Roman" panose="02020603050405020304" pitchFamily="18" charset="0"/>
              </a:rPr>
              <a:t>Treasury</a:t>
            </a:r>
            <a:r>
              <a:rPr lang="en-US" sz="2400" dirty="0">
                <a:solidFill>
                  <a:srgbClr val="000000"/>
                </a:solidFill>
                <a:latin typeface="+mn-lt"/>
                <a:cs typeface="Times New Roman" panose="02020603050405020304" pitchFamily="18" charset="0"/>
              </a:rPr>
              <a:t> </a:t>
            </a:r>
            <a:r>
              <a:rPr lang="en-US" sz="2200" dirty="0">
                <a:solidFill>
                  <a:srgbClr val="000000"/>
                </a:solidFill>
                <a:latin typeface="Liberation Sans" panose="020B0604020202020204"/>
                <a:cs typeface="Times New Roman" panose="02020603050405020304" pitchFamily="18" charset="0"/>
              </a:rPr>
              <a:t>Stock</a:t>
            </a:r>
            <a:endParaRPr lang="en-IN" sz="2200" dirty="0">
              <a:solidFill>
                <a:srgbClr val="000000"/>
              </a:solidFill>
              <a:latin typeface="Liberation Sans" panose="020B0604020202020204"/>
              <a:cs typeface="Times New Roman" panose="02020603050405020304" pitchFamily="18" charset="0"/>
            </a:endParaRPr>
          </a:p>
        </p:txBody>
      </p:sp>
      <p:sp>
        <p:nvSpPr>
          <p:cNvPr id="31" name="Content Placeholder 18">
            <a:extLst>
              <a:ext uri="{FF2B5EF4-FFF2-40B4-BE49-F238E27FC236}">
                <a16:creationId xmlns:a16="http://schemas.microsoft.com/office/drawing/2014/main" id="{573E70F6-3A36-4F10-866B-377D65B1A644}"/>
              </a:ext>
            </a:extLst>
          </p:cNvPr>
          <p:cNvSpPr txBox="1">
            <a:spLocks/>
          </p:cNvSpPr>
          <p:nvPr/>
        </p:nvSpPr>
        <p:spPr>
          <a:xfrm>
            <a:off x="7632659" y="5026803"/>
            <a:ext cx="1201073" cy="365259"/>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Clr>
                <a:schemeClr val="accent2"/>
              </a:buClr>
              <a:buFont typeface="Arial" panose="020B0604020202020204" pitchFamily="34" charset="0"/>
              <a:buNone/>
              <a:defRPr sz="2800" b="0" i="0" kern="1200">
                <a:solidFill>
                  <a:schemeClr val="tx1"/>
                </a:solidFill>
                <a:latin typeface="Times New Roman" charset="0"/>
                <a:ea typeface="Times New Roman" charset="0"/>
                <a:cs typeface="Times New Roman" charset="0"/>
              </a:defRPr>
            </a:lvl1pPr>
            <a:lvl2pPr marL="822960" indent="-292608" algn="l" defTabSz="914400" rtl="0" eaLnBrk="1" latinLnBrk="0" hangingPunct="1">
              <a:lnSpc>
                <a:spcPct val="90000"/>
              </a:lnSpc>
              <a:spcBef>
                <a:spcPts val="500"/>
              </a:spcBef>
              <a:buClr>
                <a:schemeClr val="accent2"/>
              </a:buClr>
              <a:buFont typeface="Arial" panose="020B0604020202020204" pitchFamily="34" charset="0"/>
              <a:buChar char="•"/>
              <a:defRPr sz="2400" kern="1200">
                <a:solidFill>
                  <a:schemeClr val="tx1"/>
                </a:solidFill>
                <a:latin typeface="+mn-lt"/>
                <a:ea typeface="+mn-ea"/>
                <a:cs typeface="+mn-cs"/>
              </a:defRPr>
            </a:lvl2pPr>
            <a:lvl3pPr marL="1211580" indent="-256032" algn="l" defTabSz="914400" rtl="0" eaLnBrk="1" latinLnBrk="0" hangingPunct="1">
              <a:lnSpc>
                <a:spcPct val="90000"/>
              </a:lnSpc>
              <a:spcBef>
                <a:spcPts val="500"/>
              </a:spcBef>
              <a:buClr>
                <a:schemeClr val="accent2"/>
              </a:buClr>
              <a:buFont typeface="Arial" panose="020B0604020202020204" pitchFamily="34" charset="0"/>
              <a:buChar char="•"/>
              <a:defRPr sz="2000" kern="1200">
                <a:solidFill>
                  <a:schemeClr val="tx1"/>
                </a:solidFill>
                <a:latin typeface="+mn-lt"/>
                <a:ea typeface="+mn-ea"/>
                <a:cs typeface="+mn-cs"/>
              </a:defRPr>
            </a:lvl3pPr>
            <a:lvl4pPr marL="150876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4pPr>
            <a:lvl5pPr marL="1794510" indent="-201168"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Aft>
                <a:spcPts val="0"/>
              </a:spcAft>
            </a:pPr>
            <a:r>
              <a:rPr lang="en-US" sz="2200" dirty="0">
                <a:solidFill>
                  <a:srgbClr val="000000"/>
                </a:solidFill>
                <a:latin typeface="Liberation Sans" panose="020B0604020202020204"/>
                <a:cs typeface="Times New Roman" panose="02020603050405020304" pitchFamily="18" charset="0"/>
              </a:rPr>
              <a:t>60,000</a:t>
            </a:r>
            <a:endParaRPr lang="en-IN" sz="2200" dirty="0">
              <a:solidFill>
                <a:srgbClr val="000000"/>
              </a:solidFill>
              <a:latin typeface="Liberation Sans" panose="020B0604020202020204"/>
              <a:cs typeface="Times New Roman" panose="02020603050405020304" pitchFamily="18" charset="0"/>
            </a:endParaRPr>
          </a:p>
        </p:txBody>
      </p:sp>
      <p:sp>
        <p:nvSpPr>
          <p:cNvPr id="32" name="Content Placeholder 11">
            <a:extLst>
              <a:ext uri="{FF2B5EF4-FFF2-40B4-BE49-F238E27FC236}">
                <a16:creationId xmlns:a16="http://schemas.microsoft.com/office/drawing/2014/main" id="{A05488A3-74C2-4AB0-B70B-E3952F1BC344}"/>
              </a:ext>
            </a:extLst>
          </p:cNvPr>
          <p:cNvSpPr txBox="1">
            <a:spLocks/>
          </p:cNvSpPr>
          <p:nvPr/>
        </p:nvSpPr>
        <p:spPr>
          <a:xfrm>
            <a:off x="1983171" y="5567549"/>
            <a:ext cx="5483185" cy="425148"/>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Clr>
                <a:schemeClr val="accent2"/>
              </a:buClr>
              <a:buFont typeface="Arial" panose="020B0604020202020204" pitchFamily="34" charset="0"/>
              <a:buNone/>
              <a:defRPr sz="2800" b="0" i="0" kern="1200">
                <a:solidFill>
                  <a:schemeClr val="tx1"/>
                </a:solidFill>
                <a:latin typeface="Times New Roman" charset="0"/>
                <a:ea typeface="Times New Roman" charset="0"/>
                <a:cs typeface="Times New Roman" charset="0"/>
              </a:defRPr>
            </a:lvl1pPr>
            <a:lvl2pPr marL="822960" indent="-292608" algn="l" defTabSz="914400" rtl="0" eaLnBrk="1" latinLnBrk="0" hangingPunct="1">
              <a:lnSpc>
                <a:spcPct val="90000"/>
              </a:lnSpc>
              <a:spcBef>
                <a:spcPts val="500"/>
              </a:spcBef>
              <a:buClr>
                <a:schemeClr val="accent2"/>
              </a:buClr>
              <a:buFont typeface="Arial" panose="020B0604020202020204" pitchFamily="34" charset="0"/>
              <a:buChar char="•"/>
              <a:defRPr sz="2400" kern="1200">
                <a:solidFill>
                  <a:schemeClr val="tx1"/>
                </a:solidFill>
                <a:latin typeface="+mn-lt"/>
                <a:ea typeface="+mn-ea"/>
                <a:cs typeface="+mn-cs"/>
              </a:defRPr>
            </a:lvl2pPr>
            <a:lvl3pPr marL="1211580" indent="-256032" algn="l" defTabSz="914400" rtl="0" eaLnBrk="1" latinLnBrk="0" hangingPunct="1">
              <a:lnSpc>
                <a:spcPct val="90000"/>
              </a:lnSpc>
              <a:spcBef>
                <a:spcPts val="500"/>
              </a:spcBef>
              <a:buClr>
                <a:schemeClr val="accent2"/>
              </a:buClr>
              <a:buFont typeface="Arial" panose="020B0604020202020204" pitchFamily="34" charset="0"/>
              <a:buChar char="•"/>
              <a:defRPr sz="2000" kern="1200">
                <a:solidFill>
                  <a:schemeClr val="tx1"/>
                </a:solidFill>
                <a:latin typeface="+mn-lt"/>
                <a:ea typeface="+mn-ea"/>
                <a:cs typeface="+mn-cs"/>
              </a:defRPr>
            </a:lvl3pPr>
            <a:lvl4pPr marL="150876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4pPr>
            <a:lvl5pPr marL="1794510" indent="-201168"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Aft>
                <a:spcPts val="0"/>
              </a:spcAft>
            </a:pPr>
            <a:r>
              <a:rPr lang="en-US" sz="2200" dirty="0">
                <a:solidFill>
                  <a:srgbClr val="000000"/>
                </a:solidFill>
                <a:latin typeface="Liberation Sans" panose="020B0604020202020204"/>
                <a:cs typeface="Times New Roman" panose="02020603050405020304" pitchFamily="18" charset="0"/>
              </a:rPr>
              <a:t>Paid-in Capital from Treasury Stock </a:t>
            </a:r>
            <a:endParaRPr lang="en-IN" sz="2200" dirty="0">
              <a:latin typeface="Liberation Sans" panose="020B0604020202020204"/>
              <a:cs typeface="Times New Roman" panose="02020603050405020304" pitchFamily="18" charset="0"/>
            </a:endParaRPr>
          </a:p>
        </p:txBody>
      </p:sp>
      <p:sp>
        <p:nvSpPr>
          <p:cNvPr id="33" name="Content Placeholder 14">
            <a:extLst>
              <a:ext uri="{FF2B5EF4-FFF2-40B4-BE49-F238E27FC236}">
                <a16:creationId xmlns:a16="http://schemas.microsoft.com/office/drawing/2014/main" id="{C934422F-8EC7-43B1-BF4A-695D1A43ED81}"/>
              </a:ext>
            </a:extLst>
          </p:cNvPr>
          <p:cNvSpPr txBox="1">
            <a:spLocks/>
          </p:cNvSpPr>
          <p:nvPr/>
        </p:nvSpPr>
        <p:spPr>
          <a:xfrm>
            <a:off x="7639979" y="5524157"/>
            <a:ext cx="1329234" cy="363313"/>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Clr>
                <a:schemeClr val="accent2"/>
              </a:buClr>
              <a:buFont typeface="Arial" panose="020B0604020202020204" pitchFamily="34" charset="0"/>
              <a:buNone/>
              <a:defRPr sz="2800" b="0" i="0" kern="1200">
                <a:solidFill>
                  <a:schemeClr val="tx1"/>
                </a:solidFill>
                <a:latin typeface="Times New Roman" charset="0"/>
                <a:ea typeface="Times New Roman" charset="0"/>
                <a:cs typeface="Times New Roman" charset="0"/>
              </a:defRPr>
            </a:lvl1pPr>
            <a:lvl2pPr marL="822960" indent="-292608" algn="l" defTabSz="914400" rtl="0" eaLnBrk="1" latinLnBrk="0" hangingPunct="1">
              <a:lnSpc>
                <a:spcPct val="90000"/>
              </a:lnSpc>
              <a:spcBef>
                <a:spcPts val="500"/>
              </a:spcBef>
              <a:buClr>
                <a:schemeClr val="accent2"/>
              </a:buClr>
              <a:buFont typeface="Arial" panose="020B0604020202020204" pitchFamily="34" charset="0"/>
              <a:buChar char="•"/>
              <a:defRPr sz="2400" kern="1200">
                <a:solidFill>
                  <a:schemeClr val="tx1"/>
                </a:solidFill>
                <a:latin typeface="+mn-lt"/>
                <a:ea typeface="+mn-ea"/>
                <a:cs typeface="+mn-cs"/>
              </a:defRPr>
            </a:lvl2pPr>
            <a:lvl3pPr marL="1211580" indent="-256032" algn="l" defTabSz="914400" rtl="0" eaLnBrk="1" latinLnBrk="0" hangingPunct="1">
              <a:lnSpc>
                <a:spcPct val="90000"/>
              </a:lnSpc>
              <a:spcBef>
                <a:spcPts val="500"/>
              </a:spcBef>
              <a:buClr>
                <a:schemeClr val="accent2"/>
              </a:buClr>
              <a:buFont typeface="Arial" panose="020B0604020202020204" pitchFamily="34" charset="0"/>
              <a:buChar char="•"/>
              <a:defRPr sz="2000" kern="1200">
                <a:solidFill>
                  <a:schemeClr val="tx1"/>
                </a:solidFill>
                <a:latin typeface="+mn-lt"/>
                <a:ea typeface="+mn-ea"/>
                <a:cs typeface="+mn-cs"/>
              </a:defRPr>
            </a:lvl3pPr>
            <a:lvl4pPr marL="150876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4pPr>
            <a:lvl5pPr marL="1794510" indent="-201168"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Aft>
                <a:spcPts val="0"/>
              </a:spcAft>
            </a:pPr>
            <a:r>
              <a:rPr lang="en-US" sz="2200" dirty="0">
                <a:solidFill>
                  <a:srgbClr val="000000"/>
                </a:solidFill>
                <a:latin typeface="Liberation Sans" panose="020B0604020202020204"/>
                <a:cs typeface="Times New Roman" panose="02020603050405020304" pitchFamily="18" charset="0"/>
              </a:rPr>
              <a:t>10,000</a:t>
            </a:r>
            <a:endParaRPr lang="en-IN" sz="2200" dirty="0">
              <a:solidFill>
                <a:srgbClr val="000000"/>
              </a:solidFill>
              <a:latin typeface="Liberation Sans" panose="020B0604020202020204"/>
              <a:cs typeface="Times New Roman" panose="02020603050405020304" pitchFamily="18" charset="0"/>
            </a:endParaRPr>
          </a:p>
        </p:txBody>
      </p:sp>
      <p:sp>
        <p:nvSpPr>
          <p:cNvPr id="34" name="TextBox 33">
            <a:extLst>
              <a:ext uri="{FF2B5EF4-FFF2-40B4-BE49-F238E27FC236}">
                <a16:creationId xmlns:a16="http://schemas.microsoft.com/office/drawing/2014/main" id="{330C202C-E029-4D7F-A03C-A162D782C93D}"/>
              </a:ext>
            </a:extLst>
          </p:cNvPr>
          <p:cNvSpPr txBox="1"/>
          <p:nvPr/>
        </p:nvSpPr>
        <p:spPr>
          <a:xfrm>
            <a:off x="533400" y="3559560"/>
            <a:ext cx="8435814" cy="830997"/>
          </a:xfrm>
          <a:prstGeom prst="rect">
            <a:avLst/>
          </a:prstGeom>
          <a:noFill/>
        </p:spPr>
        <p:txBody>
          <a:bodyPr wrap="square">
            <a:spAutoFit/>
          </a:bodyPr>
          <a:lstStyle/>
          <a:p>
            <a:pPr algn="l" eaLnBrk="1" fontAlgn="auto" hangingPunct="1">
              <a:spcBef>
                <a:spcPts val="0"/>
              </a:spcBef>
              <a:spcAft>
                <a:spcPts val="0"/>
              </a:spcAft>
              <a:defRPr/>
            </a:pPr>
            <a:r>
              <a:rPr lang="en-US" dirty="0">
                <a:solidFill>
                  <a:srgbClr val="000000"/>
                </a:solidFill>
                <a:latin typeface="Liberation Sans" panose="020B0604020202020204"/>
                <a:cs typeface="Times New Roman" panose="02020603050405020304" pitchFamily="18" charset="0"/>
              </a:rPr>
              <a:t>On November 1, the corporation sells 1,000 shares of treasury stock for cash at $70 per share. </a:t>
            </a:r>
            <a:endParaRPr lang="en-US" dirty="0">
              <a:solidFill>
                <a:srgbClr val="231F20"/>
              </a:solidFill>
              <a:latin typeface="Liberation Sans" panose="020B0604020202020204"/>
            </a:endParaRPr>
          </a:p>
        </p:txBody>
      </p:sp>
    </p:spTree>
    <p:extLst>
      <p:ext uri="{BB962C8B-B14F-4D97-AF65-F5344CB8AC3E}">
        <p14:creationId xmlns:p14="http://schemas.microsoft.com/office/powerpoint/2010/main" val="3802097995"/>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5">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6">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7">
                                            <p:txEl>
                                              <p:pRg st="0" end="0"/>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8">
                                            <p:txEl>
                                              <p:pRg st="0" end="0"/>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9">
                                            <p:txEl>
                                              <p:pRg st="0" end="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0">
                                            <p:txEl>
                                              <p:pRg st="0" end="0"/>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1">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2">
                                            <p:txEl>
                                              <p:pRg st="0" end="0"/>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build="p"/>
      <p:bldP spid="23" grpId="0" build="p"/>
      <p:bldP spid="24" grpId="0" build="p"/>
      <p:bldP spid="25" grpId="0" build="p"/>
      <p:bldP spid="26" grpId="0" build="p"/>
      <p:bldP spid="27" grpId="0" build="p"/>
      <p:bldP spid="28" grpId="0" build="p"/>
      <p:bldP spid="29" grpId="0" build="p"/>
      <p:bldP spid="30" grpId="0" build="p"/>
      <p:bldP spid="31" grpId="0" build="p"/>
      <p:bldP spid="32" grpId="0" build="p"/>
      <p:bldP spid="33" grpId="0"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761999" y="3886200"/>
            <a:ext cx="7732713" cy="520700"/>
          </a:xfrm>
        </p:spPr>
        <p:txBody>
          <a:bodyPr/>
          <a:lstStyle/>
          <a:p>
            <a:pPr>
              <a:spcBef>
                <a:spcPct val="0"/>
              </a:spcBef>
            </a:pPr>
            <a:r>
              <a:rPr lang="en-US" sz="1800" kern="1200" dirty="0">
                <a:solidFill>
                  <a:schemeClr val="tx1"/>
                </a:solidFill>
                <a:effectLst/>
                <a:latin typeface="Liberation Sans" panose="020B0604020202020204" pitchFamily="34" charset="0"/>
              </a:rPr>
              <a:t>Learning Objective 11-3</a:t>
            </a:r>
          </a:p>
        </p:txBody>
      </p:sp>
      <p:sp>
        <p:nvSpPr>
          <p:cNvPr id="4" name="Rectangle 5"/>
          <p:cNvSpPr>
            <a:spLocks noChangeArrowheads="1"/>
          </p:cNvSpPr>
          <p:nvPr/>
        </p:nvSpPr>
        <p:spPr bwMode="auto">
          <a:xfrm>
            <a:off x="762000" y="4419600"/>
            <a:ext cx="7772400" cy="928688"/>
          </a:xfrm>
          <a:prstGeom prst="rect">
            <a:avLst/>
          </a:prstGeom>
          <a:solidFill>
            <a:srgbClr val="045072"/>
          </a:solidFill>
          <a:ln>
            <a:noFill/>
          </a:ln>
          <a:effectLst/>
        </p:spPr>
        <p:txBody>
          <a:bodyPr wrap="square" lIns="86493" tIns="34597" rIns="86493" bIns="43247" anchor="ctr"/>
          <a:lstStyle/>
          <a:p>
            <a:pPr marL="111120" algn="l"/>
            <a:r>
              <a:rPr lang="en-US" sz="3200" b="1" dirty="0">
                <a:solidFill>
                  <a:srgbClr val="FFFFFF"/>
                </a:solidFill>
                <a:latin typeface="Liberation Sans" panose="020B0604020202020204" pitchFamily="34" charset="0"/>
              </a:rPr>
              <a:t>Dividends and Stock Splits</a:t>
            </a:r>
          </a:p>
        </p:txBody>
      </p:sp>
      <p:sp>
        <p:nvSpPr>
          <p:cNvPr id="2" name="Slide Number Placeholder 1"/>
          <p:cNvSpPr>
            <a:spLocks noGrp="1"/>
          </p:cNvSpPr>
          <p:nvPr>
            <p:ph type="sldNum" sz="quarter" idx="12"/>
          </p:nvPr>
        </p:nvSpPr>
        <p:spPr/>
        <p:txBody>
          <a:bodyPr/>
          <a:lstStyle/>
          <a:p>
            <a:fld id="{980D5847-D064-449A-9DD5-EB6DB8BB846B}" type="slidenum">
              <a:rPr lang="en-US" smtClean="0"/>
              <a:t>48</a:t>
            </a:fld>
            <a:endParaRPr lang="en-US"/>
          </a:p>
        </p:txBody>
      </p:sp>
    </p:spTree>
    <p:extLst>
      <p:ext uri="{BB962C8B-B14F-4D97-AF65-F5344CB8AC3E}">
        <p14:creationId xmlns:p14="http://schemas.microsoft.com/office/powerpoint/2010/main" val="2552592336"/>
      </p:ext>
    </p:extLst>
  </p:cSld>
  <p:clrMapOvr>
    <a:masterClrMapping/>
  </p:clrMapOvr>
  <p:transition>
    <p:wipe dir="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a:spLocks noChangeArrowheads="1"/>
          </p:cNvSpPr>
          <p:nvPr/>
        </p:nvSpPr>
        <p:spPr bwMode="auto">
          <a:xfrm>
            <a:off x="533400" y="274320"/>
            <a:ext cx="8247743" cy="928688"/>
          </a:xfrm>
          <a:prstGeom prst="rect">
            <a:avLst/>
          </a:prstGeom>
          <a:solidFill>
            <a:srgbClr val="045072"/>
          </a:solidFill>
          <a:ln>
            <a:noFill/>
          </a:ln>
          <a:effectLst/>
        </p:spPr>
        <p:txBody>
          <a:bodyPr wrap="square" lIns="86493" tIns="34597" rIns="86493" bIns="43247" anchor="ctr"/>
          <a:lstStyle/>
          <a:p>
            <a:pPr marL="111120" algn="l"/>
            <a:r>
              <a:rPr lang="en-US" sz="3200" b="1" dirty="0">
                <a:solidFill>
                  <a:srgbClr val="FFFFFF"/>
                </a:solidFill>
                <a:latin typeface="Liberation Sans" panose="020B0604020202020204" pitchFamily="34" charset="0"/>
              </a:rPr>
              <a:t>Outline</a:t>
            </a:r>
          </a:p>
        </p:txBody>
      </p:sp>
      <p:sp>
        <p:nvSpPr>
          <p:cNvPr id="8" name="Text Box 3"/>
          <p:cNvSpPr txBox="1">
            <a:spLocks noChangeArrowheads="1"/>
          </p:cNvSpPr>
          <p:nvPr/>
        </p:nvSpPr>
        <p:spPr bwMode="auto">
          <a:xfrm>
            <a:off x="533400" y="1479550"/>
            <a:ext cx="7772400" cy="2205155"/>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38100" cap="sq" algn="ctr">
                <a:solidFill>
                  <a:srgbClr val="000000"/>
                </a:solidFill>
                <a:miter lim="800000"/>
                <a:headEnd type="none" w="sm" len="sm"/>
                <a:tailEnd type="none" w="sm" len="sm"/>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a:spAutoFit/>
          </a:bodyPr>
          <a:lstStyle>
            <a:lvl1pPr algn="l">
              <a:spcBef>
                <a:spcPct val="20000"/>
              </a:spcBef>
              <a:buClr>
                <a:schemeClr val="accent2"/>
              </a:buClr>
              <a:buSzPct val="75000"/>
              <a:buFont typeface="Wingdings" pitchFamily="2" charset="2"/>
              <a:buChar char="l"/>
              <a:defRPr sz="2800" b="1">
                <a:solidFill>
                  <a:schemeClr val="bg2"/>
                </a:solidFill>
                <a:latin typeface="Arial" charset="0"/>
              </a:defRPr>
            </a:lvl1pPr>
            <a:lvl2pPr marL="685800" indent="-457200" algn="l">
              <a:spcBef>
                <a:spcPct val="20000"/>
              </a:spcBef>
              <a:buClr>
                <a:schemeClr val="accent2"/>
              </a:buClr>
              <a:buSzPct val="75000"/>
              <a:buFont typeface="Wingdings" pitchFamily="2" charset="2"/>
              <a:buChar char="l"/>
              <a:defRPr sz="2400" b="1">
                <a:solidFill>
                  <a:schemeClr val="bg2"/>
                </a:solidFill>
                <a:latin typeface="Arial" charset="0"/>
              </a:defRPr>
            </a:lvl2pPr>
            <a:lvl3pPr marL="1143000" indent="-228600" algn="l">
              <a:spcBef>
                <a:spcPct val="20000"/>
              </a:spcBef>
              <a:buClr>
                <a:schemeClr val="accent2"/>
              </a:buClr>
              <a:buSzPct val="75000"/>
              <a:buFont typeface="Wingdings" pitchFamily="2" charset="2"/>
              <a:buChar char="l"/>
              <a:defRPr sz="2000" b="1">
                <a:solidFill>
                  <a:schemeClr val="bg2"/>
                </a:solidFill>
                <a:latin typeface="Arial" charset="0"/>
              </a:defRPr>
            </a:lvl3pPr>
            <a:lvl4pPr marL="1600200" indent="-228600" algn="l">
              <a:spcBef>
                <a:spcPct val="20000"/>
              </a:spcBef>
              <a:buClr>
                <a:schemeClr val="accent2"/>
              </a:buClr>
              <a:buSzPct val="75000"/>
              <a:buFont typeface="Wingdings" pitchFamily="2" charset="2"/>
              <a:buChar char="l"/>
              <a:defRPr sz="2000" b="1">
                <a:solidFill>
                  <a:schemeClr val="bg2"/>
                </a:solidFill>
                <a:latin typeface="Arial" charset="0"/>
              </a:defRPr>
            </a:lvl4pPr>
            <a:lvl5pPr marL="2057400" indent="-228600" algn="l">
              <a:spcBef>
                <a:spcPct val="20000"/>
              </a:spcBef>
              <a:buClr>
                <a:schemeClr val="accent2"/>
              </a:buClr>
              <a:buSzPct val="75000"/>
              <a:buFont typeface="Wingdings" pitchFamily="2" charset="2"/>
              <a:buChar char="l"/>
              <a:defRPr sz="2000" b="1">
                <a:solidFill>
                  <a:schemeClr val="bg2"/>
                </a:solidFill>
                <a:latin typeface="Arial" charset="0"/>
              </a:defRPr>
            </a:lvl5pPr>
            <a:lvl6pPr marL="25146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6pPr>
            <a:lvl7pPr marL="29718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7pPr>
            <a:lvl8pPr marL="34290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8pPr>
            <a:lvl9pPr marL="38862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9pPr>
          </a:lstStyle>
          <a:p>
            <a:pPr marL="457200" indent="-457200">
              <a:lnSpc>
                <a:spcPct val="125000"/>
              </a:lnSpc>
              <a:spcBef>
                <a:spcPts val="1200"/>
              </a:spcBef>
              <a:buClr>
                <a:srgbClr val="800000"/>
              </a:buClr>
              <a:buSzPct val="80000"/>
              <a:buFont typeface="+mj-lt"/>
              <a:buAutoNum type="arabicPeriod"/>
            </a:pPr>
            <a:r>
              <a:rPr lang="en-US" altLang="en-US" sz="2200" b="0" dirty="0">
                <a:solidFill>
                  <a:srgbClr val="000000"/>
                </a:solidFill>
                <a:latin typeface="Liberation Sans" panose="020B0604020202020204" pitchFamily="34" charset="0"/>
              </a:rPr>
              <a:t>Cash dividends</a:t>
            </a:r>
          </a:p>
          <a:p>
            <a:pPr marL="457200" indent="-457200">
              <a:lnSpc>
                <a:spcPct val="125000"/>
              </a:lnSpc>
              <a:spcBef>
                <a:spcPts val="1200"/>
              </a:spcBef>
              <a:buClr>
                <a:srgbClr val="800000"/>
              </a:buClr>
              <a:buSzPct val="80000"/>
              <a:buFont typeface="+mj-lt"/>
              <a:buAutoNum type="arabicPeriod"/>
            </a:pPr>
            <a:r>
              <a:rPr lang="en-US" altLang="en-US" sz="2200" b="0" dirty="0">
                <a:solidFill>
                  <a:srgbClr val="000000"/>
                </a:solidFill>
                <a:latin typeface="Liberation Sans" panose="020B0604020202020204" pitchFamily="34" charset="0"/>
              </a:rPr>
              <a:t>Dividend preferences</a:t>
            </a:r>
          </a:p>
          <a:p>
            <a:pPr marL="457200" indent="-457200">
              <a:lnSpc>
                <a:spcPct val="125000"/>
              </a:lnSpc>
              <a:spcBef>
                <a:spcPts val="1200"/>
              </a:spcBef>
              <a:buClr>
                <a:srgbClr val="800000"/>
              </a:buClr>
              <a:buSzPct val="80000"/>
              <a:buFont typeface="+mj-lt"/>
              <a:buAutoNum type="arabicPeriod"/>
            </a:pPr>
            <a:r>
              <a:rPr lang="en-US" altLang="en-US" sz="2200" b="0" dirty="0">
                <a:solidFill>
                  <a:srgbClr val="000000"/>
                </a:solidFill>
                <a:latin typeface="Liberation Sans" panose="020B0604020202020204" pitchFamily="34" charset="0"/>
              </a:rPr>
              <a:t>Stock dividends</a:t>
            </a:r>
          </a:p>
          <a:p>
            <a:pPr marL="457200" indent="-457200">
              <a:lnSpc>
                <a:spcPct val="125000"/>
              </a:lnSpc>
              <a:spcBef>
                <a:spcPts val="1200"/>
              </a:spcBef>
              <a:buClr>
                <a:srgbClr val="800000"/>
              </a:buClr>
              <a:buSzPct val="80000"/>
              <a:buFont typeface="+mj-lt"/>
              <a:buAutoNum type="arabicPeriod"/>
            </a:pPr>
            <a:r>
              <a:rPr lang="en-US" altLang="en-US" sz="2200" b="0" dirty="0">
                <a:solidFill>
                  <a:srgbClr val="000000"/>
                </a:solidFill>
                <a:latin typeface="Liberation Sans" panose="020B0604020202020204" pitchFamily="34" charset="0"/>
              </a:rPr>
              <a:t>Stock splits</a:t>
            </a:r>
          </a:p>
        </p:txBody>
      </p:sp>
      <p:sp>
        <p:nvSpPr>
          <p:cNvPr id="2" name="Slide Number Placeholder 1"/>
          <p:cNvSpPr>
            <a:spLocks noGrp="1"/>
          </p:cNvSpPr>
          <p:nvPr>
            <p:ph type="sldNum" sz="quarter" idx="12"/>
          </p:nvPr>
        </p:nvSpPr>
        <p:spPr/>
        <p:txBody>
          <a:bodyPr/>
          <a:lstStyle/>
          <a:p>
            <a:fld id="{980D5847-D064-449A-9DD5-EB6DB8BB846B}" type="slidenum">
              <a:rPr lang="en-US" smtClean="0"/>
              <a:t>49</a:t>
            </a:fld>
            <a:endParaRPr lang="en-US"/>
          </a:p>
        </p:txBody>
      </p:sp>
    </p:spTree>
    <p:extLst>
      <p:ext uri="{BB962C8B-B14F-4D97-AF65-F5344CB8AC3E}">
        <p14:creationId xmlns:p14="http://schemas.microsoft.com/office/powerpoint/2010/main" val="1673421545"/>
      </p:ext>
    </p:extLst>
  </p:cSld>
  <p:clrMapOvr>
    <a:masterClrMapping/>
  </p:clrMapOvr>
  <p:transition>
    <p:wipe dir="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0547" name="Rectangle 3"/>
          <p:cNvSpPr>
            <a:spLocks noChangeArrowheads="1"/>
          </p:cNvSpPr>
          <p:nvPr/>
        </p:nvSpPr>
        <p:spPr bwMode="auto">
          <a:xfrm>
            <a:off x="533400" y="1219200"/>
            <a:ext cx="8229600" cy="990600"/>
          </a:xfrm>
          <a:prstGeom prst="rect">
            <a:avLst/>
          </a:prstGeom>
          <a:noFill/>
          <a:ln w="12700">
            <a:noFill/>
            <a:miter lim="800000"/>
            <a:headEnd/>
            <a:tailEnd/>
          </a:ln>
          <a:effectLst/>
        </p:spPr>
        <p:txBody>
          <a:bodyPr lIns="182562" tIns="46038" rIns="182562" bIns="46038"/>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lgn="l">
              <a:lnSpc>
                <a:spcPct val="120000"/>
              </a:lnSpc>
              <a:spcBef>
                <a:spcPct val="20000"/>
              </a:spcBef>
              <a:buClr>
                <a:schemeClr val="tx1"/>
              </a:buClr>
              <a:buFont typeface="Wingdings" pitchFamily="2" charset="2"/>
              <a:buNone/>
            </a:pPr>
            <a:r>
              <a:rPr lang="en-US" altLang="en-US" sz="2300" dirty="0">
                <a:latin typeface="Liberation Sans" panose="020B0604020202020204" pitchFamily="34" charset="0"/>
              </a:rPr>
              <a:t>Characteristics that distinguish corporations from proprietorships and partnerships.</a:t>
            </a:r>
            <a:endParaRPr lang="en-US" altLang="en-US" sz="2300" b="1" dirty="0">
              <a:effectLst>
                <a:outerShdw blurRad="38100" dist="38100" dir="2700000" algn="tl">
                  <a:srgbClr val="C0C0C0"/>
                </a:outerShdw>
              </a:effectLst>
              <a:latin typeface="Liberation Sans" panose="020B0604020202020204" pitchFamily="34" charset="0"/>
            </a:endParaRPr>
          </a:p>
        </p:txBody>
      </p:sp>
      <p:sp>
        <p:nvSpPr>
          <p:cNvPr id="6147" name="Rectangle 12"/>
          <p:cNvSpPr>
            <a:spLocks noChangeArrowheads="1"/>
          </p:cNvSpPr>
          <p:nvPr/>
        </p:nvSpPr>
        <p:spPr bwMode="auto">
          <a:xfrm>
            <a:off x="6629400" y="3506788"/>
            <a:ext cx="2133600" cy="430887"/>
          </a:xfrm>
          <a:prstGeom prst="rect">
            <a:avLst/>
          </a:prstGeom>
          <a:solidFill>
            <a:srgbClr val="FFFF99"/>
          </a:solidFill>
          <a:ln w="28575" cap="sq">
            <a:solidFill>
              <a:schemeClr val="tx1"/>
            </a:solidFill>
            <a:miter lim="800000"/>
            <a:headEnd type="none" w="sm" len="sm"/>
            <a:tailEnd type="none" w="sm" len="sm"/>
          </a:ln>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spcBef>
                <a:spcPct val="50000"/>
              </a:spcBef>
            </a:pPr>
            <a:r>
              <a:rPr lang="en-US" altLang="en-US" sz="2200" dirty="0">
                <a:latin typeface="Liberation Sans" panose="020B0604020202020204" pitchFamily="34" charset="0"/>
              </a:rPr>
              <a:t>Advantages</a:t>
            </a:r>
          </a:p>
        </p:txBody>
      </p:sp>
      <p:sp>
        <p:nvSpPr>
          <p:cNvPr id="6148" name="Rectangle 15"/>
          <p:cNvSpPr>
            <a:spLocks noChangeArrowheads="1"/>
          </p:cNvSpPr>
          <p:nvPr/>
        </p:nvSpPr>
        <p:spPr bwMode="auto">
          <a:xfrm>
            <a:off x="6629400" y="5183188"/>
            <a:ext cx="2133600" cy="430887"/>
          </a:xfrm>
          <a:prstGeom prst="rect">
            <a:avLst/>
          </a:prstGeom>
          <a:solidFill>
            <a:srgbClr val="FFFF99"/>
          </a:solidFill>
          <a:ln w="28575" cap="sq">
            <a:solidFill>
              <a:schemeClr val="tx1"/>
            </a:solidFill>
            <a:miter lim="800000"/>
            <a:headEnd type="none" w="sm" len="sm"/>
            <a:tailEnd type="none" w="sm" len="sm"/>
          </a:ln>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spcBef>
                <a:spcPct val="50000"/>
              </a:spcBef>
            </a:pPr>
            <a:r>
              <a:rPr lang="en-US" altLang="en-US" sz="2200" dirty="0">
                <a:latin typeface="Liberation Sans" panose="020B0604020202020204" pitchFamily="34" charset="0"/>
              </a:rPr>
              <a:t>Disadvantages</a:t>
            </a:r>
          </a:p>
        </p:txBody>
      </p:sp>
      <p:sp>
        <p:nvSpPr>
          <p:cNvPr id="6149" name="AutoShape 16"/>
          <p:cNvSpPr>
            <a:spLocks/>
          </p:cNvSpPr>
          <p:nvPr/>
        </p:nvSpPr>
        <p:spPr bwMode="auto">
          <a:xfrm>
            <a:off x="5715000" y="2362200"/>
            <a:ext cx="533400" cy="2743200"/>
          </a:xfrm>
          <a:prstGeom prst="rightBrace">
            <a:avLst>
              <a:gd name="adj1" fmla="val 42857"/>
              <a:gd name="adj2" fmla="val 50000"/>
            </a:avLst>
          </a:prstGeom>
          <a:noFill/>
          <a:ln w="38100" cap="sq">
            <a:solidFill>
              <a:srgbClr val="800000"/>
            </a:solidFill>
            <a:round/>
            <a:headEnd type="none" w="sm" len="sm"/>
            <a:tailEnd type="none" w="sm" len="sm"/>
          </a:ln>
          <a:extLst>
            <a:ext uri="{909E8E84-426E-40dd-AFC4-6F175D3DCCD1}">
              <a14:hiddenFill xmlns=""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endParaRPr lang="en-US" altLang="en-US" dirty="0">
              <a:latin typeface="Liberation Sans" panose="020B0604020202020204" pitchFamily="34" charset="0"/>
            </a:endParaRPr>
          </a:p>
        </p:txBody>
      </p:sp>
      <p:sp>
        <p:nvSpPr>
          <p:cNvPr id="6150" name="AutoShape 17"/>
          <p:cNvSpPr>
            <a:spLocks/>
          </p:cNvSpPr>
          <p:nvPr/>
        </p:nvSpPr>
        <p:spPr bwMode="auto">
          <a:xfrm>
            <a:off x="5029200" y="4724400"/>
            <a:ext cx="533400" cy="1371600"/>
          </a:xfrm>
          <a:prstGeom prst="rightBrace">
            <a:avLst>
              <a:gd name="adj1" fmla="val 21429"/>
              <a:gd name="adj2" fmla="val 50000"/>
            </a:avLst>
          </a:prstGeom>
          <a:noFill/>
          <a:ln w="38100" cap="sq">
            <a:solidFill>
              <a:srgbClr val="800000"/>
            </a:solidFill>
            <a:round/>
            <a:headEnd type="none" w="sm" len="sm"/>
            <a:tailEnd type="none" w="sm" len="sm"/>
          </a:ln>
          <a:extLst>
            <a:ext uri="{909E8E84-426E-40dd-AFC4-6F175D3DCCD1}">
              <a14:hiddenFill xmlns=""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endParaRPr lang="en-US" altLang="en-US" dirty="0">
              <a:latin typeface="Liberation Sans" panose="020B0604020202020204" pitchFamily="34" charset="0"/>
            </a:endParaRPr>
          </a:p>
        </p:txBody>
      </p:sp>
      <p:sp>
        <p:nvSpPr>
          <p:cNvPr id="6151" name="Rectangle 7"/>
          <p:cNvSpPr>
            <a:spLocks noChangeArrowheads="1"/>
          </p:cNvSpPr>
          <p:nvPr/>
        </p:nvSpPr>
        <p:spPr bwMode="auto">
          <a:xfrm>
            <a:off x="609600" y="304800"/>
            <a:ext cx="7620000" cy="560388"/>
          </a:xfrm>
          <a:prstGeom prst="rect">
            <a:avLst/>
          </a:prstGeom>
          <a:noFill/>
          <a:ln>
            <a:noFill/>
          </a:ln>
          <a:effectLst/>
          <a:extLst>
            <a:ext uri="{909E8E84-426E-40dd-AFC4-6F175D3DCCD1}">
              <a14:hiddenFill xmlns="" xmlns:a14="http://schemas.microsoft.com/office/drawing/2010/main">
                <a:solidFill>
                  <a:srgbClr val="990000"/>
                </a:solidFill>
              </a14:hiddenFill>
            </a:ext>
            <a:ext uri="{91240B29-F687-4f45-9708-019B960494DF}">
              <a14:hiddenLine xmlns="" xmlns:a14="http://schemas.microsoft.com/office/drawing/2010/main" w="12700" algn="ctr">
                <a:solidFill>
                  <a:schemeClr val="tx1"/>
                </a:solidFill>
                <a:miter lim="800000"/>
                <a:headEnd/>
                <a:tailEnd/>
              </a14:hiddenLine>
            </a:ext>
            <a:ext uri="{AF507438-7753-43e0-B8FC-AC1667EBCBE1}">
              <a14:hiddenEffects xmlns="" xmlns:a14="http://schemas.microsoft.com/office/drawing/2010/main">
                <a:effectLst>
                  <a:outerShdw dist="107763" dir="2700000" algn="ctr" rotWithShape="0">
                    <a:schemeClr val="bg2"/>
                  </a:outerShdw>
                </a:effectLst>
              </a14:hiddenEffects>
            </a:ext>
          </a:extLst>
        </p:spPr>
        <p:txBody>
          <a:bodyPr lIns="90488" tIns="44450" rIns="90488" bIns="44450"/>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lgn="l"/>
            <a:r>
              <a:rPr lang="en-US" altLang="en-US" sz="3200" b="1" dirty="0">
                <a:solidFill>
                  <a:schemeClr val="tx2">
                    <a:lumMod val="75000"/>
                  </a:schemeClr>
                </a:solidFill>
                <a:latin typeface="Liberation Sans" panose="020B0604020202020204" pitchFamily="34" charset="0"/>
              </a:rPr>
              <a:t>Characteristics of a Corporation</a:t>
            </a:r>
          </a:p>
        </p:txBody>
      </p:sp>
      <p:sp>
        <p:nvSpPr>
          <p:cNvPr id="6152" name="Line 12"/>
          <p:cNvSpPr>
            <a:spLocks noChangeShapeType="1"/>
          </p:cNvSpPr>
          <p:nvPr/>
        </p:nvSpPr>
        <p:spPr bwMode="auto">
          <a:xfrm>
            <a:off x="304800" y="990600"/>
            <a:ext cx="8534400" cy="0"/>
          </a:xfrm>
          <a:prstGeom prst="line">
            <a:avLst/>
          </a:prstGeom>
          <a:noFill/>
          <a:ln w="57150" cap="sq">
            <a:solidFill>
              <a:schemeClr val="tx1"/>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latin typeface="Liberation Sans" panose="020B0604020202020204" pitchFamily="34" charset="0"/>
            </a:endParaRPr>
          </a:p>
        </p:txBody>
      </p:sp>
      <p:sp>
        <p:nvSpPr>
          <p:cNvPr id="6153" name="Text Box 2"/>
          <p:cNvSpPr txBox="1">
            <a:spLocks noChangeArrowheads="1"/>
          </p:cNvSpPr>
          <p:nvPr/>
        </p:nvSpPr>
        <p:spPr bwMode="auto">
          <a:xfrm>
            <a:off x="838200" y="2286000"/>
            <a:ext cx="4953000" cy="390106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28575" cap="sq">
                <a:solidFill>
                  <a:srgbClr val="000000"/>
                </a:solidFill>
                <a:miter lim="800000"/>
                <a:headEnd type="none" w="sm" len="sm"/>
                <a:tailEnd type="none" w="sm" len="sm"/>
              </a14:hiddenLine>
            </a:ext>
          </a:extLst>
        </p:spPr>
        <p:txBody>
          <a:bodyPr>
            <a:spAutoFit/>
          </a:bodyPr>
          <a:lstStyle>
            <a:lvl1pPr marL="457200" indent="-457200">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lgn="l">
              <a:lnSpc>
                <a:spcPct val="110000"/>
              </a:lnSpc>
              <a:spcBef>
                <a:spcPct val="35000"/>
              </a:spcBef>
              <a:buClr>
                <a:srgbClr val="800000"/>
              </a:buClr>
              <a:buSzPct val="80000"/>
              <a:buFont typeface="Wingdings" pitchFamily="2" charset="2"/>
              <a:buChar char="u"/>
            </a:pPr>
            <a:r>
              <a:rPr lang="en-US" altLang="en-US" sz="2200" dirty="0">
                <a:solidFill>
                  <a:srgbClr val="000000"/>
                </a:solidFill>
                <a:latin typeface="Liberation Sans" panose="020B0604020202020204" pitchFamily="34" charset="0"/>
              </a:rPr>
              <a:t>Separate Legal Existence</a:t>
            </a:r>
          </a:p>
          <a:p>
            <a:pPr algn="l">
              <a:lnSpc>
                <a:spcPct val="110000"/>
              </a:lnSpc>
              <a:spcBef>
                <a:spcPct val="35000"/>
              </a:spcBef>
              <a:buClr>
                <a:srgbClr val="800000"/>
              </a:buClr>
              <a:buSzPct val="80000"/>
              <a:buFont typeface="Wingdings" pitchFamily="2" charset="2"/>
              <a:buChar char="u"/>
            </a:pPr>
            <a:r>
              <a:rPr lang="en-US" altLang="en-US" sz="2200" dirty="0">
                <a:solidFill>
                  <a:srgbClr val="000000"/>
                </a:solidFill>
                <a:latin typeface="Liberation Sans" panose="020B0604020202020204" pitchFamily="34" charset="0"/>
              </a:rPr>
              <a:t>Limited Liability of Stockholders</a:t>
            </a:r>
          </a:p>
          <a:p>
            <a:pPr algn="l">
              <a:lnSpc>
                <a:spcPct val="110000"/>
              </a:lnSpc>
              <a:spcBef>
                <a:spcPct val="35000"/>
              </a:spcBef>
              <a:buClr>
                <a:srgbClr val="800000"/>
              </a:buClr>
              <a:buSzPct val="80000"/>
              <a:buFont typeface="Wingdings" pitchFamily="2" charset="2"/>
              <a:buChar char="u"/>
            </a:pPr>
            <a:r>
              <a:rPr lang="en-US" altLang="en-US" sz="2200" dirty="0">
                <a:solidFill>
                  <a:srgbClr val="000000"/>
                </a:solidFill>
                <a:latin typeface="Liberation Sans" panose="020B0604020202020204" pitchFamily="34" charset="0"/>
              </a:rPr>
              <a:t>Transferable Ownership Rights</a:t>
            </a:r>
          </a:p>
          <a:p>
            <a:pPr algn="l">
              <a:lnSpc>
                <a:spcPct val="110000"/>
              </a:lnSpc>
              <a:spcBef>
                <a:spcPct val="35000"/>
              </a:spcBef>
              <a:buClr>
                <a:srgbClr val="800000"/>
              </a:buClr>
              <a:buSzPct val="80000"/>
              <a:buFont typeface="Wingdings" pitchFamily="2" charset="2"/>
              <a:buChar char="u"/>
            </a:pPr>
            <a:r>
              <a:rPr lang="en-US" altLang="en-US" sz="2200" dirty="0">
                <a:solidFill>
                  <a:srgbClr val="000000"/>
                </a:solidFill>
                <a:latin typeface="Liberation Sans" panose="020B0604020202020204" pitchFamily="34" charset="0"/>
              </a:rPr>
              <a:t>Ability to Acquire Capital</a:t>
            </a:r>
          </a:p>
          <a:p>
            <a:pPr algn="l">
              <a:lnSpc>
                <a:spcPct val="110000"/>
              </a:lnSpc>
              <a:spcBef>
                <a:spcPct val="35000"/>
              </a:spcBef>
              <a:buClr>
                <a:srgbClr val="800000"/>
              </a:buClr>
              <a:buSzPct val="80000"/>
              <a:buFont typeface="Wingdings" pitchFamily="2" charset="2"/>
              <a:buChar char="u"/>
            </a:pPr>
            <a:r>
              <a:rPr lang="en-US" altLang="en-US" sz="2200" dirty="0">
                <a:solidFill>
                  <a:srgbClr val="000000"/>
                </a:solidFill>
                <a:latin typeface="Liberation Sans" panose="020B0604020202020204" pitchFamily="34" charset="0"/>
              </a:rPr>
              <a:t>Continuous Life</a:t>
            </a:r>
          </a:p>
          <a:p>
            <a:pPr algn="l">
              <a:lnSpc>
                <a:spcPct val="110000"/>
              </a:lnSpc>
              <a:spcBef>
                <a:spcPct val="35000"/>
              </a:spcBef>
              <a:buClr>
                <a:srgbClr val="800000"/>
              </a:buClr>
              <a:buSzPct val="80000"/>
              <a:buFont typeface="Wingdings" pitchFamily="2" charset="2"/>
              <a:buChar char="u"/>
            </a:pPr>
            <a:r>
              <a:rPr lang="en-US" altLang="en-US" sz="2200" dirty="0">
                <a:solidFill>
                  <a:srgbClr val="000000"/>
                </a:solidFill>
                <a:latin typeface="Liberation Sans" panose="020B0604020202020204" pitchFamily="34" charset="0"/>
              </a:rPr>
              <a:t>Corporate Management</a:t>
            </a:r>
          </a:p>
          <a:p>
            <a:pPr algn="l">
              <a:lnSpc>
                <a:spcPct val="110000"/>
              </a:lnSpc>
              <a:spcBef>
                <a:spcPct val="35000"/>
              </a:spcBef>
              <a:buClr>
                <a:srgbClr val="800000"/>
              </a:buClr>
              <a:buSzPct val="80000"/>
              <a:buFont typeface="Wingdings" pitchFamily="2" charset="2"/>
              <a:buChar char="u"/>
            </a:pPr>
            <a:r>
              <a:rPr lang="en-US" altLang="en-US" sz="2200" dirty="0">
                <a:solidFill>
                  <a:srgbClr val="000000"/>
                </a:solidFill>
                <a:latin typeface="Liberation Sans" panose="020B0604020202020204" pitchFamily="34" charset="0"/>
              </a:rPr>
              <a:t>Government Regulations</a:t>
            </a:r>
          </a:p>
          <a:p>
            <a:pPr algn="l">
              <a:lnSpc>
                <a:spcPct val="110000"/>
              </a:lnSpc>
              <a:spcBef>
                <a:spcPct val="35000"/>
              </a:spcBef>
              <a:buClr>
                <a:srgbClr val="800000"/>
              </a:buClr>
              <a:buSzPct val="80000"/>
              <a:buFont typeface="Wingdings" pitchFamily="2" charset="2"/>
              <a:buChar char="u"/>
            </a:pPr>
            <a:r>
              <a:rPr lang="en-US" altLang="en-US" sz="2200" dirty="0">
                <a:solidFill>
                  <a:srgbClr val="000000"/>
                </a:solidFill>
                <a:latin typeface="Liberation Sans" panose="020B0604020202020204" pitchFamily="34" charset="0"/>
              </a:rPr>
              <a:t>Additional Taxes</a:t>
            </a:r>
          </a:p>
        </p:txBody>
      </p:sp>
      <p:sp>
        <p:nvSpPr>
          <p:cNvPr id="2" name="Slide Number Placeholder 1"/>
          <p:cNvSpPr>
            <a:spLocks noGrp="1"/>
          </p:cNvSpPr>
          <p:nvPr>
            <p:ph type="sldNum" sz="quarter" idx="12"/>
          </p:nvPr>
        </p:nvSpPr>
        <p:spPr/>
        <p:txBody>
          <a:bodyPr/>
          <a:lstStyle/>
          <a:p>
            <a:fld id="{980D5847-D064-449A-9DD5-EB6DB8BB846B}" type="slidenum">
              <a:rPr lang="en-US" smtClean="0"/>
              <a:t>5</a:t>
            </a:fld>
            <a:endParaRPr lang="en-US"/>
          </a:p>
        </p:txBody>
      </p:sp>
    </p:spTree>
    <p:extLst>
      <p:ext uri="{BB962C8B-B14F-4D97-AF65-F5344CB8AC3E}">
        <p14:creationId xmlns:p14="http://schemas.microsoft.com/office/powerpoint/2010/main" val="422616909"/>
      </p:ext>
    </p:extLst>
  </p:cSld>
  <p:clrMapOvr>
    <a:masterClrMapping/>
  </p:clrMapOvr>
  <p:transition>
    <p:wipe dir="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0" name="Rectangle 7"/>
          <p:cNvSpPr>
            <a:spLocks noChangeArrowheads="1"/>
          </p:cNvSpPr>
          <p:nvPr/>
        </p:nvSpPr>
        <p:spPr bwMode="auto">
          <a:xfrm>
            <a:off x="609600" y="304800"/>
            <a:ext cx="7620000" cy="560388"/>
          </a:xfrm>
          <a:prstGeom prst="rect">
            <a:avLst/>
          </a:prstGeom>
          <a:noFill/>
          <a:ln>
            <a:noFill/>
          </a:ln>
          <a:effectLst/>
          <a:extLst>
            <a:ext uri="{909E8E84-426E-40dd-AFC4-6F175D3DCCD1}">
              <a14:hiddenFill xmlns:a14="http://schemas.microsoft.com/office/drawing/2010/main" xmlns="">
                <a:solidFill>
                  <a:srgbClr val="990000"/>
                </a:solidFill>
              </a14:hiddenFill>
            </a:ext>
            <a:ext uri="{91240B29-F687-4f45-9708-019B960494DF}">
              <a14:hiddenLine xmlns:a14="http://schemas.microsoft.com/office/drawing/2010/main" xmlns="" w="12700" algn="ctr">
                <a:solidFill>
                  <a:schemeClr val="tx1"/>
                </a:solidFill>
                <a:miter lim="800000"/>
                <a:headEnd/>
                <a:tailEnd/>
              </a14:hiddenLine>
            </a:ext>
            <a:ext uri="{AF507438-7753-43e0-B8FC-AC1667EBCBE1}">
              <a14:hiddenEffects xmlns:a14="http://schemas.microsoft.com/office/drawing/2010/main" xmlns="">
                <a:effectLst>
                  <a:outerShdw dist="107763" dir="2700000" algn="ctr" rotWithShape="0">
                    <a:schemeClr val="bg2"/>
                  </a:outerShdw>
                </a:effectLst>
              </a14:hiddenEffects>
            </a:ext>
          </a:extLst>
        </p:spPr>
        <p:txBody>
          <a:bodyPr lIns="90488" tIns="44450" rIns="90488" bIns="44450"/>
          <a:lstStyle/>
          <a:p>
            <a:pPr marL="0" marR="0" lvl="0" indent="0" algn="l" defTabSz="914400" rtl="0" eaLnBrk="0" fontAlgn="base" latinLnBrk="0" hangingPunct="0">
              <a:lnSpc>
                <a:spcPct val="100000"/>
              </a:lnSpc>
              <a:spcBef>
                <a:spcPct val="0"/>
              </a:spcBef>
              <a:spcAft>
                <a:spcPct val="0"/>
              </a:spcAft>
              <a:buClrTx/>
              <a:buSzPct val="80000"/>
              <a:buFontTx/>
              <a:buNone/>
              <a:tabLst/>
              <a:defRPr/>
            </a:pPr>
            <a:r>
              <a:rPr kumimoji="0" lang="en-US" altLang="en-US" sz="3200" b="1" i="0" u="none" strike="noStrike" kern="1200" cap="none" spc="0" normalizeH="0" baseline="0" noProof="0" dirty="0">
                <a:ln>
                  <a:noFill/>
                </a:ln>
                <a:solidFill>
                  <a:srgbClr val="0000FF">
                    <a:lumMod val="75000"/>
                  </a:srgbClr>
                </a:solidFill>
                <a:effectLst/>
                <a:uLnTx/>
                <a:uFillTx/>
                <a:latin typeface="Liberation Sans" panose="020B0604020202020204" pitchFamily="34" charset="0"/>
                <a:ea typeface="+mn-ea"/>
                <a:cs typeface="+mn-cs"/>
              </a:rPr>
              <a:t>Dividends</a:t>
            </a:r>
          </a:p>
        </p:txBody>
      </p:sp>
      <p:sp>
        <p:nvSpPr>
          <p:cNvPr id="24581" name="Line 8"/>
          <p:cNvSpPr>
            <a:spLocks noChangeShapeType="1"/>
          </p:cNvSpPr>
          <p:nvPr/>
        </p:nvSpPr>
        <p:spPr bwMode="auto">
          <a:xfrm>
            <a:off x="304800" y="990600"/>
            <a:ext cx="8534400"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Liberation Sans" panose="020B0604020202020204" pitchFamily="34" charset="0"/>
              <a:ea typeface="+mn-ea"/>
              <a:cs typeface="+mn-cs"/>
            </a:endParaRPr>
          </a:p>
        </p:txBody>
      </p:sp>
      <p:sp>
        <p:nvSpPr>
          <p:cNvPr id="2" name="Slide Number Placeholder 1"/>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980D5847-D064-449A-9DD5-EB6DB8BB846B}" type="slidenum">
              <a:rPr kumimoji="0" lang="en-US" sz="1200" b="0" i="0" u="none" strike="noStrike" kern="1200" cap="none" spc="0" normalizeH="0" baseline="0" noProof="0" smtClean="0">
                <a:ln>
                  <a:noFill/>
                </a:ln>
                <a:solidFill>
                  <a:srgbClr val="000000">
                    <a:tint val="75000"/>
                  </a:srgbClr>
                </a:solidFill>
                <a:effectLst/>
                <a:uLnTx/>
                <a:uFillTx/>
                <a:latin typeface="Times New Roman" pitchFamily="18"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50</a:t>
            </a:fld>
            <a:endParaRPr kumimoji="0" lang="en-US" sz="1200" b="0" i="0" u="none" strike="noStrike" kern="1200" cap="none" spc="0" normalizeH="0" baseline="0" noProof="0">
              <a:ln>
                <a:noFill/>
              </a:ln>
              <a:solidFill>
                <a:srgbClr val="000000">
                  <a:tint val="75000"/>
                </a:srgbClr>
              </a:solidFill>
              <a:effectLst/>
              <a:uLnTx/>
              <a:uFillTx/>
              <a:latin typeface="Times New Roman" pitchFamily="18" charset="0"/>
              <a:ea typeface="+mn-ea"/>
              <a:cs typeface="+mn-cs"/>
            </a:endParaRPr>
          </a:p>
        </p:txBody>
      </p:sp>
      <p:sp>
        <p:nvSpPr>
          <p:cNvPr id="21" name="Content Placeholder 2">
            <a:extLst>
              <a:ext uri="{FF2B5EF4-FFF2-40B4-BE49-F238E27FC236}">
                <a16:creationId xmlns:a16="http://schemas.microsoft.com/office/drawing/2014/main" id="{74D9D8E8-2420-4B7E-8FAA-4A9A8E76B2EA}"/>
              </a:ext>
            </a:extLst>
          </p:cNvPr>
          <p:cNvSpPr txBox="1">
            <a:spLocks/>
          </p:cNvSpPr>
          <p:nvPr/>
        </p:nvSpPr>
        <p:spPr>
          <a:xfrm>
            <a:off x="533399" y="1219200"/>
            <a:ext cx="8367183" cy="1376072"/>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Clr>
                <a:schemeClr val="accent2"/>
              </a:buClr>
              <a:buFont typeface="Arial" panose="020B0604020202020204" pitchFamily="34" charset="0"/>
              <a:buNone/>
              <a:defRPr sz="2800" b="0" i="0" kern="1200">
                <a:solidFill>
                  <a:schemeClr val="tx1"/>
                </a:solidFill>
                <a:latin typeface="Times New Roman" charset="0"/>
                <a:ea typeface="Times New Roman" charset="0"/>
                <a:cs typeface="Times New Roman" charset="0"/>
              </a:defRPr>
            </a:lvl1pPr>
            <a:lvl2pPr marL="822960" indent="-292608" algn="l" defTabSz="914400" rtl="0" eaLnBrk="1" latinLnBrk="0" hangingPunct="1">
              <a:lnSpc>
                <a:spcPct val="90000"/>
              </a:lnSpc>
              <a:spcBef>
                <a:spcPts val="500"/>
              </a:spcBef>
              <a:buClr>
                <a:schemeClr val="accent2"/>
              </a:buClr>
              <a:buFont typeface="Arial" panose="020B0604020202020204" pitchFamily="34" charset="0"/>
              <a:buChar char="•"/>
              <a:defRPr sz="2400" kern="1200">
                <a:solidFill>
                  <a:schemeClr val="tx1"/>
                </a:solidFill>
                <a:latin typeface="+mn-lt"/>
                <a:ea typeface="+mn-ea"/>
                <a:cs typeface="+mn-cs"/>
              </a:defRPr>
            </a:lvl2pPr>
            <a:lvl3pPr marL="1211580" indent="-256032" algn="l" defTabSz="914400" rtl="0" eaLnBrk="1" latinLnBrk="0" hangingPunct="1">
              <a:lnSpc>
                <a:spcPct val="90000"/>
              </a:lnSpc>
              <a:spcBef>
                <a:spcPts val="500"/>
              </a:spcBef>
              <a:buClr>
                <a:schemeClr val="accent2"/>
              </a:buClr>
              <a:buFont typeface="Arial" panose="020B0604020202020204" pitchFamily="34" charset="0"/>
              <a:buChar char="•"/>
              <a:defRPr sz="2000" kern="1200">
                <a:solidFill>
                  <a:schemeClr val="tx1"/>
                </a:solidFill>
                <a:latin typeface="+mn-lt"/>
                <a:ea typeface="+mn-ea"/>
                <a:cs typeface="+mn-cs"/>
              </a:defRPr>
            </a:lvl3pPr>
            <a:lvl4pPr marL="150876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4pPr>
            <a:lvl5pPr marL="1794510" indent="-201168"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92608" marR="0" lvl="0" indent="-292608" algn="l" defTabSz="914400" rtl="0" eaLnBrk="1" fontAlgn="auto" latinLnBrk="0" hangingPunct="1">
              <a:lnSpc>
                <a:spcPct val="100000"/>
              </a:lnSpc>
              <a:spcBef>
                <a:spcPts val="1000"/>
              </a:spcBef>
              <a:spcAft>
                <a:spcPts val="0"/>
              </a:spcAft>
              <a:buClr>
                <a:srgbClr val="B11116"/>
              </a:buClr>
              <a:buSzTx/>
              <a:buFont typeface="Arial" panose="020B0604020202020204" pitchFamily="34" charset="0"/>
              <a:buChar char="•"/>
              <a:tabLst/>
              <a:defRPr/>
            </a:pPr>
            <a:r>
              <a:rPr kumimoji="0" lang="en-US" altLang="en-US" sz="2400" b="1" i="0" u="none" strike="noStrike" kern="1200" cap="none" spc="0" normalizeH="0" baseline="0" noProof="0" dirty="0">
                <a:ln>
                  <a:noFill/>
                </a:ln>
                <a:solidFill>
                  <a:srgbClr val="231F20"/>
                </a:solidFill>
                <a:effectLst/>
                <a:uLnTx/>
                <a:uFillTx/>
                <a:latin typeface="Liberation Sans" panose="020B0604020202020204"/>
                <a:ea typeface="+mn-ea"/>
                <a:cs typeface="Times New Roman" panose="02020603050405020304" pitchFamily="18" charset="0"/>
              </a:rPr>
              <a:t>Distribution</a:t>
            </a:r>
            <a:r>
              <a:rPr kumimoji="0" lang="en-US" altLang="en-US" sz="2400" b="0" i="0" u="none" strike="noStrike" kern="1200" cap="none" spc="0" normalizeH="0" baseline="0" noProof="0" dirty="0">
                <a:ln>
                  <a:noFill/>
                </a:ln>
                <a:solidFill>
                  <a:srgbClr val="231F20"/>
                </a:solidFill>
                <a:effectLst/>
                <a:uLnTx/>
                <a:uFillTx/>
                <a:latin typeface="Liberation Sans" panose="020B0604020202020204"/>
                <a:ea typeface="+mn-ea"/>
                <a:cs typeface="Times New Roman" panose="02020603050405020304" pitchFamily="18" charset="0"/>
              </a:rPr>
              <a:t> of cash or stock to stockholders on a pro rata (proportional to ownership) basis.  </a:t>
            </a:r>
          </a:p>
          <a:p>
            <a:pPr marL="292608" marR="0" lvl="0" indent="-292608" algn="l" defTabSz="914400" rtl="0" eaLnBrk="1" fontAlgn="auto" latinLnBrk="0" hangingPunct="1">
              <a:lnSpc>
                <a:spcPct val="100000"/>
              </a:lnSpc>
              <a:spcBef>
                <a:spcPts val="1000"/>
              </a:spcBef>
              <a:spcAft>
                <a:spcPts val="0"/>
              </a:spcAft>
              <a:buClr>
                <a:srgbClr val="B11116"/>
              </a:buClr>
              <a:buSzTx/>
              <a:buFont typeface="Arial" panose="020B0604020202020204" pitchFamily="34" charset="0"/>
              <a:buChar char="•"/>
              <a:tabLst/>
              <a:defRPr/>
            </a:pPr>
            <a:r>
              <a:rPr kumimoji="0" lang="en-US" altLang="en-US" sz="2400" b="0" i="0" u="none" strike="noStrike" kern="1200" cap="none" spc="0" normalizeH="0" baseline="0" noProof="0" dirty="0">
                <a:ln>
                  <a:noFill/>
                </a:ln>
                <a:solidFill>
                  <a:srgbClr val="231F20"/>
                </a:solidFill>
                <a:effectLst/>
                <a:uLnTx/>
                <a:uFillTx/>
                <a:latin typeface="Liberation Sans" panose="020B0604020202020204"/>
                <a:ea typeface="+mn-ea"/>
                <a:cs typeface="Times New Roman" panose="02020603050405020304" pitchFamily="18" charset="0"/>
              </a:rPr>
              <a:t>Types of Dividends:</a:t>
            </a:r>
            <a:endParaRPr kumimoji="0" lang="en-IN" sz="2400" b="0" i="0" u="none" strike="noStrike" kern="1200" cap="none" spc="0" normalizeH="0" baseline="0" noProof="0" dirty="0">
              <a:ln>
                <a:noFill/>
              </a:ln>
              <a:solidFill>
                <a:srgbClr val="231F20"/>
              </a:solidFill>
              <a:effectLst/>
              <a:uLnTx/>
              <a:uFillTx/>
              <a:latin typeface="Liberation Sans" panose="020B0604020202020204"/>
              <a:ea typeface="+mn-ea"/>
              <a:cs typeface="+mn-cs"/>
            </a:endParaRPr>
          </a:p>
        </p:txBody>
      </p:sp>
      <p:sp>
        <p:nvSpPr>
          <p:cNvPr id="19" name="Content Placeholder 16">
            <a:extLst>
              <a:ext uri="{FF2B5EF4-FFF2-40B4-BE49-F238E27FC236}">
                <a16:creationId xmlns:a16="http://schemas.microsoft.com/office/drawing/2014/main" id="{C1497018-E5F1-4B80-91EC-7A524879DFCC}"/>
              </a:ext>
            </a:extLst>
          </p:cNvPr>
          <p:cNvSpPr txBox="1">
            <a:spLocks/>
          </p:cNvSpPr>
          <p:nvPr/>
        </p:nvSpPr>
        <p:spPr>
          <a:xfrm>
            <a:off x="533399" y="3124200"/>
            <a:ext cx="3877182" cy="1076155"/>
          </a:xfrm>
          <a:prstGeom prst="rect">
            <a:avLst/>
          </a:prstGeom>
        </p:spPr>
        <p:txBody>
          <a:bodyPr/>
          <a:lstStyle>
            <a:lvl1pPr marL="292608" indent="-292608" algn="l" defTabSz="914400" rtl="0" eaLnBrk="1" latinLnBrk="0" hangingPunct="1">
              <a:lnSpc>
                <a:spcPct val="90000"/>
              </a:lnSpc>
              <a:spcBef>
                <a:spcPts val="1000"/>
              </a:spcBef>
              <a:buClr>
                <a:schemeClr val="accent2"/>
              </a:buClr>
              <a:buFont typeface="Arial" panose="020B0604020202020204" pitchFamily="34" charset="0"/>
              <a:buChar char="•"/>
              <a:defRPr sz="2800" kern="1200">
                <a:solidFill>
                  <a:schemeClr val="tx1"/>
                </a:solidFill>
                <a:latin typeface="+mn-lt"/>
                <a:ea typeface="+mn-ea"/>
                <a:cs typeface="+mn-cs"/>
              </a:defRPr>
            </a:lvl1pPr>
            <a:lvl2pPr marL="822960" indent="-292608" algn="l" defTabSz="914400" rtl="0" eaLnBrk="1" latinLnBrk="0" hangingPunct="1">
              <a:lnSpc>
                <a:spcPct val="90000"/>
              </a:lnSpc>
              <a:spcBef>
                <a:spcPts val="500"/>
              </a:spcBef>
              <a:buClr>
                <a:schemeClr val="accent2"/>
              </a:buClr>
              <a:buFont typeface="Arial" panose="020B0604020202020204" pitchFamily="34" charset="0"/>
              <a:buChar char="•"/>
              <a:defRPr sz="2400" kern="1200">
                <a:solidFill>
                  <a:schemeClr val="tx1"/>
                </a:solidFill>
                <a:latin typeface="+mn-lt"/>
                <a:ea typeface="+mn-ea"/>
                <a:cs typeface="+mn-cs"/>
              </a:defRPr>
            </a:lvl2pPr>
            <a:lvl3pPr marL="1211580" indent="-256032" algn="l" defTabSz="914400" rtl="0" eaLnBrk="1" latinLnBrk="0" hangingPunct="1">
              <a:lnSpc>
                <a:spcPct val="90000"/>
              </a:lnSpc>
              <a:spcBef>
                <a:spcPts val="500"/>
              </a:spcBef>
              <a:buClr>
                <a:schemeClr val="accent2"/>
              </a:buClr>
              <a:buFont typeface="Arial" panose="020B0604020202020204" pitchFamily="34" charset="0"/>
              <a:buChar char="•"/>
              <a:defRPr sz="2000" kern="1200">
                <a:solidFill>
                  <a:schemeClr val="tx1"/>
                </a:solidFill>
                <a:latin typeface="+mn-lt"/>
                <a:ea typeface="+mn-ea"/>
                <a:cs typeface="+mn-cs"/>
              </a:defRPr>
            </a:lvl3pPr>
            <a:lvl4pPr marL="150876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4pPr>
            <a:lvl5pPr marL="1794510" indent="-201168"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03200" indent="-403200" fontAlgn="auto">
              <a:spcAft>
                <a:spcPts val="0"/>
              </a:spcAft>
              <a:buClr>
                <a:srgbClr val="B11116"/>
              </a:buClr>
              <a:buSzPct val="100000"/>
              <a:buFont typeface="+mj-lt"/>
              <a:buAutoNum type="arabicPeriod"/>
              <a:defRPr/>
            </a:pPr>
            <a:r>
              <a:rPr lang="en-US" altLang="en-US" b="1" dirty="0">
                <a:solidFill>
                  <a:srgbClr val="231F20"/>
                </a:solidFill>
                <a:latin typeface="Liberation Sans" panose="020B0604020202020204"/>
                <a:cs typeface="Times New Roman" panose="02020603050405020304" pitchFamily="18" charset="0"/>
              </a:rPr>
              <a:t>Cash dividends.</a:t>
            </a:r>
          </a:p>
          <a:p>
            <a:pPr marL="403200" indent="-403200" fontAlgn="auto">
              <a:spcAft>
                <a:spcPts val="0"/>
              </a:spcAft>
              <a:buClr>
                <a:srgbClr val="B11116"/>
              </a:buClr>
              <a:buSzPct val="100000"/>
              <a:buFont typeface="+mj-lt"/>
              <a:buAutoNum type="arabicPeriod"/>
              <a:defRPr/>
            </a:pPr>
            <a:r>
              <a:rPr lang="en-US" altLang="en-US" dirty="0">
                <a:solidFill>
                  <a:srgbClr val="231F20"/>
                </a:solidFill>
                <a:latin typeface="Liberation Sans" panose="020B0604020202020204"/>
                <a:cs typeface="Times New Roman" panose="02020603050405020304" pitchFamily="18" charset="0"/>
              </a:rPr>
              <a:t>Property dividends.</a:t>
            </a:r>
            <a:endParaRPr lang="en-IN" dirty="0">
              <a:solidFill>
                <a:srgbClr val="231F20"/>
              </a:solidFill>
              <a:latin typeface="Liberation Sans" panose="020B0604020202020204"/>
            </a:endParaRPr>
          </a:p>
        </p:txBody>
      </p:sp>
      <p:sp>
        <p:nvSpPr>
          <p:cNvPr id="20" name="Content Placeholder 14">
            <a:extLst>
              <a:ext uri="{FF2B5EF4-FFF2-40B4-BE49-F238E27FC236}">
                <a16:creationId xmlns:a16="http://schemas.microsoft.com/office/drawing/2014/main" id="{31972276-39EE-451C-A0B1-FD3F0F641042}"/>
              </a:ext>
            </a:extLst>
          </p:cNvPr>
          <p:cNvSpPr txBox="1">
            <a:spLocks/>
          </p:cNvSpPr>
          <p:nvPr/>
        </p:nvSpPr>
        <p:spPr>
          <a:xfrm>
            <a:off x="4519955" y="3124199"/>
            <a:ext cx="4380627" cy="1076155"/>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Clr>
                <a:schemeClr val="accent2"/>
              </a:buClr>
              <a:buFont typeface="Arial" panose="020B0604020202020204" pitchFamily="34" charset="0"/>
              <a:buNone/>
              <a:defRPr sz="2800" b="0" i="0" kern="1200">
                <a:solidFill>
                  <a:schemeClr val="tx1"/>
                </a:solidFill>
                <a:latin typeface="Times New Roman" charset="0"/>
                <a:ea typeface="Times New Roman" charset="0"/>
                <a:cs typeface="Times New Roman" charset="0"/>
              </a:defRPr>
            </a:lvl1pPr>
            <a:lvl2pPr marL="822960" indent="-292608" algn="l" defTabSz="914400" rtl="0" eaLnBrk="1" latinLnBrk="0" hangingPunct="1">
              <a:lnSpc>
                <a:spcPct val="90000"/>
              </a:lnSpc>
              <a:spcBef>
                <a:spcPts val="500"/>
              </a:spcBef>
              <a:buClr>
                <a:schemeClr val="accent2"/>
              </a:buClr>
              <a:buFont typeface="Arial" panose="020B0604020202020204" pitchFamily="34" charset="0"/>
              <a:buChar char="•"/>
              <a:defRPr sz="2400" kern="1200">
                <a:solidFill>
                  <a:schemeClr val="tx1"/>
                </a:solidFill>
                <a:latin typeface="+mn-lt"/>
                <a:ea typeface="+mn-ea"/>
                <a:cs typeface="+mn-cs"/>
              </a:defRPr>
            </a:lvl2pPr>
            <a:lvl3pPr marL="1211580" indent="-256032" algn="l" defTabSz="914400" rtl="0" eaLnBrk="1" latinLnBrk="0" hangingPunct="1">
              <a:lnSpc>
                <a:spcPct val="90000"/>
              </a:lnSpc>
              <a:spcBef>
                <a:spcPts val="500"/>
              </a:spcBef>
              <a:buClr>
                <a:schemeClr val="accent2"/>
              </a:buClr>
              <a:buFont typeface="Arial" panose="020B0604020202020204" pitchFamily="34" charset="0"/>
              <a:buChar char="•"/>
              <a:defRPr sz="2000" kern="1200">
                <a:solidFill>
                  <a:schemeClr val="tx1"/>
                </a:solidFill>
                <a:latin typeface="+mn-lt"/>
                <a:ea typeface="+mn-ea"/>
                <a:cs typeface="+mn-cs"/>
              </a:defRPr>
            </a:lvl3pPr>
            <a:lvl4pPr marL="150876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4pPr>
            <a:lvl5pPr marL="1794510" indent="-201168"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03200" marR="0" lvl="0" indent="-403200" algn="l" defTabSz="914400" rtl="0" eaLnBrk="1" fontAlgn="auto" latinLnBrk="0" hangingPunct="1">
              <a:lnSpc>
                <a:spcPct val="90000"/>
              </a:lnSpc>
              <a:spcBef>
                <a:spcPts val="1000"/>
              </a:spcBef>
              <a:spcAft>
                <a:spcPts val="0"/>
              </a:spcAft>
              <a:buClr>
                <a:srgbClr val="B11116"/>
              </a:buClr>
              <a:buSzPct val="100000"/>
              <a:buFont typeface="+mj-lt"/>
              <a:buAutoNum type="arabicPeriod" startAt="3"/>
              <a:tabLst/>
              <a:defRPr/>
            </a:pPr>
            <a:r>
              <a:rPr kumimoji="0" lang="en-US" altLang="en-US" b="1" i="0" u="none" strike="noStrike" kern="1200" cap="none" spc="0" normalizeH="0" baseline="0" noProof="0" dirty="0">
                <a:ln>
                  <a:noFill/>
                </a:ln>
                <a:solidFill>
                  <a:srgbClr val="231F20"/>
                </a:solidFill>
                <a:effectLst/>
                <a:uLnTx/>
                <a:uFillTx/>
                <a:latin typeface="Liberation Sans" panose="020B0604020202020204"/>
                <a:cs typeface="Times New Roman" panose="02020603050405020304" pitchFamily="18" charset="0"/>
              </a:rPr>
              <a:t>Stock dividends.</a:t>
            </a:r>
          </a:p>
          <a:p>
            <a:pPr marL="403200" marR="0" lvl="0" indent="-403200" algn="l" defTabSz="914400" rtl="0" eaLnBrk="1" fontAlgn="auto" latinLnBrk="0" hangingPunct="1">
              <a:lnSpc>
                <a:spcPct val="90000"/>
              </a:lnSpc>
              <a:spcBef>
                <a:spcPts val="1000"/>
              </a:spcBef>
              <a:spcAft>
                <a:spcPts val="0"/>
              </a:spcAft>
              <a:buClr>
                <a:srgbClr val="B11116"/>
              </a:buClr>
              <a:buSzPct val="100000"/>
              <a:buFont typeface="+mj-lt"/>
              <a:buAutoNum type="arabicPeriod" startAt="3"/>
              <a:tabLst/>
              <a:defRPr/>
            </a:pPr>
            <a:r>
              <a:rPr kumimoji="0" lang="en-US" altLang="en-US" b="0" i="0" u="none" strike="noStrike" kern="1200" cap="none" spc="0" normalizeH="0" baseline="0" noProof="0" dirty="0">
                <a:ln>
                  <a:noFill/>
                </a:ln>
                <a:solidFill>
                  <a:srgbClr val="231F20"/>
                </a:solidFill>
                <a:effectLst/>
                <a:uLnTx/>
                <a:uFillTx/>
                <a:latin typeface="Liberation Sans" panose="020B0604020202020204"/>
                <a:cs typeface="Times New Roman" panose="02020603050405020304" pitchFamily="18" charset="0"/>
              </a:rPr>
              <a:t>Scrip (promissory note).</a:t>
            </a:r>
            <a:endParaRPr kumimoji="0" lang="en-IN" b="0" i="0" u="none" strike="noStrike" kern="1200" cap="none" spc="0" normalizeH="0" baseline="0" noProof="0" dirty="0">
              <a:ln>
                <a:noFill/>
              </a:ln>
              <a:solidFill>
                <a:srgbClr val="231F20"/>
              </a:solidFill>
              <a:effectLst/>
              <a:uLnTx/>
              <a:uFillTx/>
              <a:latin typeface="Liberation Sans" panose="020B0604020202020204"/>
            </a:endParaRPr>
          </a:p>
        </p:txBody>
      </p:sp>
      <p:sp>
        <p:nvSpPr>
          <p:cNvPr id="35" name="Content Placeholder 18">
            <a:extLst>
              <a:ext uri="{FF2B5EF4-FFF2-40B4-BE49-F238E27FC236}">
                <a16:creationId xmlns:a16="http://schemas.microsoft.com/office/drawing/2014/main" id="{4D4264A9-B8C2-467B-A1AB-031F49718FC5}"/>
              </a:ext>
            </a:extLst>
          </p:cNvPr>
          <p:cNvSpPr txBox="1">
            <a:spLocks/>
          </p:cNvSpPr>
          <p:nvPr/>
        </p:nvSpPr>
        <p:spPr>
          <a:xfrm>
            <a:off x="526928" y="4369689"/>
            <a:ext cx="8395266" cy="879644"/>
          </a:xfrm>
          <a:prstGeom prst="rect">
            <a:avLst/>
          </a:prstGeom>
        </p:spPr>
        <p:txBody>
          <a:bodyPr/>
          <a:lstStyle>
            <a:lvl1pPr marL="292608" indent="-292608" algn="l" defTabSz="914400" rtl="0" eaLnBrk="1" latinLnBrk="0" hangingPunct="1">
              <a:lnSpc>
                <a:spcPct val="90000"/>
              </a:lnSpc>
              <a:spcBef>
                <a:spcPts val="1000"/>
              </a:spcBef>
              <a:buClr>
                <a:schemeClr val="accent2"/>
              </a:buClr>
              <a:buFont typeface="Arial" panose="020B0604020202020204" pitchFamily="34" charset="0"/>
              <a:buChar char="•"/>
              <a:defRPr sz="2800" kern="1200">
                <a:solidFill>
                  <a:schemeClr val="tx1"/>
                </a:solidFill>
                <a:latin typeface="+mn-lt"/>
                <a:ea typeface="+mn-ea"/>
                <a:cs typeface="+mn-cs"/>
              </a:defRPr>
            </a:lvl1pPr>
            <a:lvl2pPr marL="822960" indent="-292608" algn="l" defTabSz="914400" rtl="0" eaLnBrk="1" latinLnBrk="0" hangingPunct="1">
              <a:lnSpc>
                <a:spcPct val="90000"/>
              </a:lnSpc>
              <a:spcBef>
                <a:spcPts val="500"/>
              </a:spcBef>
              <a:buClr>
                <a:schemeClr val="accent2"/>
              </a:buClr>
              <a:buFont typeface="Arial" panose="020B0604020202020204" pitchFamily="34" charset="0"/>
              <a:buChar char="•"/>
              <a:defRPr sz="2400" kern="1200">
                <a:solidFill>
                  <a:schemeClr val="tx1"/>
                </a:solidFill>
                <a:latin typeface="+mn-lt"/>
                <a:ea typeface="+mn-ea"/>
                <a:cs typeface="+mn-cs"/>
              </a:defRPr>
            </a:lvl2pPr>
            <a:lvl3pPr marL="1211580" indent="-256032" algn="l" defTabSz="914400" rtl="0" eaLnBrk="1" latinLnBrk="0" hangingPunct="1">
              <a:lnSpc>
                <a:spcPct val="90000"/>
              </a:lnSpc>
              <a:spcBef>
                <a:spcPts val="500"/>
              </a:spcBef>
              <a:buClr>
                <a:schemeClr val="accent2"/>
              </a:buClr>
              <a:buFont typeface="Arial" panose="020B0604020202020204" pitchFamily="34" charset="0"/>
              <a:buChar char="•"/>
              <a:defRPr sz="2000" kern="1200">
                <a:solidFill>
                  <a:schemeClr val="tx1"/>
                </a:solidFill>
                <a:latin typeface="+mn-lt"/>
                <a:ea typeface="+mn-ea"/>
                <a:cs typeface="+mn-cs"/>
              </a:defRPr>
            </a:lvl3pPr>
            <a:lvl4pPr marL="150876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4pPr>
            <a:lvl5pPr marL="1794510" indent="-201168"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lnSpc>
                <a:spcPct val="100000"/>
              </a:lnSpc>
              <a:spcAft>
                <a:spcPts val="0"/>
              </a:spcAft>
              <a:buClr>
                <a:srgbClr val="B11116"/>
              </a:buClr>
              <a:defRPr/>
            </a:pPr>
            <a:r>
              <a:rPr lang="en-US" altLang="en-US" sz="2400" dirty="0">
                <a:solidFill>
                  <a:srgbClr val="000000"/>
                </a:solidFill>
                <a:latin typeface="Liberation Sans" panose="020B0604020202020204"/>
                <a:cs typeface="Times New Roman" panose="02020603050405020304" pitchFamily="18" charset="0"/>
              </a:rPr>
              <a:t>Dividends are generally reported quarterly as a dollar amount per share.</a:t>
            </a:r>
            <a:endParaRPr lang="en-IN" sz="2400" dirty="0">
              <a:solidFill>
                <a:srgbClr val="231F20"/>
              </a:solidFill>
              <a:latin typeface="Liberation Sans" panose="020B0604020202020204"/>
            </a:endParaRPr>
          </a:p>
        </p:txBody>
      </p:sp>
    </p:spTree>
    <p:extLst>
      <p:ext uri="{BB962C8B-B14F-4D97-AF65-F5344CB8AC3E}">
        <p14:creationId xmlns:p14="http://schemas.microsoft.com/office/powerpoint/2010/main" val="3111249546"/>
      </p:ext>
    </p:extLst>
  </p:cSld>
  <p:clrMapOvr>
    <a:masterClrMapping/>
  </p:clrMapOvr>
  <p:transition>
    <p:wipe dir="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Rectangle 7"/>
          <p:cNvSpPr>
            <a:spLocks noChangeArrowheads="1"/>
          </p:cNvSpPr>
          <p:nvPr/>
        </p:nvSpPr>
        <p:spPr bwMode="auto">
          <a:xfrm>
            <a:off x="592760" y="1159002"/>
            <a:ext cx="8229600" cy="523875"/>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8575" cap="sq" algn="ctr">
                <a:solidFill>
                  <a:srgbClr val="000000"/>
                </a:solidFill>
                <a:miter lim="800000"/>
                <a:headEnd type="none" w="sm" len="sm"/>
                <a:tailEnd type="none" w="sm" len="sm"/>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marL="0" marR="0" lvl="0" indent="0" algn="l" defTabSz="914400" rtl="0" eaLnBrk="0" fontAlgn="base" latinLnBrk="0" hangingPunct="0">
              <a:lnSpc>
                <a:spcPct val="100000"/>
              </a:lnSpc>
              <a:spcBef>
                <a:spcPct val="0"/>
              </a:spcBef>
              <a:spcAft>
                <a:spcPct val="0"/>
              </a:spcAft>
              <a:buClrTx/>
              <a:buSzPct val="80000"/>
              <a:buFontTx/>
              <a:buNone/>
              <a:tabLst/>
              <a:defRPr/>
            </a:pPr>
            <a:r>
              <a:rPr kumimoji="0" lang="en-US" altLang="en-US" sz="2800" b="1" i="0" u="none" strike="noStrike" kern="1200" cap="none" spc="0" normalizeH="0" baseline="0" noProof="0" dirty="0">
                <a:ln>
                  <a:noFill/>
                </a:ln>
                <a:solidFill>
                  <a:srgbClr val="006600"/>
                </a:solidFill>
                <a:effectLst/>
                <a:uLnTx/>
                <a:uFillTx/>
                <a:latin typeface="Liberation Sans" panose="020B0604020202020204" pitchFamily="34" charset="0"/>
                <a:ea typeface="+mn-ea"/>
                <a:cs typeface="+mn-cs"/>
              </a:rPr>
              <a:t>Three Items Needed</a:t>
            </a:r>
          </a:p>
        </p:txBody>
      </p:sp>
      <p:sp>
        <p:nvSpPr>
          <p:cNvPr id="24580" name="Rectangle 7"/>
          <p:cNvSpPr>
            <a:spLocks noChangeArrowheads="1"/>
          </p:cNvSpPr>
          <p:nvPr/>
        </p:nvSpPr>
        <p:spPr bwMode="auto">
          <a:xfrm>
            <a:off x="609600" y="304800"/>
            <a:ext cx="7620000" cy="560388"/>
          </a:xfrm>
          <a:prstGeom prst="rect">
            <a:avLst/>
          </a:prstGeom>
          <a:noFill/>
          <a:ln>
            <a:noFill/>
          </a:ln>
          <a:effectLst/>
          <a:extLst>
            <a:ext uri="{909E8E84-426E-40dd-AFC4-6F175D3DCCD1}">
              <a14:hiddenFill xmlns:a14="http://schemas.microsoft.com/office/drawing/2010/main" xmlns="">
                <a:solidFill>
                  <a:srgbClr val="990000"/>
                </a:solidFill>
              </a14:hiddenFill>
            </a:ext>
            <a:ext uri="{91240B29-F687-4f45-9708-019B960494DF}">
              <a14:hiddenLine xmlns:a14="http://schemas.microsoft.com/office/drawing/2010/main" xmlns="" w="12700" algn="ctr">
                <a:solidFill>
                  <a:schemeClr val="tx1"/>
                </a:solidFill>
                <a:miter lim="800000"/>
                <a:headEnd/>
                <a:tailEnd/>
              </a14:hiddenLine>
            </a:ext>
            <a:ext uri="{AF507438-7753-43e0-B8FC-AC1667EBCBE1}">
              <a14:hiddenEffects xmlns:a14="http://schemas.microsoft.com/office/drawing/2010/main" xmlns="">
                <a:effectLst>
                  <a:outerShdw dist="107763" dir="2700000" algn="ctr" rotWithShape="0">
                    <a:schemeClr val="bg2"/>
                  </a:outerShdw>
                </a:effectLst>
              </a14:hiddenEffects>
            </a:ext>
          </a:extLst>
        </p:spPr>
        <p:txBody>
          <a:bodyPr lIns="90488" tIns="44450" rIns="90488" bIns="44450"/>
          <a:lstStyle/>
          <a:p>
            <a:pPr marL="0" marR="0" lvl="0" indent="0" algn="l" defTabSz="914400" rtl="0" eaLnBrk="0" fontAlgn="base" latinLnBrk="0" hangingPunct="0">
              <a:lnSpc>
                <a:spcPct val="100000"/>
              </a:lnSpc>
              <a:spcBef>
                <a:spcPct val="0"/>
              </a:spcBef>
              <a:spcAft>
                <a:spcPct val="0"/>
              </a:spcAft>
              <a:buClrTx/>
              <a:buSzPct val="80000"/>
              <a:buFontTx/>
              <a:buNone/>
              <a:tabLst/>
              <a:defRPr/>
            </a:pPr>
            <a:r>
              <a:rPr kumimoji="0" lang="en-US" altLang="en-US" sz="3200" b="1" i="0" u="none" strike="noStrike" kern="1200" cap="none" spc="0" normalizeH="0" baseline="0" noProof="0" dirty="0">
                <a:ln>
                  <a:noFill/>
                </a:ln>
                <a:solidFill>
                  <a:srgbClr val="0000FF">
                    <a:lumMod val="75000"/>
                  </a:srgbClr>
                </a:solidFill>
                <a:effectLst/>
                <a:uLnTx/>
                <a:uFillTx/>
                <a:latin typeface="Liberation Sans" panose="020B0604020202020204" pitchFamily="34" charset="0"/>
                <a:ea typeface="+mn-ea"/>
                <a:cs typeface="+mn-cs"/>
              </a:rPr>
              <a:t>Cash Dividends</a:t>
            </a:r>
          </a:p>
        </p:txBody>
      </p:sp>
      <p:sp>
        <p:nvSpPr>
          <p:cNvPr id="24581" name="Line 8"/>
          <p:cNvSpPr>
            <a:spLocks noChangeShapeType="1"/>
          </p:cNvSpPr>
          <p:nvPr/>
        </p:nvSpPr>
        <p:spPr bwMode="auto">
          <a:xfrm>
            <a:off x="304800" y="990600"/>
            <a:ext cx="8534400"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Liberation Sans" panose="020B0604020202020204" pitchFamily="34" charset="0"/>
              <a:ea typeface="+mn-ea"/>
              <a:cs typeface="+mn-cs"/>
            </a:endParaRPr>
          </a:p>
        </p:txBody>
      </p:sp>
      <p:sp>
        <p:nvSpPr>
          <p:cNvPr id="2" name="Slide Number Placeholder 1"/>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980D5847-D064-449A-9DD5-EB6DB8BB846B}" type="slidenum">
              <a:rPr kumimoji="0" lang="en-US" sz="1200" b="0" i="0" u="none" strike="noStrike" kern="1200" cap="none" spc="0" normalizeH="0" baseline="0" noProof="0" smtClean="0">
                <a:ln>
                  <a:noFill/>
                </a:ln>
                <a:solidFill>
                  <a:srgbClr val="000000">
                    <a:tint val="75000"/>
                  </a:srgbClr>
                </a:solidFill>
                <a:effectLst/>
                <a:uLnTx/>
                <a:uFillTx/>
                <a:latin typeface="Times New Roman" pitchFamily="18"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51</a:t>
            </a:fld>
            <a:endParaRPr kumimoji="0" lang="en-US" sz="1200" b="0" i="0" u="none" strike="noStrike" kern="1200" cap="none" spc="0" normalizeH="0" baseline="0" noProof="0">
              <a:ln>
                <a:noFill/>
              </a:ln>
              <a:solidFill>
                <a:srgbClr val="000000">
                  <a:tint val="75000"/>
                </a:srgbClr>
              </a:solidFill>
              <a:effectLst/>
              <a:uLnTx/>
              <a:uFillTx/>
              <a:latin typeface="Times New Roman" pitchFamily="18" charset="0"/>
              <a:ea typeface="+mn-ea"/>
              <a:cs typeface="+mn-cs"/>
            </a:endParaRPr>
          </a:p>
        </p:txBody>
      </p:sp>
      <p:sp>
        <p:nvSpPr>
          <p:cNvPr id="8" name="Content Placeholder 16">
            <a:extLst>
              <a:ext uri="{FF2B5EF4-FFF2-40B4-BE49-F238E27FC236}">
                <a16:creationId xmlns:a16="http://schemas.microsoft.com/office/drawing/2014/main" id="{C90FF659-ACB1-4A64-80C8-E741FB19B29C}"/>
              </a:ext>
            </a:extLst>
          </p:cNvPr>
          <p:cNvSpPr txBox="1">
            <a:spLocks/>
          </p:cNvSpPr>
          <p:nvPr/>
        </p:nvSpPr>
        <p:spPr>
          <a:xfrm>
            <a:off x="609600" y="1828800"/>
            <a:ext cx="8077200" cy="4343400"/>
          </a:xfrm>
          <a:prstGeom prst="rect">
            <a:avLst/>
          </a:prstGeom>
        </p:spPr>
        <p:txBody>
          <a:bodyPr/>
          <a:lstStyle>
            <a:lvl1pPr marL="292608" indent="-292608" algn="l" defTabSz="914400" rtl="0" eaLnBrk="1" latinLnBrk="0" hangingPunct="1">
              <a:lnSpc>
                <a:spcPct val="90000"/>
              </a:lnSpc>
              <a:spcBef>
                <a:spcPts val="1000"/>
              </a:spcBef>
              <a:buClr>
                <a:schemeClr val="accent2"/>
              </a:buClr>
              <a:buFont typeface="Arial" panose="020B0604020202020204" pitchFamily="34" charset="0"/>
              <a:buChar char="•"/>
              <a:defRPr sz="2800" kern="1200">
                <a:solidFill>
                  <a:schemeClr val="tx1"/>
                </a:solidFill>
                <a:latin typeface="+mn-lt"/>
                <a:ea typeface="+mn-ea"/>
                <a:cs typeface="+mn-cs"/>
              </a:defRPr>
            </a:lvl1pPr>
            <a:lvl2pPr marL="822960" indent="-292608" algn="l" defTabSz="914400" rtl="0" eaLnBrk="1" latinLnBrk="0" hangingPunct="1">
              <a:lnSpc>
                <a:spcPct val="90000"/>
              </a:lnSpc>
              <a:spcBef>
                <a:spcPts val="500"/>
              </a:spcBef>
              <a:buClr>
                <a:schemeClr val="accent2"/>
              </a:buClr>
              <a:buFont typeface="Arial" panose="020B0604020202020204" pitchFamily="34" charset="0"/>
              <a:buChar char="•"/>
              <a:defRPr sz="2400" kern="1200">
                <a:solidFill>
                  <a:schemeClr val="tx1"/>
                </a:solidFill>
                <a:latin typeface="+mn-lt"/>
                <a:ea typeface="+mn-ea"/>
                <a:cs typeface="+mn-cs"/>
              </a:defRPr>
            </a:lvl2pPr>
            <a:lvl3pPr marL="1211580" indent="-256032" algn="l" defTabSz="914400" rtl="0" eaLnBrk="1" latinLnBrk="0" hangingPunct="1">
              <a:lnSpc>
                <a:spcPct val="90000"/>
              </a:lnSpc>
              <a:spcBef>
                <a:spcPts val="500"/>
              </a:spcBef>
              <a:buClr>
                <a:schemeClr val="accent2"/>
              </a:buClr>
              <a:buFont typeface="Arial" panose="020B0604020202020204" pitchFamily="34" charset="0"/>
              <a:buChar char="•"/>
              <a:defRPr sz="2000" kern="1200">
                <a:solidFill>
                  <a:schemeClr val="tx1"/>
                </a:solidFill>
                <a:latin typeface="+mn-lt"/>
                <a:ea typeface="+mn-ea"/>
                <a:cs typeface="+mn-cs"/>
              </a:defRPr>
            </a:lvl3pPr>
            <a:lvl4pPr marL="150876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4pPr>
            <a:lvl5pPr marL="1794510" indent="-201168"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33400" marR="0" lvl="0" indent="-533400" algn="l" defTabSz="914400" rtl="0" eaLnBrk="1" fontAlgn="auto" latinLnBrk="0" hangingPunct="1">
              <a:lnSpc>
                <a:spcPct val="90000"/>
              </a:lnSpc>
              <a:spcBef>
                <a:spcPts val="1000"/>
              </a:spcBef>
              <a:spcAft>
                <a:spcPts val="0"/>
              </a:spcAft>
              <a:buClr>
                <a:srgbClr val="B11116"/>
              </a:buClr>
              <a:buSzTx/>
              <a:buFont typeface="Arial" panose="020B0604020202020204" pitchFamily="34" charset="0"/>
              <a:buNone/>
              <a:tabLst/>
              <a:defRPr/>
            </a:pPr>
            <a:r>
              <a:rPr kumimoji="0" lang="en-US" altLang="en-US" sz="2800" b="0" i="0" u="none" strike="noStrike" kern="1200" cap="none" spc="0" normalizeH="0" baseline="0" noProof="0" dirty="0">
                <a:ln>
                  <a:noFill/>
                </a:ln>
                <a:solidFill>
                  <a:srgbClr val="000000"/>
                </a:solidFill>
                <a:effectLst/>
                <a:uLnTx/>
                <a:uFillTx/>
                <a:latin typeface="Calibri"/>
                <a:cs typeface="Times New Roman" panose="02020603050405020304" pitchFamily="18" charset="0"/>
              </a:rPr>
              <a:t>For a corporation to pay a cash dividend, it must have:</a:t>
            </a:r>
          </a:p>
          <a:p>
            <a:pPr marL="403200" marR="0" lvl="1" indent="-403200" algn="l" defTabSz="914400" rtl="0" eaLnBrk="1" fontAlgn="auto" latinLnBrk="0" hangingPunct="1">
              <a:lnSpc>
                <a:spcPct val="90000"/>
              </a:lnSpc>
              <a:spcBef>
                <a:spcPts val="1000"/>
              </a:spcBef>
              <a:spcAft>
                <a:spcPts val="0"/>
              </a:spcAft>
              <a:buClr>
                <a:srgbClr val="B11116"/>
              </a:buClr>
              <a:buSzTx/>
              <a:buFont typeface="+mj-lt"/>
              <a:buAutoNum type="arabicPeriod"/>
              <a:tabLst/>
              <a:defRPr/>
            </a:pPr>
            <a:r>
              <a:rPr kumimoji="0" lang="en-US" altLang="en-US" sz="2800" b="1" i="0" u="none" strike="noStrike" kern="1200" cap="none" spc="0" normalizeH="0" baseline="0" noProof="0" dirty="0">
                <a:ln>
                  <a:noFill/>
                </a:ln>
                <a:solidFill>
                  <a:srgbClr val="000000"/>
                </a:solidFill>
                <a:effectLst/>
                <a:uLnTx/>
                <a:uFillTx/>
                <a:latin typeface="Calibri"/>
                <a:ea typeface="+mn-ea"/>
                <a:cs typeface="Times New Roman" panose="02020603050405020304" pitchFamily="18" charset="0"/>
              </a:rPr>
              <a:t>Retained earnings </a:t>
            </a:r>
            <a:r>
              <a:rPr kumimoji="0" lang="en-US" altLang="en-US" sz="2800" b="0" i="0" u="none" strike="noStrike" kern="1200" cap="none" spc="0" normalizeH="0" baseline="0" noProof="0" dirty="0">
                <a:ln>
                  <a:noFill/>
                </a:ln>
                <a:solidFill>
                  <a:srgbClr val="000000"/>
                </a:solidFill>
                <a:effectLst/>
                <a:uLnTx/>
                <a:uFillTx/>
                <a:latin typeface="Calibri"/>
                <a:ea typeface="+mn-ea"/>
                <a:cs typeface="Times New Roman" panose="02020603050405020304" pitchFamily="18" charset="0"/>
              </a:rPr>
              <a:t>- Payment of cash dividends from retained earnings is legal in all states.</a:t>
            </a:r>
          </a:p>
          <a:p>
            <a:pPr marL="403200" marR="0" lvl="1" indent="-403200" algn="l" defTabSz="914400" rtl="0" eaLnBrk="1" fontAlgn="auto" latinLnBrk="0" hangingPunct="1">
              <a:lnSpc>
                <a:spcPct val="90000"/>
              </a:lnSpc>
              <a:spcBef>
                <a:spcPts val="1000"/>
              </a:spcBef>
              <a:spcAft>
                <a:spcPts val="0"/>
              </a:spcAft>
              <a:buClr>
                <a:srgbClr val="B11116"/>
              </a:buClr>
              <a:buSzTx/>
              <a:buFont typeface="+mj-lt"/>
              <a:buAutoNum type="arabicPeriod"/>
              <a:tabLst/>
              <a:defRPr/>
            </a:pPr>
            <a:r>
              <a:rPr kumimoji="0" lang="en-US" altLang="en-US" sz="2800" b="1" i="0" u="none" strike="noStrike" kern="1200" cap="none" spc="0" normalizeH="0" baseline="0" noProof="0" dirty="0">
                <a:ln>
                  <a:noFill/>
                </a:ln>
                <a:solidFill>
                  <a:srgbClr val="000000"/>
                </a:solidFill>
                <a:effectLst/>
                <a:uLnTx/>
                <a:uFillTx/>
                <a:latin typeface="Calibri"/>
                <a:ea typeface="+mn-ea"/>
                <a:cs typeface="Times New Roman" panose="02020603050405020304" pitchFamily="18" charset="0"/>
              </a:rPr>
              <a:t>Adequate cash</a:t>
            </a:r>
            <a:r>
              <a:rPr kumimoji="0" lang="en-US" altLang="en-US" sz="2800" b="0" i="0" u="none" strike="noStrike" kern="1200" cap="none" spc="0" normalizeH="0" baseline="0" noProof="0" dirty="0">
                <a:ln>
                  <a:noFill/>
                </a:ln>
                <a:solidFill>
                  <a:srgbClr val="000000"/>
                </a:solidFill>
                <a:effectLst/>
                <a:uLnTx/>
                <a:uFillTx/>
                <a:latin typeface="Calibri"/>
                <a:ea typeface="+mn-ea"/>
                <a:cs typeface="Times New Roman" panose="02020603050405020304" pitchFamily="18" charset="0"/>
              </a:rPr>
              <a:t>.</a:t>
            </a:r>
          </a:p>
          <a:p>
            <a:pPr marL="403200" marR="0" lvl="1" indent="-403200" algn="l" defTabSz="914400" rtl="0" eaLnBrk="1" fontAlgn="auto" latinLnBrk="0" hangingPunct="1">
              <a:lnSpc>
                <a:spcPct val="90000"/>
              </a:lnSpc>
              <a:spcBef>
                <a:spcPts val="1000"/>
              </a:spcBef>
              <a:spcAft>
                <a:spcPts val="0"/>
              </a:spcAft>
              <a:buClr>
                <a:srgbClr val="B11116"/>
              </a:buClr>
              <a:buSzTx/>
              <a:buFont typeface="+mj-lt"/>
              <a:buAutoNum type="arabicPeriod"/>
              <a:tabLst/>
              <a:defRPr/>
            </a:pPr>
            <a:r>
              <a:rPr kumimoji="0" lang="en-US" altLang="en-US" sz="2800" b="1" i="0" u="none" strike="noStrike" kern="1200" cap="none" spc="0" normalizeH="0" baseline="0" noProof="0" dirty="0">
                <a:ln>
                  <a:noFill/>
                </a:ln>
                <a:solidFill>
                  <a:srgbClr val="000000"/>
                </a:solidFill>
                <a:effectLst/>
                <a:uLnTx/>
                <a:uFillTx/>
                <a:latin typeface="Calibri"/>
                <a:ea typeface="+mn-ea"/>
                <a:cs typeface="Times New Roman" panose="02020603050405020304" pitchFamily="18" charset="0"/>
              </a:rPr>
              <a:t>A declaration of dividends</a:t>
            </a:r>
            <a:r>
              <a:rPr kumimoji="0" lang="en-US" altLang="en-US" sz="2800" b="0" i="0" u="none" strike="noStrike" kern="1200" cap="none" spc="0" normalizeH="0" baseline="0" noProof="0" dirty="0">
                <a:ln>
                  <a:noFill/>
                </a:ln>
                <a:solidFill>
                  <a:srgbClr val="000000"/>
                </a:solidFill>
                <a:effectLst/>
                <a:uLnTx/>
                <a:uFillTx/>
                <a:latin typeface="Calibri"/>
                <a:ea typeface="+mn-ea"/>
                <a:cs typeface="Times New Roman" panose="02020603050405020304" pitchFamily="18" charset="0"/>
              </a:rPr>
              <a:t> by the Board of Directors.</a:t>
            </a:r>
            <a:endParaRPr kumimoji="0" lang="en-IN" sz="2800" b="0" i="0" u="none" strike="noStrike" kern="1200" cap="none" spc="0" normalizeH="0" baseline="0" noProof="0" dirty="0">
              <a:ln>
                <a:noFill/>
              </a:ln>
              <a:solidFill>
                <a:srgbClr val="231F20"/>
              </a:solidFill>
              <a:effectLst/>
              <a:uLnTx/>
              <a:uFillTx/>
              <a:latin typeface="Calibri"/>
              <a:ea typeface="+mn-ea"/>
              <a:cs typeface="Times New Roman" panose="02020603050405020304" pitchFamily="18" charset="0"/>
            </a:endParaRPr>
          </a:p>
        </p:txBody>
      </p:sp>
    </p:spTree>
    <p:extLst>
      <p:ext uri="{BB962C8B-B14F-4D97-AF65-F5344CB8AC3E}">
        <p14:creationId xmlns:p14="http://schemas.microsoft.com/office/powerpoint/2010/main" val="2708927774"/>
      </p:ext>
    </p:extLst>
  </p:cSld>
  <p:clrMapOvr>
    <a:masterClrMapping/>
  </p:clrMapOvr>
  <p:transition>
    <p:wipe dir="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Rectangle 7"/>
          <p:cNvSpPr>
            <a:spLocks noChangeArrowheads="1"/>
          </p:cNvSpPr>
          <p:nvPr/>
        </p:nvSpPr>
        <p:spPr bwMode="auto">
          <a:xfrm>
            <a:off x="592760" y="1159002"/>
            <a:ext cx="8229600" cy="52387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28575" cap="sq" algn="ctr">
                <a:solidFill>
                  <a:srgbClr val="000000"/>
                </a:solidFill>
                <a:miter lim="800000"/>
                <a:headEnd type="none" w="sm" len="sm"/>
                <a:tailEnd type="none" w="sm" len="sm"/>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marL="0" marR="0" lvl="0" indent="0" algn="l" defTabSz="914400" rtl="0" eaLnBrk="0" fontAlgn="base" latinLnBrk="0" hangingPunct="0">
              <a:lnSpc>
                <a:spcPct val="100000"/>
              </a:lnSpc>
              <a:spcBef>
                <a:spcPct val="0"/>
              </a:spcBef>
              <a:spcAft>
                <a:spcPct val="0"/>
              </a:spcAft>
              <a:buClrTx/>
              <a:buSzPct val="80000"/>
              <a:buFontTx/>
              <a:buNone/>
              <a:tabLst/>
              <a:defRPr/>
            </a:pPr>
            <a:r>
              <a:rPr kumimoji="0" lang="en-US" altLang="en-US" sz="2800" b="1" i="0" u="none" strike="noStrike" kern="1200" cap="none" spc="0" normalizeH="0" baseline="0" noProof="0" dirty="0">
                <a:ln>
                  <a:noFill/>
                </a:ln>
                <a:solidFill>
                  <a:srgbClr val="006600"/>
                </a:solidFill>
                <a:effectLst/>
                <a:uLnTx/>
                <a:uFillTx/>
                <a:latin typeface="Liberation Sans" panose="020B0604020202020204" pitchFamily="34" charset="0"/>
                <a:ea typeface="+mn-ea"/>
                <a:cs typeface="+mn-cs"/>
              </a:rPr>
              <a:t>Three Important Dates</a:t>
            </a:r>
          </a:p>
        </p:txBody>
      </p:sp>
      <p:sp>
        <p:nvSpPr>
          <p:cNvPr id="24580" name="Rectangle 7"/>
          <p:cNvSpPr>
            <a:spLocks noChangeArrowheads="1"/>
          </p:cNvSpPr>
          <p:nvPr/>
        </p:nvSpPr>
        <p:spPr bwMode="auto">
          <a:xfrm>
            <a:off x="609600" y="304800"/>
            <a:ext cx="7620000" cy="560388"/>
          </a:xfrm>
          <a:prstGeom prst="rect">
            <a:avLst/>
          </a:prstGeom>
          <a:noFill/>
          <a:ln>
            <a:noFill/>
          </a:ln>
          <a:effectLst/>
          <a:extLst>
            <a:ext uri="{909E8E84-426E-40dd-AFC4-6F175D3DCCD1}">
              <a14:hiddenFill xmlns="" xmlns:a14="http://schemas.microsoft.com/office/drawing/2010/main">
                <a:solidFill>
                  <a:srgbClr val="990000"/>
                </a:solidFill>
              </a14:hiddenFill>
            </a:ext>
            <a:ext uri="{91240B29-F687-4f45-9708-019B960494DF}">
              <a14:hiddenLine xmlns="" xmlns:a14="http://schemas.microsoft.com/office/drawing/2010/main" w="12700" algn="ctr">
                <a:solidFill>
                  <a:schemeClr val="tx1"/>
                </a:solidFill>
                <a:miter lim="800000"/>
                <a:headEnd/>
                <a:tailEnd/>
              </a14:hiddenLine>
            </a:ext>
            <a:ext uri="{AF507438-7753-43e0-B8FC-AC1667EBCBE1}">
              <a14:hiddenEffects xmlns="" xmlns:a14="http://schemas.microsoft.com/office/drawing/2010/main">
                <a:effectLst>
                  <a:outerShdw dist="107763" dir="2700000" algn="ctr" rotWithShape="0">
                    <a:schemeClr val="bg2"/>
                  </a:outerShdw>
                </a:effectLst>
              </a14:hiddenEffects>
            </a:ext>
          </a:extLst>
        </p:spPr>
        <p:txBody>
          <a:bodyPr lIns="90488" tIns="44450" rIns="90488" bIns="44450"/>
          <a:lstStyle/>
          <a:p>
            <a:pPr marL="0" marR="0" lvl="0" indent="0" algn="l" defTabSz="914400" rtl="0" eaLnBrk="0" fontAlgn="base" latinLnBrk="0" hangingPunct="0">
              <a:lnSpc>
                <a:spcPct val="100000"/>
              </a:lnSpc>
              <a:spcBef>
                <a:spcPct val="0"/>
              </a:spcBef>
              <a:spcAft>
                <a:spcPct val="0"/>
              </a:spcAft>
              <a:buClrTx/>
              <a:buSzPct val="80000"/>
              <a:buFontTx/>
              <a:buNone/>
              <a:tabLst/>
              <a:defRPr/>
            </a:pPr>
            <a:r>
              <a:rPr kumimoji="0" lang="en-US" altLang="en-US" sz="3200" b="1" i="0" u="none" strike="noStrike" kern="1200" cap="none" spc="0" normalizeH="0" baseline="0" noProof="0" dirty="0">
                <a:ln>
                  <a:noFill/>
                </a:ln>
                <a:solidFill>
                  <a:srgbClr val="0000FF">
                    <a:lumMod val="75000"/>
                  </a:srgbClr>
                </a:solidFill>
                <a:effectLst/>
                <a:uLnTx/>
                <a:uFillTx/>
                <a:latin typeface="Liberation Sans" panose="020B0604020202020204" pitchFamily="34" charset="0"/>
                <a:ea typeface="+mn-ea"/>
                <a:cs typeface="+mn-cs"/>
              </a:rPr>
              <a:t>Cash Dividends</a:t>
            </a:r>
          </a:p>
        </p:txBody>
      </p:sp>
      <p:sp>
        <p:nvSpPr>
          <p:cNvPr id="24581" name="Line 8"/>
          <p:cNvSpPr>
            <a:spLocks noChangeShapeType="1"/>
          </p:cNvSpPr>
          <p:nvPr/>
        </p:nvSpPr>
        <p:spPr bwMode="auto">
          <a:xfrm>
            <a:off x="304800" y="990600"/>
            <a:ext cx="8534400" cy="0"/>
          </a:xfrm>
          <a:prstGeom prst="line">
            <a:avLst/>
          </a:prstGeom>
          <a:noFill/>
          <a:ln w="57150" cap="sq">
            <a:solidFill>
              <a:schemeClr val="tx1"/>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Liberation Sans" panose="020B0604020202020204" pitchFamily="34" charset="0"/>
              <a:ea typeface="+mn-ea"/>
              <a:cs typeface="+mn-cs"/>
            </a:endParaRPr>
          </a:p>
        </p:txBody>
      </p:sp>
      <p:sp>
        <p:nvSpPr>
          <p:cNvPr id="2" name="Slide Number Placeholder 1"/>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980D5847-D064-449A-9DD5-EB6DB8BB846B}" type="slidenum">
              <a:rPr kumimoji="0" lang="en-US" sz="1200" b="0" i="0" u="none" strike="noStrike" kern="1200" cap="none" spc="0" normalizeH="0" baseline="0" noProof="0" smtClean="0">
                <a:ln>
                  <a:noFill/>
                </a:ln>
                <a:solidFill>
                  <a:srgbClr val="000000">
                    <a:tint val="75000"/>
                  </a:srgbClr>
                </a:solidFill>
                <a:effectLst/>
                <a:uLnTx/>
                <a:uFillTx/>
                <a:latin typeface="Times New Roman" pitchFamily="18"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52</a:t>
            </a:fld>
            <a:endParaRPr kumimoji="0" lang="en-US" sz="1200" b="0" i="0" u="none" strike="noStrike" kern="1200" cap="none" spc="0" normalizeH="0" baseline="0" noProof="0">
              <a:ln>
                <a:noFill/>
              </a:ln>
              <a:solidFill>
                <a:srgbClr val="000000">
                  <a:tint val="75000"/>
                </a:srgbClr>
              </a:solidFill>
              <a:effectLst/>
              <a:uLnTx/>
              <a:uFillTx/>
              <a:latin typeface="Times New Roman" pitchFamily="18" charset="0"/>
              <a:ea typeface="+mn-ea"/>
              <a:cs typeface="+mn-cs"/>
            </a:endParaRPr>
          </a:p>
        </p:txBody>
      </p:sp>
      <p:pic>
        <p:nvPicPr>
          <p:cNvPr id="7" name="Content Placeholder 8" descr="The image consists of calendars of December and January. The declaration date, when the board authorizes dividends, is December 1. The record date, when the registered shareholders are eligible for dividend, is December 22. The payment date is January 20, when the company issues dividend checks.">
            <a:extLst>
              <a:ext uri="{FF2B5EF4-FFF2-40B4-BE49-F238E27FC236}">
                <a16:creationId xmlns:a16="http://schemas.microsoft.com/office/drawing/2014/main" id="{ADA845A0-4986-4C45-8CDB-780190A752D2}"/>
              </a:ext>
            </a:extLst>
          </p:cNvPr>
          <p:cNvPicPr>
            <a:picLocks noChangeAspect="1"/>
          </p:cNvPicPr>
          <p:nvPr/>
        </p:nvPicPr>
        <p:blipFill>
          <a:blip r:embed="rId3"/>
          <a:stretch>
            <a:fillRect/>
          </a:stretch>
        </p:blipFill>
        <p:spPr>
          <a:xfrm>
            <a:off x="540475" y="2003977"/>
            <a:ext cx="8298725" cy="3660097"/>
          </a:xfrm>
          <a:prstGeom prst="rect">
            <a:avLst/>
          </a:prstGeom>
        </p:spPr>
      </p:pic>
    </p:spTree>
    <p:extLst>
      <p:ext uri="{BB962C8B-B14F-4D97-AF65-F5344CB8AC3E}">
        <p14:creationId xmlns:p14="http://schemas.microsoft.com/office/powerpoint/2010/main" val="948872153"/>
      </p:ext>
    </p:extLst>
  </p:cSld>
  <p:clrMapOvr>
    <a:masterClrMapping/>
  </p:clrMapOvr>
  <p:transition>
    <p:wipe dir="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Rectangle 7"/>
          <p:cNvSpPr>
            <a:spLocks noChangeArrowheads="1"/>
          </p:cNvSpPr>
          <p:nvPr/>
        </p:nvSpPr>
        <p:spPr bwMode="auto">
          <a:xfrm>
            <a:off x="592760" y="1159002"/>
            <a:ext cx="8229600" cy="523875"/>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8575" cap="sq" algn="ctr">
                <a:solidFill>
                  <a:srgbClr val="000000"/>
                </a:solidFill>
                <a:miter lim="800000"/>
                <a:headEnd type="none" w="sm" len="sm"/>
                <a:tailEnd type="none" w="sm" len="sm"/>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marL="0" marR="0" lvl="0" indent="0" algn="l" defTabSz="914400" rtl="0" eaLnBrk="0" fontAlgn="base" latinLnBrk="0" hangingPunct="0">
              <a:lnSpc>
                <a:spcPct val="100000"/>
              </a:lnSpc>
              <a:spcBef>
                <a:spcPct val="0"/>
              </a:spcBef>
              <a:spcAft>
                <a:spcPct val="0"/>
              </a:spcAft>
              <a:buClrTx/>
              <a:buSzPct val="80000"/>
              <a:buFontTx/>
              <a:buNone/>
              <a:tabLst/>
              <a:defRPr/>
            </a:pPr>
            <a:r>
              <a:rPr kumimoji="0" lang="en-US" altLang="en-US" sz="2800" b="1" i="0" u="none" strike="noStrike" kern="1200" cap="none" spc="0" normalizeH="0" baseline="0" noProof="0" dirty="0">
                <a:ln>
                  <a:noFill/>
                </a:ln>
                <a:solidFill>
                  <a:srgbClr val="006600"/>
                </a:solidFill>
                <a:effectLst/>
                <a:uLnTx/>
                <a:uFillTx/>
                <a:latin typeface="Liberation Sans" panose="020B0604020202020204" pitchFamily="34" charset="0"/>
                <a:ea typeface="+mn-ea"/>
                <a:cs typeface="+mn-cs"/>
              </a:rPr>
              <a:t>Journal Entries</a:t>
            </a:r>
          </a:p>
        </p:txBody>
      </p:sp>
      <p:sp>
        <p:nvSpPr>
          <p:cNvPr id="24580" name="Rectangle 7"/>
          <p:cNvSpPr>
            <a:spLocks noChangeArrowheads="1"/>
          </p:cNvSpPr>
          <p:nvPr/>
        </p:nvSpPr>
        <p:spPr bwMode="auto">
          <a:xfrm>
            <a:off x="609600" y="304800"/>
            <a:ext cx="7620000" cy="560388"/>
          </a:xfrm>
          <a:prstGeom prst="rect">
            <a:avLst/>
          </a:prstGeom>
          <a:noFill/>
          <a:ln>
            <a:noFill/>
          </a:ln>
          <a:effectLst/>
          <a:extLst>
            <a:ext uri="{909E8E84-426E-40dd-AFC4-6F175D3DCCD1}">
              <a14:hiddenFill xmlns:a14="http://schemas.microsoft.com/office/drawing/2010/main" xmlns="">
                <a:solidFill>
                  <a:srgbClr val="990000"/>
                </a:solidFill>
              </a14:hiddenFill>
            </a:ext>
            <a:ext uri="{91240B29-F687-4f45-9708-019B960494DF}">
              <a14:hiddenLine xmlns:a14="http://schemas.microsoft.com/office/drawing/2010/main" xmlns="" w="12700" algn="ctr">
                <a:solidFill>
                  <a:schemeClr val="tx1"/>
                </a:solidFill>
                <a:miter lim="800000"/>
                <a:headEnd/>
                <a:tailEnd/>
              </a14:hiddenLine>
            </a:ext>
            <a:ext uri="{AF507438-7753-43e0-B8FC-AC1667EBCBE1}">
              <a14:hiddenEffects xmlns:a14="http://schemas.microsoft.com/office/drawing/2010/main" xmlns="">
                <a:effectLst>
                  <a:outerShdw dist="107763" dir="2700000" algn="ctr" rotWithShape="0">
                    <a:schemeClr val="bg2"/>
                  </a:outerShdw>
                </a:effectLst>
              </a14:hiddenEffects>
            </a:ext>
          </a:extLst>
        </p:spPr>
        <p:txBody>
          <a:bodyPr lIns="90488" tIns="44450" rIns="90488" bIns="44450"/>
          <a:lstStyle/>
          <a:p>
            <a:pPr marL="0" marR="0" lvl="0" indent="0" algn="l" defTabSz="914400" rtl="0" eaLnBrk="0" fontAlgn="base" latinLnBrk="0" hangingPunct="0">
              <a:lnSpc>
                <a:spcPct val="100000"/>
              </a:lnSpc>
              <a:spcBef>
                <a:spcPct val="0"/>
              </a:spcBef>
              <a:spcAft>
                <a:spcPct val="0"/>
              </a:spcAft>
              <a:buClrTx/>
              <a:buSzPct val="80000"/>
              <a:buFontTx/>
              <a:buNone/>
              <a:tabLst/>
              <a:defRPr/>
            </a:pPr>
            <a:r>
              <a:rPr kumimoji="0" lang="en-US" altLang="en-US" sz="3200" b="1" i="0" u="none" strike="noStrike" kern="1200" cap="none" spc="0" normalizeH="0" baseline="0" noProof="0" dirty="0">
                <a:ln>
                  <a:noFill/>
                </a:ln>
                <a:solidFill>
                  <a:srgbClr val="0000FF">
                    <a:lumMod val="75000"/>
                  </a:srgbClr>
                </a:solidFill>
                <a:effectLst/>
                <a:uLnTx/>
                <a:uFillTx/>
                <a:latin typeface="Liberation Sans" panose="020B0604020202020204" pitchFamily="34" charset="0"/>
                <a:ea typeface="+mn-ea"/>
                <a:cs typeface="+mn-cs"/>
              </a:rPr>
              <a:t>Cash Dividends</a:t>
            </a:r>
          </a:p>
        </p:txBody>
      </p:sp>
      <p:sp>
        <p:nvSpPr>
          <p:cNvPr id="24581" name="Line 8"/>
          <p:cNvSpPr>
            <a:spLocks noChangeShapeType="1"/>
          </p:cNvSpPr>
          <p:nvPr/>
        </p:nvSpPr>
        <p:spPr bwMode="auto">
          <a:xfrm>
            <a:off x="304800" y="990600"/>
            <a:ext cx="8534400"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Liberation Sans" panose="020B0604020202020204" pitchFamily="34" charset="0"/>
              <a:ea typeface="+mn-ea"/>
              <a:cs typeface="+mn-cs"/>
            </a:endParaRPr>
          </a:p>
        </p:txBody>
      </p:sp>
      <p:sp>
        <p:nvSpPr>
          <p:cNvPr id="2" name="Slide Number Placeholder 1"/>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980D5847-D064-449A-9DD5-EB6DB8BB846B}" type="slidenum">
              <a:rPr kumimoji="0" lang="en-US" sz="1200" b="0" i="0" u="none" strike="noStrike" kern="1200" cap="none" spc="0" normalizeH="0" baseline="0" noProof="0" smtClean="0">
                <a:ln>
                  <a:noFill/>
                </a:ln>
                <a:solidFill>
                  <a:srgbClr val="000000">
                    <a:tint val="75000"/>
                  </a:srgbClr>
                </a:solidFill>
                <a:effectLst/>
                <a:uLnTx/>
                <a:uFillTx/>
                <a:latin typeface="Times New Roman" pitchFamily="18"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53</a:t>
            </a:fld>
            <a:endParaRPr kumimoji="0" lang="en-US" sz="1200" b="0" i="0" u="none" strike="noStrike" kern="1200" cap="none" spc="0" normalizeH="0" baseline="0" noProof="0">
              <a:ln>
                <a:noFill/>
              </a:ln>
              <a:solidFill>
                <a:srgbClr val="000000">
                  <a:tint val="75000"/>
                </a:srgbClr>
              </a:solidFill>
              <a:effectLst/>
              <a:uLnTx/>
              <a:uFillTx/>
              <a:latin typeface="Times New Roman" pitchFamily="18" charset="0"/>
              <a:ea typeface="+mn-ea"/>
              <a:cs typeface="+mn-cs"/>
            </a:endParaRPr>
          </a:p>
        </p:txBody>
      </p:sp>
      <p:sp>
        <p:nvSpPr>
          <p:cNvPr id="8" name="Content Placeholder 2">
            <a:extLst>
              <a:ext uri="{FF2B5EF4-FFF2-40B4-BE49-F238E27FC236}">
                <a16:creationId xmlns:a16="http://schemas.microsoft.com/office/drawing/2014/main" id="{BFE13BA7-951A-40ED-9B4D-E6A6DC5F9D4E}"/>
              </a:ext>
            </a:extLst>
          </p:cNvPr>
          <p:cNvSpPr txBox="1">
            <a:spLocks/>
          </p:cNvSpPr>
          <p:nvPr/>
        </p:nvSpPr>
        <p:spPr>
          <a:xfrm>
            <a:off x="600973" y="1806619"/>
            <a:ext cx="8382001" cy="1325751"/>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Clr>
                <a:schemeClr val="accent2"/>
              </a:buClr>
              <a:buFont typeface="Arial" panose="020B0604020202020204" pitchFamily="34" charset="0"/>
              <a:buNone/>
              <a:defRPr sz="2800" b="0" i="0" kern="1200">
                <a:solidFill>
                  <a:schemeClr val="tx1"/>
                </a:solidFill>
                <a:latin typeface="Times New Roman" charset="0"/>
                <a:ea typeface="Times New Roman" charset="0"/>
                <a:cs typeface="Times New Roman" charset="0"/>
              </a:defRPr>
            </a:lvl1pPr>
            <a:lvl2pPr marL="822960" indent="-292608" algn="l" defTabSz="914400" rtl="0" eaLnBrk="1" latinLnBrk="0" hangingPunct="1">
              <a:lnSpc>
                <a:spcPct val="90000"/>
              </a:lnSpc>
              <a:spcBef>
                <a:spcPts val="500"/>
              </a:spcBef>
              <a:buClr>
                <a:schemeClr val="accent2"/>
              </a:buClr>
              <a:buFont typeface="Arial" panose="020B0604020202020204" pitchFamily="34" charset="0"/>
              <a:buChar char="•"/>
              <a:defRPr sz="2400" kern="1200">
                <a:solidFill>
                  <a:schemeClr val="tx1"/>
                </a:solidFill>
                <a:latin typeface="+mn-lt"/>
                <a:ea typeface="+mn-ea"/>
                <a:cs typeface="+mn-cs"/>
              </a:defRPr>
            </a:lvl2pPr>
            <a:lvl3pPr marL="1211580" indent="-256032" algn="l" defTabSz="914400" rtl="0" eaLnBrk="1" latinLnBrk="0" hangingPunct="1">
              <a:lnSpc>
                <a:spcPct val="90000"/>
              </a:lnSpc>
              <a:spcBef>
                <a:spcPts val="500"/>
              </a:spcBef>
              <a:buClr>
                <a:schemeClr val="accent2"/>
              </a:buClr>
              <a:buFont typeface="Arial" panose="020B0604020202020204" pitchFamily="34" charset="0"/>
              <a:buChar char="•"/>
              <a:defRPr sz="2000" kern="1200">
                <a:solidFill>
                  <a:schemeClr val="tx1"/>
                </a:solidFill>
                <a:latin typeface="+mn-lt"/>
                <a:ea typeface="+mn-ea"/>
                <a:cs typeface="+mn-cs"/>
              </a:defRPr>
            </a:lvl3pPr>
            <a:lvl4pPr marL="150876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4pPr>
            <a:lvl5pPr marL="1794510" indent="-201168"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lnSpc>
                <a:spcPct val="100000"/>
              </a:lnSpc>
              <a:spcAft>
                <a:spcPts val="0"/>
              </a:spcAft>
            </a:pPr>
            <a:r>
              <a:rPr lang="en-US" altLang="en-US" sz="2200" dirty="0">
                <a:latin typeface="Liberation Sans" panose="020B0604020202020204"/>
                <a:cs typeface="Times New Roman" panose="02020603050405020304" pitchFamily="18" charset="0"/>
              </a:rPr>
              <a:t>Illustration: On Dec. 1, the directors of Media General declare a 50 cents per share cash dividend on 100,000 shares of $10 par value common stock. The dividend is payable on Jan. 20 to shareholders of record on Dec. 22.</a:t>
            </a:r>
            <a:endParaRPr lang="en-IN" sz="2200" dirty="0">
              <a:latin typeface="Liberation Sans" panose="020B0604020202020204"/>
              <a:cs typeface="Times New Roman" panose="02020603050405020304" pitchFamily="18" charset="0"/>
            </a:endParaRPr>
          </a:p>
        </p:txBody>
      </p:sp>
      <p:sp>
        <p:nvSpPr>
          <p:cNvPr id="9" name="Content Placeholder 6">
            <a:extLst>
              <a:ext uri="{FF2B5EF4-FFF2-40B4-BE49-F238E27FC236}">
                <a16:creationId xmlns:a16="http://schemas.microsoft.com/office/drawing/2014/main" id="{6BAD22B5-C436-46D0-B0FF-43354BF16E17}"/>
              </a:ext>
            </a:extLst>
          </p:cNvPr>
          <p:cNvSpPr txBox="1">
            <a:spLocks/>
          </p:cNvSpPr>
          <p:nvPr/>
        </p:nvSpPr>
        <p:spPr>
          <a:xfrm>
            <a:off x="563421" y="3291454"/>
            <a:ext cx="3551379" cy="43648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Clr>
                <a:schemeClr val="accent2"/>
              </a:buClr>
              <a:buFont typeface="Arial" panose="020B0604020202020204" pitchFamily="34" charset="0"/>
              <a:buNone/>
              <a:defRPr sz="2800" b="0" i="0" kern="1200">
                <a:solidFill>
                  <a:schemeClr val="tx1"/>
                </a:solidFill>
                <a:latin typeface="Times New Roman" charset="0"/>
                <a:ea typeface="Times New Roman" charset="0"/>
                <a:cs typeface="Times New Roman" charset="0"/>
              </a:defRPr>
            </a:lvl1pPr>
            <a:lvl2pPr marL="822960" indent="-292608" algn="l" defTabSz="914400" rtl="0" eaLnBrk="1" latinLnBrk="0" hangingPunct="1">
              <a:lnSpc>
                <a:spcPct val="90000"/>
              </a:lnSpc>
              <a:spcBef>
                <a:spcPts val="500"/>
              </a:spcBef>
              <a:buClr>
                <a:schemeClr val="accent2"/>
              </a:buClr>
              <a:buFont typeface="Arial" panose="020B0604020202020204" pitchFamily="34" charset="0"/>
              <a:buChar char="•"/>
              <a:defRPr sz="2400" kern="1200">
                <a:solidFill>
                  <a:schemeClr val="tx1"/>
                </a:solidFill>
                <a:latin typeface="+mn-lt"/>
                <a:ea typeface="+mn-ea"/>
                <a:cs typeface="+mn-cs"/>
              </a:defRPr>
            </a:lvl2pPr>
            <a:lvl3pPr marL="1211580" indent="-256032" algn="l" defTabSz="914400" rtl="0" eaLnBrk="1" latinLnBrk="0" hangingPunct="1">
              <a:lnSpc>
                <a:spcPct val="90000"/>
              </a:lnSpc>
              <a:spcBef>
                <a:spcPts val="500"/>
              </a:spcBef>
              <a:buClr>
                <a:schemeClr val="accent2"/>
              </a:buClr>
              <a:buFont typeface="Arial" panose="020B0604020202020204" pitchFamily="34" charset="0"/>
              <a:buChar char="•"/>
              <a:defRPr sz="2000" kern="1200">
                <a:solidFill>
                  <a:schemeClr val="tx1"/>
                </a:solidFill>
                <a:latin typeface="+mn-lt"/>
                <a:ea typeface="+mn-ea"/>
                <a:cs typeface="+mn-cs"/>
              </a:defRPr>
            </a:lvl3pPr>
            <a:lvl4pPr marL="150876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4pPr>
            <a:lvl5pPr marL="1794510" indent="-201168"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
                <a:srgbClr val="B11116"/>
              </a:buClr>
              <a:buSzTx/>
              <a:buFont typeface="Arial" panose="020B0604020202020204" pitchFamily="34" charset="0"/>
              <a:buNone/>
              <a:tabLst/>
              <a:defRPr/>
            </a:pPr>
            <a:r>
              <a:rPr kumimoji="0" lang="en-US" altLang="en-US" sz="2200" b="1" i="0" u="sng" strike="noStrike" kern="1200" cap="none" spc="0" normalizeH="0" baseline="0" noProof="0" dirty="0">
                <a:ln>
                  <a:noFill/>
                </a:ln>
                <a:solidFill>
                  <a:srgbClr val="231F20"/>
                </a:solidFill>
                <a:effectLst/>
                <a:uLnTx/>
                <a:uFillTx/>
                <a:latin typeface="Liberation Sans" panose="020B0604020202020204"/>
                <a:cs typeface="Times New Roman" panose="02020603050405020304" pitchFamily="18" charset="0"/>
              </a:rPr>
              <a:t>Dec. 1 </a:t>
            </a:r>
            <a:r>
              <a:rPr kumimoji="0" lang="en-US" altLang="en-US" sz="2200" b="0" i="0" u="sng" strike="noStrike" kern="1200" cap="none" spc="0" normalizeH="0" baseline="0" noProof="0" dirty="0">
                <a:ln>
                  <a:noFill/>
                </a:ln>
                <a:solidFill>
                  <a:srgbClr val="231F20"/>
                </a:solidFill>
                <a:effectLst/>
                <a:uLnTx/>
                <a:uFillTx/>
                <a:latin typeface="Liberation Sans" panose="020B0604020202020204"/>
                <a:cs typeface="Times New Roman" panose="02020603050405020304" pitchFamily="18" charset="0"/>
              </a:rPr>
              <a:t> (Declaration Date) </a:t>
            </a:r>
            <a:r>
              <a:rPr kumimoji="0" lang="en-US" altLang="en-US" sz="2200" b="0" i="0" u="none" strike="noStrike" kern="1200" cap="none" spc="0" normalizeH="0" baseline="0" noProof="0" dirty="0">
                <a:ln>
                  <a:noFill/>
                </a:ln>
                <a:solidFill>
                  <a:srgbClr val="FFFFFF"/>
                </a:solidFill>
                <a:effectLst/>
                <a:uLnTx/>
                <a:uFillTx/>
                <a:latin typeface="Liberation Sans" panose="020B0604020202020204"/>
                <a:cs typeface="Times New Roman" panose="02020603050405020304" pitchFamily="18" charset="0"/>
              </a:rPr>
              <a:t>end underline</a:t>
            </a:r>
            <a:endParaRPr kumimoji="0" lang="en-IN" sz="2200" b="0" i="0" u="none" strike="noStrike" kern="1200" cap="none" spc="0" normalizeH="0" baseline="0" noProof="0" dirty="0">
              <a:ln>
                <a:noFill/>
              </a:ln>
              <a:solidFill>
                <a:srgbClr val="FFFFFF"/>
              </a:solidFill>
              <a:effectLst/>
              <a:uLnTx/>
              <a:uFillTx/>
              <a:latin typeface="Liberation Sans" panose="020B0604020202020204"/>
              <a:cs typeface="Times New Roman" panose="02020603050405020304" pitchFamily="18" charset="0"/>
            </a:endParaRPr>
          </a:p>
        </p:txBody>
      </p:sp>
      <p:sp>
        <p:nvSpPr>
          <p:cNvPr id="10" name="Content Placeholder 10">
            <a:extLst>
              <a:ext uri="{FF2B5EF4-FFF2-40B4-BE49-F238E27FC236}">
                <a16:creationId xmlns:a16="http://schemas.microsoft.com/office/drawing/2014/main" id="{168C430A-F027-4FD3-A0C1-0CE85C433593}"/>
              </a:ext>
            </a:extLst>
          </p:cNvPr>
          <p:cNvSpPr txBox="1">
            <a:spLocks/>
          </p:cNvSpPr>
          <p:nvPr/>
        </p:nvSpPr>
        <p:spPr>
          <a:xfrm>
            <a:off x="1257104" y="3766020"/>
            <a:ext cx="2248096" cy="427706"/>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Clr>
                <a:schemeClr val="accent2"/>
              </a:buClr>
              <a:buFont typeface="Arial" panose="020B0604020202020204" pitchFamily="34" charset="0"/>
              <a:buNone/>
              <a:defRPr sz="2800" b="0" i="0" kern="1200">
                <a:solidFill>
                  <a:schemeClr val="tx1"/>
                </a:solidFill>
                <a:latin typeface="Times New Roman" charset="0"/>
                <a:ea typeface="Times New Roman" charset="0"/>
                <a:cs typeface="Times New Roman" charset="0"/>
              </a:defRPr>
            </a:lvl1pPr>
            <a:lvl2pPr marL="822960" indent="-292608" algn="l" defTabSz="914400" rtl="0" eaLnBrk="1" latinLnBrk="0" hangingPunct="1">
              <a:lnSpc>
                <a:spcPct val="90000"/>
              </a:lnSpc>
              <a:spcBef>
                <a:spcPts val="500"/>
              </a:spcBef>
              <a:buClr>
                <a:schemeClr val="accent2"/>
              </a:buClr>
              <a:buFont typeface="Arial" panose="020B0604020202020204" pitchFamily="34" charset="0"/>
              <a:buChar char="•"/>
              <a:defRPr sz="2400" kern="1200">
                <a:solidFill>
                  <a:schemeClr val="tx1"/>
                </a:solidFill>
                <a:latin typeface="+mn-lt"/>
                <a:ea typeface="+mn-ea"/>
                <a:cs typeface="+mn-cs"/>
              </a:defRPr>
            </a:lvl2pPr>
            <a:lvl3pPr marL="1211580" indent="-256032" algn="l" defTabSz="914400" rtl="0" eaLnBrk="1" latinLnBrk="0" hangingPunct="1">
              <a:lnSpc>
                <a:spcPct val="90000"/>
              </a:lnSpc>
              <a:spcBef>
                <a:spcPts val="500"/>
              </a:spcBef>
              <a:buClr>
                <a:schemeClr val="accent2"/>
              </a:buClr>
              <a:buFont typeface="Arial" panose="020B0604020202020204" pitchFamily="34" charset="0"/>
              <a:buChar char="•"/>
              <a:defRPr sz="2000" kern="1200">
                <a:solidFill>
                  <a:schemeClr val="tx1"/>
                </a:solidFill>
                <a:latin typeface="+mn-lt"/>
                <a:ea typeface="+mn-ea"/>
                <a:cs typeface="+mn-cs"/>
              </a:defRPr>
            </a:lvl3pPr>
            <a:lvl4pPr marL="150876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4pPr>
            <a:lvl5pPr marL="1794510" indent="-201168"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Aft>
                <a:spcPts val="0"/>
              </a:spcAft>
            </a:pPr>
            <a:r>
              <a:rPr lang="en-US" altLang="en-US" sz="2200" dirty="0">
                <a:latin typeface="Liberation Sans" panose="020B0604020202020204"/>
                <a:cs typeface="Times New Roman" panose="02020603050405020304" pitchFamily="18" charset="0"/>
              </a:rPr>
              <a:t>Cash Dividends</a:t>
            </a:r>
            <a:endParaRPr lang="en-IN" sz="2200" dirty="0">
              <a:latin typeface="Liberation Sans" panose="020B0604020202020204"/>
              <a:cs typeface="Times New Roman" panose="02020603050405020304" pitchFamily="18" charset="0"/>
            </a:endParaRPr>
          </a:p>
        </p:txBody>
      </p:sp>
      <p:sp>
        <p:nvSpPr>
          <p:cNvPr id="11" name="Content Placeholder 15">
            <a:extLst>
              <a:ext uri="{FF2B5EF4-FFF2-40B4-BE49-F238E27FC236}">
                <a16:creationId xmlns:a16="http://schemas.microsoft.com/office/drawing/2014/main" id="{BF2B2DAB-041C-45B9-8FD6-B35836F6B81F}"/>
              </a:ext>
            </a:extLst>
          </p:cNvPr>
          <p:cNvSpPr txBox="1">
            <a:spLocks/>
          </p:cNvSpPr>
          <p:nvPr/>
        </p:nvSpPr>
        <p:spPr>
          <a:xfrm>
            <a:off x="5270608" y="3743500"/>
            <a:ext cx="1054744" cy="37130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Clr>
                <a:schemeClr val="accent2"/>
              </a:buClr>
              <a:buFont typeface="Arial" panose="020B0604020202020204" pitchFamily="34" charset="0"/>
              <a:buNone/>
              <a:defRPr sz="2800" b="0" i="0" kern="1200">
                <a:solidFill>
                  <a:schemeClr val="tx1"/>
                </a:solidFill>
                <a:latin typeface="Times New Roman" charset="0"/>
                <a:ea typeface="Times New Roman" charset="0"/>
                <a:cs typeface="Times New Roman" charset="0"/>
              </a:defRPr>
            </a:lvl1pPr>
            <a:lvl2pPr marL="822960" indent="-292608" algn="l" defTabSz="914400" rtl="0" eaLnBrk="1" latinLnBrk="0" hangingPunct="1">
              <a:lnSpc>
                <a:spcPct val="90000"/>
              </a:lnSpc>
              <a:spcBef>
                <a:spcPts val="500"/>
              </a:spcBef>
              <a:buClr>
                <a:schemeClr val="accent2"/>
              </a:buClr>
              <a:buFont typeface="Arial" panose="020B0604020202020204" pitchFamily="34" charset="0"/>
              <a:buChar char="•"/>
              <a:defRPr sz="2400" kern="1200">
                <a:solidFill>
                  <a:schemeClr val="tx1"/>
                </a:solidFill>
                <a:latin typeface="+mn-lt"/>
                <a:ea typeface="+mn-ea"/>
                <a:cs typeface="+mn-cs"/>
              </a:defRPr>
            </a:lvl2pPr>
            <a:lvl3pPr marL="1211580" indent="-256032" algn="l" defTabSz="914400" rtl="0" eaLnBrk="1" latinLnBrk="0" hangingPunct="1">
              <a:lnSpc>
                <a:spcPct val="90000"/>
              </a:lnSpc>
              <a:spcBef>
                <a:spcPts val="500"/>
              </a:spcBef>
              <a:buClr>
                <a:schemeClr val="accent2"/>
              </a:buClr>
              <a:buFont typeface="Arial" panose="020B0604020202020204" pitchFamily="34" charset="0"/>
              <a:buChar char="•"/>
              <a:defRPr sz="2000" kern="1200">
                <a:solidFill>
                  <a:schemeClr val="tx1"/>
                </a:solidFill>
                <a:latin typeface="+mn-lt"/>
                <a:ea typeface="+mn-ea"/>
                <a:cs typeface="+mn-cs"/>
              </a:defRPr>
            </a:lvl3pPr>
            <a:lvl4pPr marL="150876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4pPr>
            <a:lvl5pPr marL="1794510" indent="-201168"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Aft>
                <a:spcPts val="0"/>
              </a:spcAft>
            </a:pPr>
            <a:r>
              <a:rPr lang="en-US" altLang="en-US" sz="2200" dirty="0">
                <a:latin typeface="Liberation Sans" panose="020B0604020202020204"/>
                <a:cs typeface="Times New Roman" panose="02020603050405020304" pitchFamily="18" charset="0"/>
              </a:rPr>
              <a:t>50,000</a:t>
            </a:r>
            <a:endParaRPr lang="en-IN" sz="2200" dirty="0">
              <a:latin typeface="Liberation Sans" panose="020B0604020202020204"/>
              <a:cs typeface="Times New Roman" panose="02020603050405020304" pitchFamily="18" charset="0"/>
            </a:endParaRPr>
          </a:p>
        </p:txBody>
      </p:sp>
      <p:sp>
        <p:nvSpPr>
          <p:cNvPr id="12" name="Content Placeholder 9">
            <a:extLst>
              <a:ext uri="{FF2B5EF4-FFF2-40B4-BE49-F238E27FC236}">
                <a16:creationId xmlns:a16="http://schemas.microsoft.com/office/drawing/2014/main" id="{ECADB2F0-000D-4083-B02E-48ECF2CF2D6A}"/>
              </a:ext>
            </a:extLst>
          </p:cNvPr>
          <p:cNvSpPr txBox="1">
            <a:spLocks/>
          </p:cNvSpPr>
          <p:nvPr/>
        </p:nvSpPr>
        <p:spPr>
          <a:xfrm>
            <a:off x="1638215" y="4169676"/>
            <a:ext cx="2628985" cy="30248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Clr>
                <a:schemeClr val="accent2"/>
              </a:buClr>
              <a:buFont typeface="Arial" panose="020B0604020202020204" pitchFamily="34" charset="0"/>
              <a:buNone/>
              <a:defRPr sz="2800" b="0" i="0" kern="1200">
                <a:solidFill>
                  <a:schemeClr val="tx1"/>
                </a:solidFill>
                <a:latin typeface="Times New Roman" charset="0"/>
                <a:ea typeface="Times New Roman" charset="0"/>
                <a:cs typeface="Times New Roman" charset="0"/>
              </a:defRPr>
            </a:lvl1pPr>
            <a:lvl2pPr marL="822960" indent="-292608" algn="l" defTabSz="914400" rtl="0" eaLnBrk="1" latinLnBrk="0" hangingPunct="1">
              <a:lnSpc>
                <a:spcPct val="90000"/>
              </a:lnSpc>
              <a:spcBef>
                <a:spcPts val="500"/>
              </a:spcBef>
              <a:buClr>
                <a:schemeClr val="accent2"/>
              </a:buClr>
              <a:buFont typeface="Arial" panose="020B0604020202020204" pitchFamily="34" charset="0"/>
              <a:buChar char="•"/>
              <a:defRPr sz="2400" kern="1200">
                <a:solidFill>
                  <a:schemeClr val="tx1"/>
                </a:solidFill>
                <a:latin typeface="+mn-lt"/>
                <a:ea typeface="+mn-ea"/>
                <a:cs typeface="+mn-cs"/>
              </a:defRPr>
            </a:lvl2pPr>
            <a:lvl3pPr marL="1211580" indent="-256032" algn="l" defTabSz="914400" rtl="0" eaLnBrk="1" latinLnBrk="0" hangingPunct="1">
              <a:lnSpc>
                <a:spcPct val="90000"/>
              </a:lnSpc>
              <a:spcBef>
                <a:spcPts val="500"/>
              </a:spcBef>
              <a:buClr>
                <a:schemeClr val="accent2"/>
              </a:buClr>
              <a:buFont typeface="Arial" panose="020B0604020202020204" pitchFamily="34" charset="0"/>
              <a:buChar char="•"/>
              <a:defRPr sz="2000" kern="1200">
                <a:solidFill>
                  <a:schemeClr val="tx1"/>
                </a:solidFill>
                <a:latin typeface="+mn-lt"/>
                <a:ea typeface="+mn-ea"/>
                <a:cs typeface="+mn-cs"/>
              </a:defRPr>
            </a:lvl3pPr>
            <a:lvl4pPr marL="150876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4pPr>
            <a:lvl5pPr marL="1794510" indent="-201168"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Aft>
                <a:spcPts val="0"/>
              </a:spcAft>
            </a:pPr>
            <a:r>
              <a:rPr lang="en-US" altLang="en-US" sz="2200" dirty="0">
                <a:latin typeface="Liberation Sans" panose="020B0604020202020204"/>
                <a:cs typeface="Times New Roman" panose="02020603050405020304" pitchFamily="18" charset="0"/>
              </a:rPr>
              <a:t>Dividends Payable</a:t>
            </a:r>
            <a:endParaRPr lang="en-IN" sz="2200" dirty="0">
              <a:latin typeface="Liberation Sans" panose="020B0604020202020204"/>
              <a:cs typeface="Times New Roman" panose="02020603050405020304" pitchFamily="18" charset="0"/>
            </a:endParaRPr>
          </a:p>
        </p:txBody>
      </p:sp>
      <p:sp>
        <p:nvSpPr>
          <p:cNvPr id="13" name="Content Placeholder 12">
            <a:extLst>
              <a:ext uri="{FF2B5EF4-FFF2-40B4-BE49-F238E27FC236}">
                <a16:creationId xmlns:a16="http://schemas.microsoft.com/office/drawing/2014/main" id="{22C8BA36-23EC-49D0-BF29-394DB0C79D47}"/>
              </a:ext>
            </a:extLst>
          </p:cNvPr>
          <p:cNvSpPr txBox="1">
            <a:spLocks/>
          </p:cNvSpPr>
          <p:nvPr/>
        </p:nvSpPr>
        <p:spPr>
          <a:xfrm>
            <a:off x="7156519" y="4167355"/>
            <a:ext cx="1054744" cy="365125"/>
          </a:xfrm>
          <a:prstGeom prst="rect">
            <a:avLst/>
          </a:prstGeom>
        </p:spPr>
        <p:txBody>
          <a:bodyPr vert="horz" lIns="91440" tIns="45720" rIns="91440" bIns="45720" rtlCol="0">
            <a:noAutofit/>
          </a:bodyPr>
          <a:lstStyle>
            <a:defPPr>
              <a:defRPr lang="en-US"/>
            </a:defPPr>
            <a:lvl1pPr marL="0" indent="0" algn="l" defTabSz="914400" eaLnBrk="1" fontAlgn="auto" latinLnBrk="0" hangingPunct="1">
              <a:lnSpc>
                <a:spcPct val="90000"/>
              </a:lnSpc>
              <a:spcBef>
                <a:spcPts val="1000"/>
              </a:spcBef>
              <a:spcAft>
                <a:spcPts val="0"/>
              </a:spcAft>
              <a:buClr>
                <a:schemeClr val="accent2"/>
              </a:buClr>
              <a:buFont typeface="Arial" panose="020B0604020202020204" pitchFamily="34" charset="0"/>
              <a:buNone/>
              <a:defRPr sz="2200" b="0" i="0">
                <a:latin typeface="Liberation Sans" panose="020B0604020202020204"/>
                <a:ea typeface="Times New Roman" charset="0"/>
                <a:cs typeface="Times New Roman" panose="02020603050405020304" pitchFamily="18" charset="0"/>
              </a:defRPr>
            </a:lvl1pPr>
            <a:lvl2pPr marL="822960" indent="-292608" algn="l" defTabSz="914400" eaLnBrk="1" latinLnBrk="0" hangingPunct="1">
              <a:lnSpc>
                <a:spcPct val="90000"/>
              </a:lnSpc>
              <a:spcBef>
                <a:spcPts val="500"/>
              </a:spcBef>
              <a:buClr>
                <a:schemeClr val="accent2"/>
              </a:buClr>
              <a:buFont typeface="Arial" panose="020B0604020202020204" pitchFamily="34" charset="0"/>
              <a:buChar char="•"/>
              <a:defRPr>
                <a:latin typeface="+mn-lt"/>
              </a:defRPr>
            </a:lvl2pPr>
            <a:lvl3pPr marL="1211580" indent="-256032" algn="l" defTabSz="914400" eaLnBrk="1" latinLnBrk="0" hangingPunct="1">
              <a:lnSpc>
                <a:spcPct val="90000"/>
              </a:lnSpc>
              <a:spcBef>
                <a:spcPts val="500"/>
              </a:spcBef>
              <a:buClr>
                <a:schemeClr val="accent2"/>
              </a:buClr>
              <a:buFont typeface="Arial" panose="020B0604020202020204" pitchFamily="34" charset="0"/>
              <a:buChar char="•"/>
              <a:defRPr sz="2000">
                <a:latin typeface="+mn-lt"/>
              </a:defRPr>
            </a:lvl3pPr>
            <a:lvl4pPr marL="1508760" indent="-228600" algn="l" defTabSz="914400" eaLnBrk="1" latinLnBrk="0" hangingPunct="1">
              <a:lnSpc>
                <a:spcPct val="90000"/>
              </a:lnSpc>
              <a:spcBef>
                <a:spcPts val="500"/>
              </a:spcBef>
              <a:buClr>
                <a:schemeClr val="accent2"/>
              </a:buClr>
              <a:buFont typeface="Arial" panose="020B0604020202020204" pitchFamily="34" charset="0"/>
              <a:buChar char="•"/>
              <a:defRPr sz="1800">
                <a:latin typeface="+mn-lt"/>
              </a:defRPr>
            </a:lvl4pPr>
            <a:lvl5pPr marL="1794510" indent="-201168" algn="l" defTabSz="914400" eaLnBrk="1" latinLnBrk="0" hangingPunct="1">
              <a:lnSpc>
                <a:spcPct val="90000"/>
              </a:lnSpc>
              <a:spcBef>
                <a:spcPts val="500"/>
              </a:spcBef>
              <a:buClr>
                <a:schemeClr val="accent2"/>
              </a:buClr>
              <a:buFont typeface="Arial" panose="020B0604020202020204" pitchFamily="34" charset="0"/>
              <a:buChar char="•"/>
              <a:defRPr sz="1800">
                <a:latin typeface="+mn-lt"/>
              </a:defRPr>
            </a:lvl5pPr>
            <a:lvl6pPr marL="2514600" indent="-228600">
              <a:lnSpc>
                <a:spcPct val="90000"/>
              </a:lnSpc>
              <a:spcBef>
                <a:spcPts val="500"/>
              </a:spcBef>
              <a:buFont typeface="Arial" panose="020B0604020202020204" pitchFamily="34" charset="0"/>
              <a:buChar char="•"/>
              <a:defRPr sz="1800">
                <a:latin typeface="+mn-lt"/>
              </a:defRPr>
            </a:lvl6pPr>
            <a:lvl7pPr marL="2971800" indent="-228600">
              <a:lnSpc>
                <a:spcPct val="90000"/>
              </a:lnSpc>
              <a:spcBef>
                <a:spcPts val="500"/>
              </a:spcBef>
              <a:buFont typeface="Arial" panose="020B0604020202020204" pitchFamily="34" charset="0"/>
              <a:buChar char="•"/>
              <a:defRPr sz="1800">
                <a:latin typeface="+mn-lt"/>
              </a:defRPr>
            </a:lvl7pPr>
            <a:lvl8pPr marL="3429000" indent="-228600">
              <a:lnSpc>
                <a:spcPct val="90000"/>
              </a:lnSpc>
              <a:spcBef>
                <a:spcPts val="500"/>
              </a:spcBef>
              <a:buFont typeface="Arial" panose="020B0604020202020204" pitchFamily="34" charset="0"/>
              <a:buChar char="•"/>
              <a:defRPr sz="1800">
                <a:latin typeface="+mn-lt"/>
              </a:defRPr>
            </a:lvl8pPr>
            <a:lvl9pPr marL="3886200" indent="-228600">
              <a:lnSpc>
                <a:spcPct val="90000"/>
              </a:lnSpc>
              <a:spcBef>
                <a:spcPts val="500"/>
              </a:spcBef>
              <a:buFont typeface="Arial" panose="020B0604020202020204" pitchFamily="34" charset="0"/>
              <a:buChar char="•"/>
              <a:defRPr sz="1800">
                <a:latin typeface="+mn-lt"/>
              </a:defRPr>
            </a:lvl9pPr>
          </a:lstStyle>
          <a:p>
            <a:r>
              <a:rPr lang="en-US" altLang="en-US"/>
              <a:t>50,000</a:t>
            </a:r>
            <a:endParaRPr lang="en-IN" dirty="0"/>
          </a:p>
        </p:txBody>
      </p:sp>
      <p:sp>
        <p:nvSpPr>
          <p:cNvPr id="14" name="Content Placeholder 7">
            <a:extLst>
              <a:ext uri="{FF2B5EF4-FFF2-40B4-BE49-F238E27FC236}">
                <a16:creationId xmlns:a16="http://schemas.microsoft.com/office/drawing/2014/main" id="{C99F23E0-38EC-4E5F-909B-9DBA1336C12B}"/>
              </a:ext>
            </a:extLst>
          </p:cNvPr>
          <p:cNvSpPr txBox="1">
            <a:spLocks/>
          </p:cNvSpPr>
          <p:nvPr/>
        </p:nvSpPr>
        <p:spPr>
          <a:xfrm>
            <a:off x="563421" y="4593724"/>
            <a:ext cx="3630977" cy="60960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Clr>
                <a:schemeClr val="accent2"/>
              </a:buClr>
              <a:buFont typeface="Arial" panose="020B0604020202020204" pitchFamily="34" charset="0"/>
              <a:buNone/>
              <a:defRPr sz="2800" b="0" i="0" kern="1200">
                <a:solidFill>
                  <a:schemeClr val="tx1"/>
                </a:solidFill>
                <a:latin typeface="Times New Roman" charset="0"/>
                <a:ea typeface="Times New Roman" charset="0"/>
                <a:cs typeface="Times New Roman" charset="0"/>
              </a:defRPr>
            </a:lvl1pPr>
            <a:lvl2pPr marL="822960" indent="-292608" algn="l" defTabSz="914400" rtl="0" eaLnBrk="1" latinLnBrk="0" hangingPunct="1">
              <a:lnSpc>
                <a:spcPct val="90000"/>
              </a:lnSpc>
              <a:spcBef>
                <a:spcPts val="500"/>
              </a:spcBef>
              <a:buClr>
                <a:schemeClr val="accent2"/>
              </a:buClr>
              <a:buFont typeface="Arial" panose="020B0604020202020204" pitchFamily="34" charset="0"/>
              <a:buChar char="•"/>
              <a:defRPr sz="2400" kern="1200">
                <a:solidFill>
                  <a:schemeClr val="tx1"/>
                </a:solidFill>
                <a:latin typeface="+mn-lt"/>
                <a:ea typeface="+mn-ea"/>
                <a:cs typeface="+mn-cs"/>
              </a:defRPr>
            </a:lvl2pPr>
            <a:lvl3pPr marL="1211580" indent="-256032" algn="l" defTabSz="914400" rtl="0" eaLnBrk="1" latinLnBrk="0" hangingPunct="1">
              <a:lnSpc>
                <a:spcPct val="90000"/>
              </a:lnSpc>
              <a:spcBef>
                <a:spcPts val="500"/>
              </a:spcBef>
              <a:buClr>
                <a:schemeClr val="accent2"/>
              </a:buClr>
              <a:buFont typeface="Arial" panose="020B0604020202020204" pitchFamily="34" charset="0"/>
              <a:buChar char="•"/>
              <a:defRPr sz="2000" kern="1200">
                <a:solidFill>
                  <a:schemeClr val="tx1"/>
                </a:solidFill>
                <a:latin typeface="+mn-lt"/>
                <a:ea typeface="+mn-ea"/>
                <a:cs typeface="+mn-cs"/>
              </a:defRPr>
            </a:lvl3pPr>
            <a:lvl4pPr marL="150876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4pPr>
            <a:lvl5pPr marL="1794510" indent="-201168"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
                <a:srgbClr val="B11116"/>
              </a:buClr>
              <a:buSzTx/>
              <a:buFont typeface="Arial" panose="020B0604020202020204" pitchFamily="34" charset="0"/>
              <a:buNone/>
              <a:tabLst/>
              <a:defRPr/>
            </a:pPr>
            <a:r>
              <a:rPr kumimoji="0" lang="en-US" altLang="en-US" sz="2200" b="1" i="0" u="sng" strike="noStrike" kern="1200" cap="none" spc="0" normalizeH="0" baseline="0" noProof="0" dirty="0">
                <a:ln>
                  <a:noFill/>
                </a:ln>
                <a:solidFill>
                  <a:srgbClr val="231F20"/>
                </a:solidFill>
                <a:effectLst/>
                <a:uLnTx/>
                <a:uFillTx/>
                <a:latin typeface="Liberation Sans" panose="020B0604020202020204"/>
                <a:cs typeface="Times New Roman" panose="02020603050405020304" pitchFamily="18" charset="0"/>
              </a:rPr>
              <a:t>Dec. 22</a:t>
            </a:r>
            <a:r>
              <a:rPr kumimoji="0" lang="en-US" altLang="en-US" sz="2200" b="0" i="0" u="sng" strike="noStrike" kern="1200" cap="none" spc="0" normalizeH="0" baseline="0" noProof="0" dirty="0">
                <a:ln>
                  <a:noFill/>
                </a:ln>
                <a:solidFill>
                  <a:srgbClr val="231F20"/>
                </a:solidFill>
                <a:effectLst/>
                <a:uLnTx/>
                <a:uFillTx/>
                <a:latin typeface="Liberation Sans" panose="020B0604020202020204"/>
                <a:cs typeface="Times New Roman" panose="02020603050405020304" pitchFamily="18" charset="0"/>
              </a:rPr>
              <a:t>  (Date of Record) </a:t>
            </a:r>
            <a:r>
              <a:rPr kumimoji="0" lang="en-US" altLang="en-US" sz="2200" b="0" i="0" u="none" strike="noStrike" kern="1200" cap="none" spc="0" normalizeH="0" baseline="0" noProof="0" dirty="0">
                <a:ln>
                  <a:noFill/>
                </a:ln>
                <a:solidFill>
                  <a:srgbClr val="FFFFFF"/>
                </a:solidFill>
                <a:effectLst/>
                <a:uLnTx/>
                <a:uFillTx/>
                <a:latin typeface="Liberation Sans" panose="020B0604020202020204"/>
                <a:cs typeface="Times New Roman" panose="02020603050405020304" pitchFamily="18" charset="0"/>
              </a:rPr>
              <a:t>end underline</a:t>
            </a:r>
            <a:endParaRPr kumimoji="0" lang="en-IN" sz="2200" b="0" i="0" u="none" strike="noStrike" kern="1200" cap="none" spc="0" normalizeH="0" baseline="0" noProof="0" dirty="0">
              <a:ln>
                <a:noFill/>
              </a:ln>
              <a:solidFill>
                <a:srgbClr val="FFFFFF"/>
              </a:solidFill>
              <a:effectLst/>
              <a:uLnTx/>
              <a:uFillTx/>
              <a:latin typeface="Liberation Sans" panose="020B0604020202020204"/>
              <a:cs typeface="Times New Roman" panose="02020603050405020304" pitchFamily="18" charset="0"/>
            </a:endParaRPr>
          </a:p>
        </p:txBody>
      </p:sp>
      <p:sp>
        <p:nvSpPr>
          <p:cNvPr id="15" name="Content Placeholder 5">
            <a:extLst>
              <a:ext uri="{FF2B5EF4-FFF2-40B4-BE49-F238E27FC236}">
                <a16:creationId xmlns:a16="http://schemas.microsoft.com/office/drawing/2014/main" id="{50B0AB96-7652-4970-BC1B-F385C25C20C7}"/>
              </a:ext>
            </a:extLst>
          </p:cNvPr>
          <p:cNvSpPr txBox="1">
            <a:spLocks/>
          </p:cNvSpPr>
          <p:nvPr/>
        </p:nvSpPr>
        <p:spPr>
          <a:xfrm>
            <a:off x="5135884" y="4597137"/>
            <a:ext cx="1492908" cy="386792"/>
          </a:xfrm>
          <a:prstGeom prst="rect">
            <a:avLst/>
          </a:prstGeom>
        </p:spPr>
        <p:txBody>
          <a:bodyPr vert="horz" lIns="91440" tIns="45720" rIns="91440" bIns="45720" rtlCol="0">
            <a:normAutofit lnSpcReduction="10000"/>
          </a:bodyPr>
          <a:lstStyle>
            <a:lvl1pPr marL="0" indent="0" algn="l" defTabSz="914400" rtl="0" eaLnBrk="1" latinLnBrk="0" hangingPunct="1">
              <a:lnSpc>
                <a:spcPct val="90000"/>
              </a:lnSpc>
              <a:spcBef>
                <a:spcPts val="1000"/>
              </a:spcBef>
              <a:buClr>
                <a:schemeClr val="accent2"/>
              </a:buClr>
              <a:buFont typeface="Arial" panose="020B0604020202020204" pitchFamily="34" charset="0"/>
              <a:buNone/>
              <a:defRPr sz="2800" b="0" i="0" kern="1200">
                <a:solidFill>
                  <a:schemeClr val="tx1"/>
                </a:solidFill>
                <a:latin typeface="Times New Roman" charset="0"/>
                <a:ea typeface="Times New Roman" charset="0"/>
                <a:cs typeface="Times New Roman" charset="0"/>
              </a:defRPr>
            </a:lvl1pPr>
            <a:lvl2pPr marL="822960" indent="-292608" algn="l" defTabSz="914400" rtl="0" eaLnBrk="1" latinLnBrk="0" hangingPunct="1">
              <a:lnSpc>
                <a:spcPct val="90000"/>
              </a:lnSpc>
              <a:spcBef>
                <a:spcPts val="500"/>
              </a:spcBef>
              <a:buClr>
                <a:schemeClr val="accent2"/>
              </a:buClr>
              <a:buFont typeface="Arial" panose="020B0604020202020204" pitchFamily="34" charset="0"/>
              <a:buChar char="•"/>
              <a:defRPr sz="2400" kern="1200">
                <a:solidFill>
                  <a:schemeClr val="tx1"/>
                </a:solidFill>
                <a:latin typeface="+mn-lt"/>
                <a:ea typeface="+mn-ea"/>
                <a:cs typeface="+mn-cs"/>
              </a:defRPr>
            </a:lvl2pPr>
            <a:lvl3pPr marL="1211580" indent="-256032" algn="l" defTabSz="914400" rtl="0" eaLnBrk="1" latinLnBrk="0" hangingPunct="1">
              <a:lnSpc>
                <a:spcPct val="90000"/>
              </a:lnSpc>
              <a:spcBef>
                <a:spcPts val="500"/>
              </a:spcBef>
              <a:buClr>
                <a:schemeClr val="accent2"/>
              </a:buClr>
              <a:buFont typeface="Arial" panose="020B0604020202020204" pitchFamily="34" charset="0"/>
              <a:buChar char="•"/>
              <a:defRPr sz="2000" kern="1200">
                <a:solidFill>
                  <a:schemeClr val="tx1"/>
                </a:solidFill>
                <a:latin typeface="+mn-lt"/>
                <a:ea typeface="+mn-ea"/>
                <a:cs typeface="+mn-cs"/>
              </a:defRPr>
            </a:lvl3pPr>
            <a:lvl4pPr marL="150876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4pPr>
            <a:lvl5pPr marL="1794510" indent="-201168"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Aft>
                <a:spcPts val="0"/>
              </a:spcAft>
            </a:pPr>
            <a:r>
              <a:rPr lang="en-US" altLang="en-US" sz="2200" b="1" dirty="0">
                <a:latin typeface="Liberation Sans" panose="020B0604020202020204"/>
                <a:cs typeface="Times New Roman" panose="02020603050405020304" pitchFamily="18" charset="0"/>
              </a:rPr>
              <a:t>No entry</a:t>
            </a:r>
            <a:endParaRPr lang="en-IN" sz="2200" dirty="0">
              <a:latin typeface="Liberation Sans" panose="020B0604020202020204"/>
              <a:cs typeface="Times New Roman" panose="02020603050405020304" pitchFamily="18" charset="0"/>
            </a:endParaRPr>
          </a:p>
        </p:txBody>
      </p:sp>
      <p:sp>
        <p:nvSpPr>
          <p:cNvPr id="16" name="Content Placeholder 8">
            <a:extLst>
              <a:ext uri="{FF2B5EF4-FFF2-40B4-BE49-F238E27FC236}">
                <a16:creationId xmlns:a16="http://schemas.microsoft.com/office/drawing/2014/main" id="{51F84C29-2F26-4E7F-B6D6-3BDF1B858658}"/>
              </a:ext>
            </a:extLst>
          </p:cNvPr>
          <p:cNvSpPr txBox="1">
            <a:spLocks/>
          </p:cNvSpPr>
          <p:nvPr/>
        </p:nvSpPr>
        <p:spPr>
          <a:xfrm>
            <a:off x="572117" y="5211738"/>
            <a:ext cx="3732987" cy="483273"/>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Clr>
                <a:schemeClr val="accent2"/>
              </a:buClr>
              <a:buFont typeface="Arial" panose="020B0604020202020204" pitchFamily="34" charset="0"/>
              <a:buNone/>
              <a:defRPr sz="2800" b="0" i="0" kern="1200">
                <a:solidFill>
                  <a:schemeClr val="tx1"/>
                </a:solidFill>
                <a:latin typeface="Times New Roman" charset="0"/>
                <a:ea typeface="Times New Roman" charset="0"/>
                <a:cs typeface="Times New Roman" charset="0"/>
              </a:defRPr>
            </a:lvl1pPr>
            <a:lvl2pPr marL="822960" indent="-292608" algn="l" defTabSz="914400" rtl="0" eaLnBrk="1" latinLnBrk="0" hangingPunct="1">
              <a:lnSpc>
                <a:spcPct val="90000"/>
              </a:lnSpc>
              <a:spcBef>
                <a:spcPts val="500"/>
              </a:spcBef>
              <a:buClr>
                <a:schemeClr val="accent2"/>
              </a:buClr>
              <a:buFont typeface="Arial" panose="020B0604020202020204" pitchFamily="34" charset="0"/>
              <a:buChar char="•"/>
              <a:defRPr sz="2400" kern="1200">
                <a:solidFill>
                  <a:schemeClr val="tx1"/>
                </a:solidFill>
                <a:latin typeface="+mn-lt"/>
                <a:ea typeface="+mn-ea"/>
                <a:cs typeface="+mn-cs"/>
              </a:defRPr>
            </a:lvl2pPr>
            <a:lvl3pPr marL="1211580" indent="-256032" algn="l" defTabSz="914400" rtl="0" eaLnBrk="1" latinLnBrk="0" hangingPunct="1">
              <a:lnSpc>
                <a:spcPct val="90000"/>
              </a:lnSpc>
              <a:spcBef>
                <a:spcPts val="500"/>
              </a:spcBef>
              <a:buClr>
                <a:schemeClr val="accent2"/>
              </a:buClr>
              <a:buFont typeface="Arial" panose="020B0604020202020204" pitchFamily="34" charset="0"/>
              <a:buChar char="•"/>
              <a:defRPr sz="2000" kern="1200">
                <a:solidFill>
                  <a:schemeClr val="tx1"/>
                </a:solidFill>
                <a:latin typeface="+mn-lt"/>
                <a:ea typeface="+mn-ea"/>
                <a:cs typeface="+mn-cs"/>
              </a:defRPr>
            </a:lvl3pPr>
            <a:lvl4pPr marL="150876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4pPr>
            <a:lvl5pPr marL="1794510" indent="-201168"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
                <a:srgbClr val="B11116"/>
              </a:buClr>
              <a:buSzTx/>
              <a:buFont typeface="Arial" panose="020B0604020202020204" pitchFamily="34" charset="0"/>
              <a:buNone/>
              <a:tabLst/>
              <a:defRPr/>
            </a:pPr>
            <a:r>
              <a:rPr kumimoji="0" lang="en-US" altLang="en-US" sz="2200" b="1" i="0" u="sng" strike="noStrike" kern="1200" cap="none" spc="0" normalizeH="0" baseline="0" noProof="0" dirty="0">
                <a:ln>
                  <a:noFill/>
                </a:ln>
                <a:solidFill>
                  <a:srgbClr val="231F20"/>
                </a:solidFill>
                <a:effectLst/>
                <a:uLnTx/>
                <a:uFillTx/>
                <a:latin typeface="Liberation Sans" panose="020B0604020202020204"/>
                <a:cs typeface="Times New Roman" panose="02020603050405020304" pitchFamily="18" charset="0"/>
              </a:rPr>
              <a:t>Jan. 20</a:t>
            </a:r>
            <a:r>
              <a:rPr kumimoji="0" lang="en-US" altLang="en-US" sz="2200" b="0" i="0" u="sng" strike="noStrike" kern="1200" cap="none" spc="0" normalizeH="0" baseline="0" noProof="0" dirty="0">
                <a:ln>
                  <a:noFill/>
                </a:ln>
                <a:solidFill>
                  <a:srgbClr val="231F20"/>
                </a:solidFill>
                <a:effectLst/>
                <a:uLnTx/>
                <a:uFillTx/>
                <a:latin typeface="Liberation Sans" panose="020B0604020202020204"/>
                <a:cs typeface="Times New Roman" panose="02020603050405020304" pitchFamily="18" charset="0"/>
              </a:rPr>
              <a:t>  (Payment Date) </a:t>
            </a:r>
            <a:r>
              <a:rPr kumimoji="0" lang="en-US" altLang="en-US" sz="2200" b="0" i="0" u="none" strike="noStrike" kern="1200" cap="none" spc="0" normalizeH="0" baseline="0" noProof="0" dirty="0">
                <a:ln>
                  <a:noFill/>
                </a:ln>
                <a:solidFill>
                  <a:srgbClr val="FFFFFF"/>
                </a:solidFill>
                <a:effectLst/>
                <a:uLnTx/>
                <a:uFillTx/>
                <a:latin typeface="Liberation Sans" panose="020B0604020202020204"/>
                <a:cs typeface="Times New Roman" panose="02020603050405020304" pitchFamily="18" charset="0"/>
              </a:rPr>
              <a:t>end underline</a:t>
            </a:r>
            <a:endParaRPr kumimoji="0" lang="en-IN" sz="2200" b="0" i="0" u="none" strike="noStrike" kern="1200" cap="none" spc="0" normalizeH="0" baseline="0" noProof="0" dirty="0">
              <a:ln>
                <a:noFill/>
              </a:ln>
              <a:solidFill>
                <a:srgbClr val="FFFFFF"/>
              </a:solidFill>
              <a:effectLst/>
              <a:uLnTx/>
              <a:uFillTx/>
              <a:latin typeface="Liberation Sans" panose="020B0604020202020204"/>
              <a:cs typeface="Times New Roman" panose="02020603050405020304" pitchFamily="18" charset="0"/>
            </a:endParaRPr>
          </a:p>
        </p:txBody>
      </p:sp>
      <p:sp>
        <p:nvSpPr>
          <p:cNvPr id="17" name="Content Placeholder 16">
            <a:extLst>
              <a:ext uri="{FF2B5EF4-FFF2-40B4-BE49-F238E27FC236}">
                <a16:creationId xmlns:a16="http://schemas.microsoft.com/office/drawing/2014/main" id="{5675F9A3-D8F2-47F8-8A79-7656C6B708B5}"/>
              </a:ext>
            </a:extLst>
          </p:cNvPr>
          <p:cNvSpPr txBox="1">
            <a:spLocks/>
          </p:cNvSpPr>
          <p:nvPr/>
        </p:nvSpPr>
        <p:spPr>
          <a:xfrm>
            <a:off x="1334118" y="5674610"/>
            <a:ext cx="2704482" cy="394503"/>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Clr>
                <a:schemeClr val="accent2"/>
              </a:buClr>
              <a:buFont typeface="Arial" panose="020B0604020202020204" pitchFamily="34" charset="0"/>
              <a:buNone/>
              <a:defRPr sz="2800" b="0" i="0" kern="1200">
                <a:solidFill>
                  <a:schemeClr val="tx1"/>
                </a:solidFill>
                <a:latin typeface="Times New Roman" charset="0"/>
                <a:ea typeface="Times New Roman" charset="0"/>
                <a:cs typeface="Times New Roman" charset="0"/>
              </a:defRPr>
            </a:lvl1pPr>
            <a:lvl2pPr marL="822960" indent="-292608" algn="l" defTabSz="914400" rtl="0" eaLnBrk="1" latinLnBrk="0" hangingPunct="1">
              <a:lnSpc>
                <a:spcPct val="90000"/>
              </a:lnSpc>
              <a:spcBef>
                <a:spcPts val="500"/>
              </a:spcBef>
              <a:buClr>
                <a:schemeClr val="accent2"/>
              </a:buClr>
              <a:buFont typeface="Arial" panose="020B0604020202020204" pitchFamily="34" charset="0"/>
              <a:buChar char="•"/>
              <a:defRPr sz="2400" kern="1200">
                <a:solidFill>
                  <a:schemeClr val="tx1"/>
                </a:solidFill>
                <a:latin typeface="+mn-lt"/>
                <a:ea typeface="+mn-ea"/>
                <a:cs typeface="+mn-cs"/>
              </a:defRPr>
            </a:lvl2pPr>
            <a:lvl3pPr marL="1211580" indent="-256032" algn="l" defTabSz="914400" rtl="0" eaLnBrk="1" latinLnBrk="0" hangingPunct="1">
              <a:lnSpc>
                <a:spcPct val="90000"/>
              </a:lnSpc>
              <a:spcBef>
                <a:spcPts val="500"/>
              </a:spcBef>
              <a:buClr>
                <a:schemeClr val="accent2"/>
              </a:buClr>
              <a:buFont typeface="Arial" panose="020B0604020202020204" pitchFamily="34" charset="0"/>
              <a:buChar char="•"/>
              <a:defRPr sz="2000" kern="1200">
                <a:solidFill>
                  <a:schemeClr val="tx1"/>
                </a:solidFill>
                <a:latin typeface="+mn-lt"/>
                <a:ea typeface="+mn-ea"/>
                <a:cs typeface="+mn-cs"/>
              </a:defRPr>
            </a:lvl3pPr>
            <a:lvl4pPr marL="150876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4pPr>
            <a:lvl5pPr marL="1794510" indent="-201168"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
                <a:srgbClr val="B11116"/>
              </a:buClr>
              <a:buSzTx/>
              <a:buFont typeface="Arial" panose="020B0604020202020204" pitchFamily="34" charset="0"/>
              <a:buNone/>
              <a:tabLst/>
              <a:defRPr/>
            </a:pPr>
            <a:r>
              <a:rPr kumimoji="0" lang="en-US" altLang="en-US" sz="2200" b="0" i="0" u="none" strike="noStrike" kern="1200" cap="none" spc="0" normalizeH="0" baseline="0" noProof="0" dirty="0">
                <a:ln>
                  <a:noFill/>
                </a:ln>
                <a:solidFill>
                  <a:srgbClr val="231F20"/>
                </a:solidFill>
                <a:effectLst/>
                <a:uLnTx/>
                <a:uFillTx/>
                <a:latin typeface="Liberation Sans" panose="020B0604020202020204"/>
                <a:cs typeface="Times New Roman" panose="02020603050405020304" pitchFamily="18" charset="0"/>
              </a:rPr>
              <a:t> Dividends Payable </a:t>
            </a:r>
            <a:endParaRPr kumimoji="0" lang="en-US" sz="2200" b="0" i="0" u="none" strike="noStrike" kern="1200" cap="none" spc="0" normalizeH="0" baseline="0" noProof="0" dirty="0">
              <a:ln>
                <a:noFill/>
              </a:ln>
              <a:solidFill>
                <a:srgbClr val="231F20"/>
              </a:solidFill>
              <a:effectLst/>
              <a:uLnTx/>
              <a:uFillTx/>
              <a:latin typeface="Liberation Sans" panose="020B0604020202020204"/>
            </a:endParaRPr>
          </a:p>
        </p:txBody>
      </p:sp>
      <p:sp>
        <p:nvSpPr>
          <p:cNvPr id="18" name="Content Placeholder 13">
            <a:extLst>
              <a:ext uri="{FF2B5EF4-FFF2-40B4-BE49-F238E27FC236}">
                <a16:creationId xmlns:a16="http://schemas.microsoft.com/office/drawing/2014/main" id="{B54F5A14-8B9A-4026-9964-BCB192273AD6}"/>
              </a:ext>
            </a:extLst>
          </p:cNvPr>
          <p:cNvSpPr txBox="1">
            <a:spLocks/>
          </p:cNvSpPr>
          <p:nvPr/>
        </p:nvSpPr>
        <p:spPr>
          <a:xfrm>
            <a:off x="5287677" y="5634680"/>
            <a:ext cx="1189323" cy="386792"/>
          </a:xfrm>
          <a:prstGeom prst="rect">
            <a:avLst/>
          </a:prstGeom>
        </p:spPr>
        <p:txBody>
          <a:bodyPr vert="horz" lIns="91440" tIns="45720" rIns="91440" bIns="45720" rtlCol="0">
            <a:noAutofit/>
          </a:bodyPr>
          <a:lstStyle>
            <a:defPPr>
              <a:defRPr lang="en-US"/>
            </a:defPPr>
            <a:lvl1pPr marL="0" marR="0" lvl="0" indent="0" algn="l" defTabSz="914400" eaLnBrk="1" fontAlgn="auto" latinLnBrk="0" hangingPunct="1">
              <a:lnSpc>
                <a:spcPct val="90000"/>
              </a:lnSpc>
              <a:spcBef>
                <a:spcPts val="1000"/>
              </a:spcBef>
              <a:spcAft>
                <a:spcPts val="0"/>
              </a:spcAft>
              <a:buClr>
                <a:srgbClr val="B11116"/>
              </a:buClr>
              <a:buSzTx/>
              <a:buFont typeface="Arial" panose="020B0604020202020204" pitchFamily="34" charset="0"/>
              <a:buNone/>
              <a:tabLst/>
              <a:defRPr kumimoji="0" sz="2200" b="0" i="0" u="none" strike="noStrike" cap="none" spc="0" normalizeH="0" baseline="0">
                <a:ln>
                  <a:noFill/>
                </a:ln>
                <a:solidFill>
                  <a:srgbClr val="231F20"/>
                </a:solidFill>
                <a:effectLst/>
                <a:uLnTx/>
                <a:uFillTx/>
                <a:latin typeface="Liberation Sans" panose="020B0604020202020204"/>
                <a:ea typeface="Times New Roman" charset="0"/>
                <a:cs typeface="Times New Roman" panose="02020603050405020304" pitchFamily="18" charset="0"/>
              </a:defRPr>
            </a:lvl1pPr>
            <a:lvl2pPr marL="822960" indent="-292608" algn="l" defTabSz="914400" eaLnBrk="1" latinLnBrk="0" hangingPunct="1">
              <a:lnSpc>
                <a:spcPct val="90000"/>
              </a:lnSpc>
              <a:spcBef>
                <a:spcPts val="500"/>
              </a:spcBef>
              <a:buClr>
                <a:schemeClr val="accent2"/>
              </a:buClr>
              <a:buFont typeface="Arial" panose="020B0604020202020204" pitchFamily="34" charset="0"/>
              <a:buChar char="•"/>
              <a:defRPr>
                <a:latin typeface="+mn-lt"/>
              </a:defRPr>
            </a:lvl2pPr>
            <a:lvl3pPr marL="1211580" indent="-256032" algn="l" defTabSz="914400" eaLnBrk="1" latinLnBrk="0" hangingPunct="1">
              <a:lnSpc>
                <a:spcPct val="90000"/>
              </a:lnSpc>
              <a:spcBef>
                <a:spcPts val="500"/>
              </a:spcBef>
              <a:buClr>
                <a:schemeClr val="accent2"/>
              </a:buClr>
              <a:buFont typeface="Arial" panose="020B0604020202020204" pitchFamily="34" charset="0"/>
              <a:buChar char="•"/>
              <a:defRPr sz="2000">
                <a:latin typeface="+mn-lt"/>
              </a:defRPr>
            </a:lvl3pPr>
            <a:lvl4pPr marL="1508760" indent="-228600" algn="l" defTabSz="914400" eaLnBrk="1" latinLnBrk="0" hangingPunct="1">
              <a:lnSpc>
                <a:spcPct val="90000"/>
              </a:lnSpc>
              <a:spcBef>
                <a:spcPts val="500"/>
              </a:spcBef>
              <a:buClr>
                <a:schemeClr val="accent2"/>
              </a:buClr>
              <a:buFont typeface="Arial" panose="020B0604020202020204" pitchFamily="34" charset="0"/>
              <a:buChar char="•"/>
              <a:defRPr sz="1800">
                <a:latin typeface="+mn-lt"/>
              </a:defRPr>
            </a:lvl4pPr>
            <a:lvl5pPr marL="1794510" indent="-201168" algn="l" defTabSz="914400" eaLnBrk="1" latinLnBrk="0" hangingPunct="1">
              <a:lnSpc>
                <a:spcPct val="90000"/>
              </a:lnSpc>
              <a:spcBef>
                <a:spcPts val="500"/>
              </a:spcBef>
              <a:buClr>
                <a:schemeClr val="accent2"/>
              </a:buClr>
              <a:buFont typeface="Arial" panose="020B0604020202020204" pitchFamily="34" charset="0"/>
              <a:buChar char="•"/>
              <a:defRPr sz="1800">
                <a:latin typeface="+mn-lt"/>
              </a:defRPr>
            </a:lvl5pPr>
            <a:lvl6pPr marL="2514600" indent="-228600">
              <a:lnSpc>
                <a:spcPct val="90000"/>
              </a:lnSpc>
              <a:spcBef>
                <a:spcPts val="500"/>
              </a:spcBef>
              <a:buFont typeface="Arial" panose="020B0604020202020204" pitchFamily="34" charset="0"/>
              <a:buChar char="•"/>
              <a:defRPr sz="1800">
                <a:latin typeface="+mn-lt"/>
              </a:defRPr>
            </a:lvl6pPr>
            <a:lvl7pPr marL="2971800" indent="-228600">
              <a:lnSpc>
                <a:spcPct val="90000"/>
              </a:lnSpc>
              <a:spcBef>
                <a:spcPts val="500"/>
              </a:spcBef>
              <a:buFont typeface="Arial" panose="020B0604020202020204" pitchFamily="34" charset="0"/>
              <a:buChar char="•"/>
              <a:defRPr sz="1800">
                <a:latin typeface="+mn-lt"/>
              </a:defRPr>
            </a:lvl7pPr>
            <a:lvl8pPr marL="3429000" indent="-228600">
              <a:lnSpc>
                <a:spcPct val="90000"/>
              </a:lnSpc>
              <a:spcBef>
                <a:spcPts val="500"/>
              </a:spcBef>
              <a:buFont typeface="Arial" panose="020B0604020202020204" pitchFamily="34" charset="0"/>
              <a:buChar char="•"/>
              <a:defRPr sz="1800">
                <a:latin typeface="+mn-lt"/>
              </a:defRPr>
            </a:lvl8pPr>
            <a:lvl9pPr marL="3886200" indent="-228600">
              <a:lnSpc>
                <a:spcPct val="90000"/>
              </a:lnSpc>
              <a:spcBef>
                <a:spcPts val="500"/>
              </a:spcBef>
              <a:buFont typeface="Arial" panose="020B0604020202020204" pitchFamily="34" charset="0"/>
              <a:buChar char="•"/>
              <a:defRPr sz="1800">
                <a:latin typeface="+mn-lt"/>
              </a:defRPr>
            </a:lvl9pPr>
          </a:lstStyle>
          <a:p>
            <a:r>
              <a:rPr lang="en-US" altLang="en-US"/>
              <a:t>50,000</a:t>
            </a:r>
            <a:endParaRPr lang="en-IN" dirty="0"/>
          </a:p>
        </p:txBody>
      </p:sp>
      <p:sp>
        <p:nvSpPr>
          <p:cNvPr id="19" name="Content Placeholder 14">
            <a:extLst>
              <a:ext uri="{FF2B5EF4-FFF2-40B4-BE49-F238E27FC236}">
                <a16:creationId xmlns:a16="http://schemas.microsoft.com/office/drawing/2014/main" id="{6E5B4DA1-9E1E-4FCA-AFE9-0AD8F8E00EE5}"/>
              </a:ext>
            </a:extLst>
          </p:cNvPr>
          <p:cNvSpPr txBox="1">
            <a:spLocks/>
          </p:cNvSpPr>
          <p:nvPr/>
        </p:nvSpPr>
        <p:spPr>
          <a:xfrm>
            <a:off x="1715118" y="6124476"/>
            <a:ext cx="1040572" cy="365124"/>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Clr>
                <a:schemeClr val="accent2"/>
              </a:buClr>
              <a:buFont typeface="Arial" panose="020B0604020202020204" pitchFamily="34" charset="0"/>
              <a:buNone/>
              <a:defRPr sz="2800" b="0" i="0" kern="1200">
                <a:solidFill>
                  <a:schemeClr val="tx1"/>
                </a:solidFill>
                <a:latin typeface="Times New Roman" charset="0"/>
                <a:ea typeface="Times New Roman" charset="0"/>
                <a:cs typeface="Times New Roman" charset="0"/>
              </a:defRPr>
            </a:lvl1pPr>
            <a:lvl2pPr marL="822960" indent="-292608" algn="l" defTabSz="914400" rtl="0" eaLnBrk="1" latinLnBrk="0" hangingPunct="1">
              <a:lnSpc>
                <a:spcPct val="90000"/>
              </a:lnSpc>
              <a:spcBef>
                <a:spcPts val="500"/>
              </a:spcBef>
              <a:buClr>
                <a:schemeClr val="accent2"/>
              </a:buClr>
              <a:buFont typeface="Arial" panose="020B0604020202020204" pitchFamily="34" charset="0"/>
              <a:buChar char="•"/>
              <a:defRPr sz="2400" kern="1200">
                <a:solidFill>
                  <a:schemeClr val="tx1"/>
                </a:solidFill>
                <a:latin typeface="+mn-lt"/>
                <a:ea typeface="+mn-ea"/>
                <a:cs typeface="+mn-cs"/>
              </a:defRPr>
            </a:lvl2pPr>
            <a:lvl3pPr marL="1211580" indent="-256032" algn="l" defTabSz="914400" rtl="0" eaLnBrk="1" latinLnBrk="0" hangingPunct="1">
              <a:lnSpc>
                <a:spcPct val="90000"/>
              </a:lnSpc>
              <a:spcBef>
                <a:spcPts val="500"/>
              </a:spcBef>
              <a:buClr>
                <a:schemeClr val="accent2"/>
              </a:buClr>
              <a:buFont typeface="Arial" panose="020B0604020202020204" pitchFamily="34" charset="0"/>
              <a:buChar char="•"/>
              <a:defRPr sz="2000" kern="1200">
                <a:solidFill>
                  <a:schemeClr val="tx1"/>
                </a:solidFill>
                <a:latin typeface="+mn-lt"/>
                <a:ea typeface="+mn-ea"/>
                <a:cs typeface="+mn-cs"/>
              </a:defRPr>
            </a:lvl3pPr>
            <a:lvl4pPr marL="150876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4pPr>
            <a:lvl5pPr marL="1794510" indent="-201168"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
                <a:srgbClr val="B11116"/>
              </a:buClr>
              <a:buSzTx/>
              <a:buFont typeface="Arial" panose="020B0604020202020204" pitchFamily="34" charset="0"/>
              <a:buNone/>
              <a:tabLst/>
              <a:defRPr/>
            </a:pPr>
            <a:r>
              <a:rPr kumimoji="0" lang="en-US" altLang="en-US" sz="2200" b="0" i="0" u="none" strike="noStrike" kern="1200" cap="none" spc="0" normalizeH="0" baseline="0" noProof="0" dirty="0">
                <a:ln>
                  <a:noFill/>
                </a:ln>
                <a:solidFill>
                  <a:srgbClr val="231F20"/>
                </a:solidFill>
                <a:effectLst/>
                <a:uLnTx/>
                <a:uFillTx/>
                <a:latin typeface="Liberation Sans" panose="020B0604020202020204"/>
                <a:cs typeface="Times New Roman" panose="02020603050405020304" pitchFamily="18" charset="0"/>
              </a:rPr>
              <a:t>Cash</a:t>
            </a:r>
            <a:endParaRPr kumimoji="0" lang="en-US" sz="2200" b="0" i="0" u="none" strike="noStrike" kern="1200" cap="none" spc="0" normalizeH="0" baseline="0" noProof="0" dirty="0">
              <a:ln>
                <a:noFill/>
              </a:ln>
              <a:solidFill>
                <a:srgbClr val="231F20"/>
              </a:solidFill>
              <a:effectLst/>
              <a:uLnTx/>
              <a:uFillTx/>
              <a:latin typeface="Liberation Sans" panose="020B0604020202020204"/>
            </a:endParaRPr>
          </a:p>
        </p:txBody>
      </p:sp>
      <p:sp>
        <p:nvSpPr>
          <p:cNvPr id="20" name="Content Placeholder 11">
            <a:extLst>
              <a:ext uri="{FF2B5EF4-FFF2-40B4-BE49-F238E27FC236}">
                <a16:creationId xmlns:a16="http://schemas.microsoft.com/office/drawing/2014/main" id="{A62567B7-7919-457F-A29B-AC41EE26CD50}"/>
              </a:ext>
            </a:extLst>
          </p:cNvPr>
          <p:cNvSpPr txBox="1">
            <a:spLocks/>
          </p:cNvSpPr>
          <p:nvPr/>
        </p:nvSpPr>
        <p:spPr>
          <a:xfrm>
            <a:off x="7205791" y="6069113"/>
            <a:ext cx="1040572" cy="365124"/>
          </a:xfrm>
          <a:prstGeom prst="rect">
            <a:avLst/>
          </a:prstGeom>
        </p:spPr>
        <p:txBody>
          <a:bodyPr vert="horz" lIns="91440" tIns="45720" rIns="91440" bIns="45720" rtlCol="0">
            <a:noAutofit/>
          </a:bodyPr>
          <a:lstStyle>
            <a:defPPr>
              <a:defRPr lang="en-US"/>
            </a:defPPr>
            <a:lvl1pPr marL="0" marR="0" lvl="0" indent="0" algn="l" defTabSz="914400" eaLnBrk="1" fontAlgn="auto" latinLnBrk="0" hangingPunct="1">
              <a:lnSpc>
                <a:spcPct val="90000"/>
              </a:lnSpc>
              <a:spcBef>
                <a:spcPts val="1000"/>
              </a:spcBef>
              <a:spcAft>
                <a:spcPts val="0"/>
              </a:spcAft>
              <a:buClr>
                <a:srgbClr val="B11116"/>
              </a:buClr>
              <a:buSzTx/>
              <a:buFont typeface="Arial" panose="020B0604020202020204" pitchFamily="34" charset="0"/>
              <a:buNone/>
              <a:tabLst/>
              <a:defRPr kumimoji="0" sz="2200" b="0" i="0" u="none" strike="noStrike" cap="none" spc="0" normalizeH="0" baseline="0">
                <a:ln>
                  <a:noFill/>
                </a:ln>
                <a:solidFill>
                  <a:srgbClr val="231F20"/>
                </a:solidFill>
                <a:effectLst/>
                <a:uLnTx/>
                <a:uFillTx/>
                <a:latin typeface="Liberation Sans" panose="020B0604020202020204"/>
                <a:ea typeface="Times New Roman" charset="0"/>
                <a:cs typeface="Times New Roman" panose="02020603050405020304" pitchFamily="18" charset="0"/>
              </a:defRPr>
            </a:lvl1pPr>
            <a:lvl2pPr marL="822960" indent="-292608" algn="l" defTabSz="914400" eaLnBrk="1" latinLnBrk="0" hangingPunct="1">
              <a:lnSpc>
                <a:spcPct val="90000"/>
              </a:lnSpc>
              <a:spcBef>
                <a:spcPts val="500"/>
              </a:spcBef>
              <a:buClr>
                <a:schemeClr val="accent2"/>
              </a:buClr>
              <a:buFont typeface="Arial" panose="020B0604020202020204" pitchFamily="34" charset="0"/>
              <a:buChar char="•"/>
              <a:defRPr>
                <a:latin typeface="+mn-lt"/>
              </a:defRPr>
            </a:lvl2pPr>
            <a:lvl3pPr marL="1211580" indent="-256032" algn="l" defTabSz="914400" eaLnBrk="1" latinLnBrk="0" hangingPunct="1">
              <a:lnSpc>
                <a:spcPct val="90000"/>
              </a:lnSpc>
              <a:spcBef>
                <a:spcPts val="500"/>
              </a:spcBef>
              <a:buClr>
                <a:schemeClr val="accent2"/>
              </a:buClr>
              <a:buFont typeface="Arial" panose="020B0604020202020204" pitchFamily="34" charset="0"/>
              <a:buChar char="•"/>
              <a:defRPr sz="2000">
                <a:latin typeface="+mn-lt"/>
              </a:defRPr>
            </a:lvl3pPr>
            <a:lvl4pPr marL="1508760" indent="-228600" algn="l" defTabSz="914400" eaLnBrk="1" latinLnBrk="0" hangingPunct="1">
              <a:lnSpc>
                <a:spcPct val="90000"/>
              </a:lnSpc>
              <a:spcBef>
                <a:spcPts val="500"/>
              </a:spcBef>
              <a:buClr>
                <a:schemeClr val="accent2"/>
              </a:buClr>
              <a:buFont typeface="Arial" panose="020B0604020202020204" pitchFamily="34" charset="0"/>
              <a:buChar char="•"/>
              <a:defRPr sz="1800">
                <a:latin typeface="+mn-lt"/>
              </a:defRPr>
            </a:lvl4pPr>
            <a:lvl5pPr marL="1794510" indent="-201168" algn="l" defTabSz="914400" eaLnBrk="1" latinLnBrk="0" hangingPunct="1">
              <a:lnSpc>
                <a:spcPct val="90000"/>
              </a:lnSpc>
              <a:spcBef>
                <a:spcPts val="500"/>
              </a:spcBef>
              <a:buClr>
                <a:schemeClr val="accent2"/>
              </a:buClr>
              <a:buFont typeface="Arial" panose="020B0604020202020204" pitchFamily="34" charset="0"/>
              <a:buChar char="•"/>
              <a:defRPr sz="1800">
                <a:latin typeface="+mn-lt"/>
              </a:defRPr>
            </a:lvl5pPr>
            <a:lvl6pPr marL="2514600" indent="-228600">
              <a:lnSpc>
                <a:spcPct val="90000"/>
              </a:lnSpc>
              <a:spcBef>
                <a:spcPts val="500"/>
              </a:spcBef>
              <a:buFont typeface="Arial" panose="020B0604020202020204" pitchFamily="34" charset="0"/>
              <a:buChar char="•"/>
              <a:defRPr sz="1800">
                <a:latin typeface="+mn-lt"/>
              </a:defRPr>
            </a:lvl6pPr>
            <a:lvl7pPr marL="2971800" indent="-228600">
              <a:lnSpc>
                <a:spcPct val="90000"/>
              </a:lnSpc>
              <a:spcBef>
                <a:spcPts val="500"/>
              </a:spcBef>
              <a:buFont typeface="Arial" panose="020B0604020202020204" pitchFamily="34" charset="0"/>
              <a:buChar char="•"/>
              <a:defRPr sz="1800">
                <a:latin typeface="+mn-lt"/>
              </a:defRPr>
            </a:lvl7pPr>
            <a:lvl8pPr marL="3429000" indent="-228600">
              <a:lnSpc>
                <a:spcPct val="90000"/>
              </a:lnSpc>
              <a:spcBef>
                <a:spcPts val="500"/>
              </a:spcBef>
              <a:buFont typeface="Arial" panose="020B0604020202020204" pitchFamily="34" charset="0"/>
              <a:buChar char="•"/>
              <a:defRPr sz="1800">
                <a:latin typeface="+mn-lt"/>
              </a:defRPr>
            </a:lvl8pPr>
            <a:lvl9pPr marL="3886200" indent="-228600">
              <a:lnSpc>
                <a:spcPct val="90000"/>
              </a:lnSpc>
              <a:spcBef>
                <a:spcPts val="500"/>
              </a:spcBef>
              <a:buFont typeface="Arial" panose="020B0604020202020204" pitchFamily="34" charset="0"/>
              <a:buChar char="•"/>
              <a:defRPr sz="1800">
                <a:latin typeface="+mn-lt"/>
              </a:defRPr>
            </a:lvl9pPr>
          </a:lstStyle>
          <a:p>
            <a:r>
              <a:rPr lang="en-US" altLang="en-US"/>
              <a:t>50,000</a:t>
            </a:r>
            <a:endParaRPr lang="en-IN" dirty="0"/>
          </a:p>
        </p:txBody>
      </p:sp>
    </p:spTree>
    <p:extLst>
      <p:ext uri="{BB962C8B-B14F-4D97-AF65-F5344CB8AC3E}">
        <p14:creationId xmlns:p14="http://schemas.microsoft.com/office/powerpoint/2010/main" val="84654703"/>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xEl>
                                              <p:pRg st="0" end="0"/>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P spid="11" grpId="0" build="p"/>
      <p:bldP spid="12" grpId="0" build="p"/>
      <p:bldP spid="13" grpId="0" build="p"/>
      <p:bldP spid="14" grpId="0"/>
      <p:bldP spid="15" grpId="0"/>
      <p:bldP spid="16" grpId="0"/>
      <p:bldP spid="17" grpId="0"/>
      <p:bldP spid="18" grpId="0"/>
      <p:bldP spid="19" grpId="0"/>
      <p:bldP spid="20"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Rectangle 7"/>
          <p:cNvSpPr>
            <a:spLocks noChangeArrowheads="1"/>
          </p:cNvSpPr>
          <p:nvPr/>
        </p:nvSpPr>
        <p:spPr bwMode="auto">
          <a:xfrm>
            <a:off x="592760" y="1159002"/>
            <a:ext cx="8229600" cy="52387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28575" cap="sq" algn="ctr">
                <a:solidFill>
                  <a:srgbClr val="000000"/>
                </a:solidFill>
                <a:miter lim="800000"/>
                <a:headEnd type="none" w="sm" len="sm"/>
                <a:tailEnd type="none" w="sm" len="sm"/>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marL="0" marR="0" lvl="0" indent="0" algn="l" defTabSz="914400" rtl="0" eaLnBrk="0" fontAlgn="base" latinLnBrk="0" hangingPunct="0">
              <a:lnSpc>
                <a:spcPct val="100000"/>
              </a:lnSpc>
              <a:spcBef>
                <a:spcPct val="0"/>
              </a:spcBef>
              <a:spcAft>
                <a:spcPct val="0"/>
              </a:spcAft>
              <a:buClrTx/>
              <a:buSzPct val="80000"/>
              <a:buFontTx/>
              <a:buNone/>
              <a:tabLst/>
              <a:defRPr/>
            </a:pPr>
            <a:r>
              <a:rPr kumimoji="0" lang="en-US" altLang="en-US" sz="2800" b="1" i="0" u="none" strike="noStrike" kern="1200" cap="none" spc="0" normalizeH="0" baseline="0" noProof="0" dirty="0">
                <a:ln>
                  <a:noFill/>
                </a:ln>
                <a:solidFill>
                  <a:srgbClr val="006600"/>
                </a:solidFill>
                <a:effectLst/>
                <a:uLnTx/>
                <a:uFillTx/>
                <a:latin typeface="Liberation Sans" panose="020B0604020202020204" pitchFamily="34" charset="0"/>
                <a:ea typeface="+mn-ea"/>
                <a:cs typeface="+mn-cs"/>
              </a:rPr>
              <a:t>Cumulative Dividend on Preferred Stock</a:t>
            </a:r>
          </a:p>
        </p:txBody>
      </p:sp>
      <p:sp>
        <p:nvSpPr>
          <p:cNvPr id="24580" name="Rectangle 7"/>
          <p:cNvSpPr>
            <a:spLocks noChangeArrowheads="1"/>
          </p:cNvSpPr>
          <p:nvPr/>
        </p:nvSpPr>
        <p:spPr bwMode="auto">
          <a:xfrm>
            <a:off x="609600" y="304800"/>
            <a:ext cx="7620000" cy="560388"/>
          </a:xfrm>
          <a:prstGeom prst="rect">
            <a:avLst/>
          </a:prstGeom>
          <a:noFill/>
          <a:ln>
            <a:noFill/>
          </a:ln>
          <a:effectLst/>
          <a:extLst>
            <a:ext uri="{909E8E84-426E-40dd-AFC4-6F175D3DCCD1}">
              <a14:hiddenFill xmlns="" xmlns:a14="http://schemas.microsoft.com/office/drawing/2010/main">
                <a:solidFill>
                  <a:srgbClr val="990000"/>
                </a:solidFill>
              </a14:hiddenFill>
            </a:ext>
            <a:ext uri="{91240B29-F687-4f45-9708-019B960494DF}">
              <a14:hiddenLine xmlns="" xmlns:a14="http://schemas.microsoft.com/office/drawing/2010/main" w="12700" algn="ctr">
                <a:solidFill>
                  <a:schemeClr val="tx1"/>
                </a:solidFill>
                <a:miter lim="800000"/>
                <a:headEnd/>
                <a:tailEnd/>
              </a14:hiddenLine>
            </a:ext>
            <a:ext uri="{AF507438-7753-43e0-B8FC-AC1667EBCBE1}">
              <a14:hiddenEffects xmlns="" xmlns:a14="http://schemas.microsoft.com/office/drawing/2010/main">
                <a:effectLst>
                  <a:outerShdw dist="107763" dir="2700000" algn="ctr" rotWithShape="0">
                    <a:schemeClr val="bg2"/>
                  </a:outerShdw>
                </a:effectLst>
              </a14:hiddenEffects>
            </a:ext>
          </a:extLst>
        </p:spPr>
        <p:txBody>
          <a:bodyPr lIns="90488" tIns="44450" rIns="90488" bIns="44450"/>
          <a:lstStyle/>
          <a:p>
            <a:pPr marL="0" marR="0" lvl="0" indent="0" algn="l" defTabSz="914400" rtl="0" eaLnBrk="0" fontAlgn="base" latinLnBrk="0" hangingPunct="0">
              <a:lnSpc>
                <a:spcPct val="100000"/>
              </a:lnSpc>
              <a:spcBef>
                <a:spcPct val="0"/>
              </a:spcBef>
              <a:spcAft>
                <a:spcPct val="0"/>
              </a:spcAft>
              <a:buClrTx/>
              <a:buSzPct val="80000"/>
              <a:buFontTx/>
              <a:buNone/>
              <a:tabLst/>
              <a:defRPr/>
            </a:pPr>
            <a:r>
              <a:rPr kumimoji="0" lang="en-US" altLang="en-US" sz="3200" b="1" i="0" u="none" strike="noStrike" kern="1200" cap="none" spc="0" normalizeH="0" baseline="0" noProof="0" dirty="0">
                <a:ln>
                  <a:noFill/>
                </a:ln>
                <a:solidFill>
                  <a:srgbClr val="0000FF">
                    <a:lumMod val="75000"/>
                  </a:srgbClr>
                </a:solidFill>
                <a:effectLst/>
                <a:uLnTx/>
                <a:uFillTx/>
                <a:latin typeface="Liberation Sans" panose="020B0604020202020204" pitchFamily="34" charset="0"/>
                <a:ea typeface="+mn-ea"/>
                <a:cs typeface="+mn-cs"/>
              </a:rPr>
              <a:t>Dividend Preferences</a:t>
            </a:r>
          </a:p>
        </p:txBody>
      </p:sp>
      <p:sp>
        <p:nvSpPr>
          <p:cNvPr id="24581" name="Line 8"/>
          <p:cNvSpPr>
            <a:spLocks noChangeShapeType="1"/>
          </p:cNvSpPr>
          <p:nvPr/>
        </p:nvSpPr>
        <p:spPr bwMode="auto">
          <a:xfrm>
            <a:off x="304800" y="990600"/>
            <a:ext cx="8534400" cy="0"/>
          </a:xfrm>
          <a:prstGeom prst="line">
            <a:avLst/>
          </a:prstGeom>
          <a:noFill/>
          <a:ln w="57150" cap="sq">
            <a:solidFill>
              <a:schemeClr val="tx1"/>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Liberation Sans" panose="020B0604020202020204" pitchFamily="34" charset="0"/>
              <a:ea typeface="+mn-ea"/>
              <a:cs typeface="+mn-cs"/>
            </a:endParaRPr>
          </a:p>
        </p:txBody>
      </p:sp>
      <p:sp>
        <p:nvSpPr>
          <p:cNvPr id="2" name="Slide Number Placeholder 1"/>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980D5847-D064-449A-9DD5-EB6DB8BB846B}" type="slidenum">
              <a:rPr kumimoji="0" lang="en-US" sz="1200" b="0" i="0" u="none" strike="noStrike" kern="1200" cap="none" spc="0" normalizeH="0" baseline="0" noProof="0" smtClean="0">
                <a:ln>
                  <a:noFill/>
                </a:ln>
                <a:solidFill>
                  <a:srgbClr val="000000">
                    <a:tint val="75000"/>
                  </a:srgbClr>
                </a:solidFill>
                <a:effectLst/>
                <a:uLnTx/>
                <a:uFillTx/>
                <a:latin typeface="Times New Roman" pitchFamily="18"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54</a:t>
            </a:fld>
            <a:endParaRPr kumimoji="0" lang="en-US" sz="1200" b="0" i="0" u="none" strike="noStrike" kern="1200" cap="none" spc="0" normalizeH="0" baseline="0" noProof="0">
              <a:ln>
                <a:noFill/>
              </a:ln>
              <a:solidFill>
                <a:srgbClr val="000000">
                  <a:tint val="75000"/>
                </a:srgbClr>
              </a:solidFill>
              <a:effectLst/>
              <a:uLnTx/>
              <a:uFillTx/>
              <a:latin typeface="Times New Roman" pitchFamily="18" charset="0"/>
              <a:ea typeface="+mn-ea"/>
              <a:cs typeface="+mn-cs"/>
            </a:endParaRPr>
          </a:p>
        </p:txBody>
      </p:sp>
      <p:sp>
        <p:nvSpPr>
          <p:cNvPr id="8" name="Content Placeholder 2">
            <a:extLst>
              <a:ext uri="{FF2B5EF4-FFF2-40B4-BE49-F238E27FC236}">
                <a16:creationId xmlns:a16="http://schemas.microsoft.com/office/drawing/2014/main" id="{BFE13BA7-951A-40ED-9B4D-E6A6DC5F9D4E}"/>
              </a:ext>
            </a:extLst>
          </p:cNvPr>
          <p:cNvSpPr txBox="1">
            <a:spLocks/>
          </p:cNvSpPr>
          <p:nvPr/>
        </p:nvSpPr>
        <p:spPr>
          <a:xfrm>
            <a:off x="600973" y="1806619"/>
            <a:ext cx="8382001" cy="1325751"/>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Clr>
                <a:schemeClr val="accent2"/>
              </a:buClr>
              <a:buFont typeface="Arial" panose="020B0604020202020204" pitchFamily="34" charset="0"/>
              <a:buNone/>
              <a:defRPr sz="2800" b="0" i="0" kern="1200">
                <a:solidFill>
                  <a:schemeClr val="tx1"/>
                </a:solidFill>
                <a:latin typeface="Times New Roman" charset="0"/>
                <a:ea typeface="Times New Roman" charset="0"/>
                <a:cs typeface="Times New Roman" charset="0"/>
              </a:defRPr>
            </a:lvl1pPr>
            <a:lvl2pPr marL="822960" indent="-292608" algn="l" defTabSz="914400" rtl="0" eaLnBrk="1" latinLnBrk="0" hangingPunct="1">
              <a:lnSpc>
                <a:spcPct val="90000"/>
              </a:lnSpc>
              <a:spcBef>
                <a:spcPts val="500"/>
              </a:spcBef>
              <a:buClr>
                <a:schemeClr val="accent2"/>
              </a:buClr>
              <a:buFont typeface="Arial" panose="020B0604020202020204" pitchFamily="34" charset="0"/>
              <a:buChar char="•"/>
              <a:defRPr sz="2400" kern="1200">
                <a:solidFill>
                  <a:schemeClr val="tx1"/>
                </a:solidFill>
                <a:latin typeface="+mn-lt"/>
                <a:ea typeface="+mn-ea"/>
                <a:cs typeface="+mn-cs"/>
              </a:defRPr>
            </a:lvl2pPr>
            <a:lvl3pPr marL="1211580" indent="-256032" algn="l" defTabSz="914400" rtl="0" eaLnBrk="1" latinLnBrk="0" hangingPunct="1">
              <a:lnSpc>
                <a:spcPct val="90000"/>
              </a:lnSpc>
              <a:spcBef>
                <a:spcPts val="500"/>
              </a:spcBef>
              <a:buClr>
                <a:schemeClr val="accent2"/>
              </a:buClr>
              <a:buFont typeface="Arial" panose="020B0604020202020204" pitchFamily="34" charset="0"/>
              <a:buChar char="•"/>
              <a:defRPr sz="2000" kern="1200">
                <a:solidFill>
                  <a:schemeClr val="tx1"/>
                </a:solidFill>
                <a:latin typeface="+mn-lt"/>
                <a:ea typeface="+mn-ea"/>
                <a:cs typeface="+mn-cs"/>
              </a:defRPr>
            </a:lvl3pPr>
            <a:lvl4pPr marL="150876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4pPr>
            <a:lvl5pPr marL="1794510" indent="-201168"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91600" marR="0" lvl="0" indent="-291600" algn="l" defTabSz="914400" rtl="0" eaLnBrk="1" fontAlgn="auto" latinLnBrk="0" hangingPunct="1">
              <a:lnSpc>
                <a:spcPct val="90000"/>
              </a:lnSpc>
              <a:spcBef>
                <a:spcPts val="1000"/>
              </a:spcBef>
              <a:spcAft>
                <a:spcPts val="0"/>
              </a:spcAft>
              <a:buClr>
                <a:srgbClr val="800000"/>
              </a:buClr>
              <a:buSzPct val="100000"/>
              <a:buFont typeface="Arial" panose="020B0604020202020204" pitchFamily="34" charset="0"/>
              <a:buChar char="•"/>
              <a:tabLst/>
              <a:defRPr/>
            </a:pPr>
            <a:r>
              <a:rPr kumimoji="0" lang="en-US" altLang="en-US" sz="2400" b="0" i="0" u="none" strike="noStrike" kern="1200" cap="none" spc="0" normalizeH="0" baseline="0" noProof="0" dirty="0">
                <a:ln>
                  <a:noFill/>
                </a:ln>
                <a:solidFill>
                  <a:srgbClr val="000000"/>
                </a:solidFill>
                <a:effectLst/>
                <a:uLnTx/>
                <a:uFillTx/>
                <a:latin typeface="Liberation Sans" panose="020B0604020202020204"/>
                <a:cs typeface="Times New Roman" panose="02020603050405020304" pitchFamily="18" charset="0"/>
              </a:rPr>
              <a:t>Right to receive dividends before common stockholders.</a:t>
            </a:r>
          </a:p>
          <a:p>
            <a:pPr marL="291600" marR="0" lvl="0" indent="-291600" algn="l" defTabSz="914400" rtl="0" eaLnBrk="1" fontAlgn="auto" latinLnBrk="0" hangingPunct="1">
              <a:lnSpc>
                <a:spcPct val="90000"/>
              </a:lnSpc>
              <a:spcBef>
                <a:spcPts val="1000"/>
              </a:spcBef>
              <a:spcAft>
                <a:spcPts val="0"/>
              </a:spcAft>
              <a:buClr>
                <a:srgbClr val="800000"/>
              </a:buClr>
              <a:buSzPct val="100000"/>
              <a:buFont typeface="Arial" panose="020B0604020202020204" pitchFamily="34" charset="0"/>
              <a:buChar char="•"/>
              <a:tabLst/>
              <a:defRPr/>
            </a:pPr>
            <a:r>
              <a:rPr kumimoji="0" lang="en-US" altLang="en-US" sz="2400" b="0" i="0" u="none" strike="noStrike" kern="1200" cap="none" spc="0" normalizeH="0" baseline="0" noProof="0" dirty="0">
                <a:ln>
                  <a:noFill/>
                </a:ln>
                <a:solidFill>
                  <a:srgbClr val="000000"/>
                </a:solidFill>
                <a:effectLst/>
                <a:uLnTx/>
                <a:uFillTx/>
                <a:latin typeface="Liberation Sans" panose="020B0604020202020204"/>
                <a:cs typeface="Times New Roman" panose="02020603050405020304" pitchFamily="18" charset="0"/>
              </a:rPr>
              <a:t>Per share dividend amount is stated as a percentage of the preferred stock’s par value or as a specified amount.</a:t>
            </a:r>
            <a:endParaRPr kumimoji="0" lang="en-IN" sz="2400" b="0" i="0" u="none" strike="noStrike" kern="1200" cap="none" spc="0" normalizeH="0" baseline="0" noProof="0" dirty="0">
              <a:ln>
                <a:noFill/>
              </a:ln>
              <a:solidFill>
                <a:srgbClr val="231F20"/>
              </a:solidFill>
              <a:effectLst/>
              <a:uLnTx/>
              <a:uFillTx/>
              <a:latin typeface="Liberation Sans" panose="020B0604020202020204"/>
              <a:cs typeface="Times New Roman" panose="02020603050405020304" pitchFamily="18" charset="0"/>
            </a:endParaRPr>
          </a:p>
        </p:txBody>
      </p:sp>
      <p:sp>
        <p:nvSpPr>
          <p:cNvPr id="21" name="Content Placeholder 6">
            <a:extLst>
              <a:ext uri="{FF2B5EF4-FFF2-40B4-BE49-F238E27FC236}">
                <a16:creationId xmlns:a16="http://schemas.microsoft.com/office/drawing/2014/main" id="{1E0EEDFC-6573-4035-B77B-8C98ACB23FBA}"/>
              </a:ext>
            </a:extLst>
          </p:cNvPr>
          <p:cNvSpPr txBox="1">
            <a:spLocks/>
          </p:cNvSpPr>
          <p:nvPr/>
        </p:nvSpPr>
        <p:spPr>
          <a:xfrm>
            <a:off x="838200" y="3354796"/>
            <a:ext cx="4191000" cy="3122204"/>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Clr>
                <a:schemeClr val="accent2"/>
              </a:buClr>
              <a:buFont typeface="Arial" charset="0"/>
              <a:buNone/>
              <a:defRPr sz="2000" b="0" i="0" kern="1200" baseline="0">
                <a:solidFill>
                  <a:schemeClr val="tx1"/>
                </a:solidFill>
                <a:latin typeface="Times New Roman" charset="0"/>
                <a:ea typeface="Times New Roman" charset="0"/>
                <a:cs typeface="Times New Roman" charset="0"/>
              </a:defRPr>
            </a:lvl1pPr>
            <a:lvl2pPr marL="803275" indent="-450850" algn="l" defTabSz="914400" rtl="0" eaLnBrk="1" latinLnBrk="0" hangingPunct="1">
              <a:lnSpc>
                <a:spcPct val="90000"/>
              </a:lnSpc>
              <a:spcBef>
                <a:spcPts val="1000"/>
              </a:spcBef>
              <a:buClr>
                <a:schemeClr val="accent2"/>
              </a:buClr>
              <a:buFont typeface="+mj-lt"/>
              <a:buAutoNum type="alphaLcPeriod"/>
              <a:tabLst/>
              <a:defRPr sz="2800" b="0" i="0" kern="1200" baseline="0">
                <a:solidFill>
                  <a:schemeClr val="tx1"/>
                </a:solidFill>
                <a:latin typeface="Source Sans Pro" charset="0"/>
                <a:ea typeface="Source Sans Pro" charset="0"/>
                <a:cs typeface="Source Sans Pro" charset="0"/>
              </a:defRPr>
            </a:lvl2pPr>
            <a:lvl3pPr marL="1211580" indent="-256032" algn="l" defTabSz="914400" rtl="0" eaLnBrk="1" latinLnBrk="0" hangingPunct="1">
              <a:lnSpc>
                <a:spcPct val="90000"/>
              </a:lnSpc>
              <a:spcBef>
                <a:spcPts val="500"/>
              </a:spcBef>
              <a:buClr>
                <a:schemeClr val="accent2"/>
              </a:buClr>
              <a:buFont typeface="Arial" panose="020B0604020202020204" pitchFamily="34" charset="0"/>
              <a:buChar char="•"/>
              <a:defRPr sz="2000" kern="1200">
                <a:solidFill>
                  <a:schemeClr val="tx1"/>
                </a:solidFill>
                <a:latin typeface="+mn-lt"/>
                <a:ea typeface="+mn-ea"/>
                <a:cs typeface="+mn-cs"/>
              </a:defRPr>
            </a:lvl3pPr>
            <a:lvl4pPr marL="150876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4pPr>
            <a:lvl5pPr marL="1794510" indent="-201168"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lnSpc>
                <a:spcPct val="110000"/>
              </a:lnSpc>
              <a:spcAft>
                <a:spcPts val="0"/>
              </a:spcAft>
            </a:pPr>
            <a:r>
              <a:rPr lang="en-US" altLang="en-US" sz="2400" dirty="0">
                <a:solidFill>
                  <a:srgbClr val="000000"/>
                </a:solidFill>
                <a:latin typeface="Liberation Sans" panose="020B0604020202020204"/>
                <a:cs typeface="Times New Roman" panose="02020603050405020304" pitchFamily="18" charset="0"/>
              </a:rPr>
              <a:t>Cumulative Preferred stockholders must be paid both </a:t>
            </a:r>
            <a:r>
              <a:rPr lang="en-US" altLang="en-US" sz="2400" b="1" dirty="0">
                <a:solidFill>
                  <a:srgbClr val="000000"/>
                </a:solidFill>
                <a:latin typeface="Liberation Sans" panose="020B0604020202020204"/>
                <a:cs typeface="Times New Roman" panose="02020603050405020304" pitchFamily="18" charset="0"/>
              </a:rPr>
              <a:t>current-year dividends </a:t>
            </a:r>
            <a:r>
              <a:rPr lang="en-US" altLang="en-US" sz="2400" dirty="0">
                <a:solidFill>
                  <a:srgbClr val="000000"/>
                </a:solidFill>
                <a:latin typeface="Liberation Sans" panose="020B0604020202020204"/>
                <a:cs typeface="Times New Roman" panose="02020603050405020304" pitchFamily="18" charset="0"/>
              </a:rPr>
              <a:t>and any </a:t>
            </a:r>
            <a:r>
              <a:rPr lang="en-US" altLang="en-US" sz="2400" b="1" dirty="0">
                <a:solidFill>
                  <a:srgbClr val="000000"/>
                </a:solidFill>
                <a:latin typeface="Liberation Sans" panose="020B0604020202020204"/>
                <a:cs typeface="Times New Roman" panose="02020603050405020304" pitchFamily="18" charset="0"/>
              </a:rPr>
              <a:t>unpaid prior-year dividends</a:t>
            </a:r>
            <a:r>
              <a:rPr lang="en-US" altLang="en-US" sz="2400" dirty="0">
                <a:solidFill>
                  <a:srgbClr val="000000"/>
                </a:solidFill>
                <a:latin typeface="Liberation Sans" panose="020B0604020202020204"/>
                <a:cs typeface="Times New Roman" panose="02020603050405020304" pitchFamily="18" charset="0"/>
              </a:rPr>
              <a:t> before common stockholders receive dividends.</a:t>
            </a:r>
            <a:endParaRPr lang="en-IN" sz="2400" dirty="0">
              <a:latin typeface="Liberation Sans" panose="020B0604020202020204"/>
              <a:cs typeface="Times New Roman" panose="02020603050405020304" pitchFamily="18" charset="0"/>
            </a:endParaRPr>
          </a:p>
        </p:txBody>
      </p:sp>
      <p:pic>
        <p:nvPicPr>
          <p:cNvPr id="22" name="Content Placeholder 9" descr="The image shows a preferred stockholder holding dividends in arrears and current dividend.">
            <a:extLst>
              <a:ext uri="{FF2B5EF4-FFF2-40B4-BE49-F238E27FC236}">
                <a16:creationId xmlns:a16="http://schemas.microsoft.com/office/drawing/2014/main" id="{319E2537-AE0E-4AC0-9A28-51FECB398A01}"/>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35000"/>
                    </a14:imgEffect>
                  </a14:imgLayer>
                </a14:imgProps>
              </a:ext>
              <a:ext uri="{28A0092B-C50C-407E-A947-70E740481C1C}">
                <a14:useLocalDpi xmlns:a14="http://schemas.microsoft.com/office/drawing/2010/main" val="0"/>
              </a:ext>
            </a:extLst>
          </a:blip>
          <a:srcRect/>
          <a:stretch>
            <a:fillRect/>
          </a:stretch>
        </p:blipFill>
        <p:spPr bwMode="auto">
          <a:xfrm>
            <a:off x="5664133" y="3740606"/>
            <a:ext cx="2429289" cy="2355013"/>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9050" cap="sq">
                <a:solidFill>
                  <a:srgbClr val="000000"/>
                </a:solidFill>
                <a:miter lim="800000"/>
                <a:headEnd type="none" w="sm" len="sm"/>
                <a:tailEnd type="none" w="sm" len="sm"/>
              </a14:hiddenLine>
            </a:ext>
          </a:extLst>
        </p:spPr>
      </p:pic>
    </p:spTree>
    <p:extLst>
      <p:ext uri="{BB962C8B-B14F-4D97-AF65-F5344CB8AC3E}">
        <p14:creationId xmlns:p14="http://schemas.microsoft.com/office/powerpoint/2010/main" val="2263701417"/>
      </p:ext>
    </p:extLst>
  </p:cSld>
  <p:clrMapOvr>
    <a:masterClrMapping/>
  </p:clrMapOvr>
  <p:transition>
    <p:wipe dir="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Rectangle 7"/>
          <p:cNvSpPr>
            <a:spLocks noChangeArrowheads="1"/>
          </p:cNvSpPr>
          <p:nvPr/>
        </p:nvSpPr>
        <p:spPr bwMode="auto">
          <a:xfrm>
            <a:off x="592760" y="1159002"/>
            <a:ext cx="8229600" cy="523875"/>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8575" cap="sq" algn="ctr">
                <a:solidFill>
                  <a:srgbClr val="000000"/>
                </a:solidFill>
                <a:miter lim="800000"/>
                <a:headEnd type="none" w="sm" len="sm"/>
                <a:tailEnd type="none" w="sm" len="sm"/>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marL="0" marR="0" lvl="0" indent="0" algn="l" defTabSz="914400" rtl="0" eaLnBrk="0" fontAlgn="base" latinLnBrk="0" hangingPunct="0">
              <a:lnSpc>
                <a:spcPct val="100000"/>
              </a:lnSpc>
              <a:spcBef>
                <a:spcPct val="0"/>
              </a:spcBef>
              <a:spcAft>
                <a:spcPct val="0"/>
              </a:spcAft>
              <a:buClrTx/>
              <a:buSzPct val="80000"/>
              <a:buFontTx/>
              <a:buNone/>
              <a:tabLst/>
              <a:defRPr/>
            </a:pPr>
            <a:r>
              <a:rPr kumimoji="0" lang="en-US" altLang="en-US" sz="2800" b="1" i="0" u="none" strike="noStrike" kern="1200" cap="none" spc="0" normalizeH="0" baseline="0" noProof="0" dirty="0">
                <a:ln>
                  <a:noFill/>
                </a:ln>
                <a:solidFill>
                  <a:srgbClr val="006600"/>
                </a:solidFill>
                <a:effectLst/>
                <a:uLnTx/>
                <a:uFillTx/>
                <a:latin typeface="Liberation Sans" panose="020B0604020202020204" pitchFamily="34" charset="0"/>
                <a:ea typeface="+mn-ea"/>
                <a:cs typeface="+mn-cs"/>
              </a:rPr>
              <a:t>Calculation of Cumulative Preferred Dividends</a:t>
            </a:r>
          </a:p>
        </p:txBody>
      </p:sp>
      <p:sp>
        <p:nvSpPr>
          <p:cNvPr id="24580" name="Rectangle 7"/>
          <p:cNvSpPr>
            <a:spLocks noChangeArrowheads="1"/>
          </p:cNvSpPr>
          <p:nvPr/>
        </p:nvSpPr>
        <p:spPr bwMode="auto">
          <a:xfrm>
            <a:off x="609600" y="304800"/>
            <a:ext cx="7620000" cy="560388"/>
          </a:xfrm>
          <a:prstGeom prst="rect">
            <a:avLst/>
          </a:prstGeom>
          <a:noFill/>
          <a:ln>
            <a:noFill/>
          </a:ln>
          <a:effectLst/>
          <a:extLst>
            <a:ext uri="{909E8E84-426E-40dd-AFC4-6F175D3DCCD1}">
              <a14:hiddenFill xmlns:a14="http://schemas.microsoft.com/office/drawing/2010/main" xmlns="">
                <a:solidFill>
                  <a:srgbClr val="990000"/>
                </a:solidFill>
              </a14:hiddenFill>
            </a:ext>
            <a:ext uri="{91240B29-F687-4f45-9708-019B960494DF}">
              <a14:hiddenLine xmlns:a14="http://schemas.microsoft.com/office/drawing/2010/main" xmlns="" w="12700" algn="ctr">
                <a:solidFill>
                  <a:schemeClr val="tx1"/>
                </a:solidFill>
                <a:miter lim="800000"/>
                <a:headEnd/>
                <a:tailEnd/>
              </a14:hiddenLine>
            </a:ext>
            <a:ext uri="{AF507438-7753-43e0-B8FC-AC1667EBCBE1}">
              <a14:hiddenEffects xmlns:a14="http://schemas.microsoft.com/office/drawing/2010/main" xmlns="">
                <a:effectLst>
                  <a:outerShdw dist="107763" dir="2700000" algn="ctr" rotWithShape="0">
                    <a:schemeClr val="bg2"/>
                  </a:outerShdw>
                </a:effectLst>
              </a14:hiddenEffects>
            </a:ext>
          </a:extLst>
        </p:spPr>
        <p:txBody>
          <a:bodyPr lIns="90488" tIns="44450" rIns="90488" bIns="44450"/>
          <a:lstStyle/>
          <a:p>
            <a:pPr marL="0" marR="0" lvl="0" indent="0" algn="l" defTabSz="914400" rtl="0" eaLnBrk="0" fontAlgn="base" latinLnBrk="0" hangingPunct="0">
              <a:lnSpc>
                <a:spcPct val="100000"/>
              </a:lnSpc>
              <a:spcBef>
                <a:spcPct val="0"/>
              </a:spcBef>
              <a:spcAft>
                <a:spcPct val="0"/>
              </a:spcAft>
              <a:buClrTx/>
              <a:buSzPct val="80000"/>
              <a:buFontTx/>
              <a:buNone/>
              <a:tabLst/>
              <a:defRPr/>
            </a:pPr>
            <a:r>
              <a:rPr kumimoji="0" lang="en-US" altLang="en-US" sz="3200" b="1" i="0" u="none" strike="noStrike" kern="1200" cap="none" spc="0" normalizeH="0" baseline="0" noProof="0" dirty="0">
                <a:ln>
                  <a:noFill/>
                </a:ln>
                <a:solidFill>
                  <a:srgbClr val="0000FF">
                    <a:lumMod val="75000"/>
                  </a:srgbClr>
                </a:solidFill>
                <a:effectLst/>
                <a:uLnTx/>
                <a:uFillTx/>
                <a:latin typeface="Liberation Sans" panose="020B0604020202020204" pitchFamily="34" charset="0"/>
                <a:ea typeface="+mn-ea"/>
                <a:cs typeface="+mn-cs"/>
              </a:rPr>
              <a:t>Dividend Preferences</a:t>
            </a:r>
          </a:p>
        </p:txBody>
      </p:sp>
      <p:sp>
        <p:nvSpPr>
          <p:cNvPr id="24581" name="Line 8"/>
          <p:cNvSpPr>
            <a:spLocks noChangeShapeType="1"/>
          </p:cNvSpPr>
          <p:nvPr/>
        </p:nvSpPr>
        <p:spPr bwMode="auto">
          <a:xfrm>
            <a:off x="304800" y="990600"/>
            <a:ext cx="8534400"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Liberation Sans" panose="020B0604020202020204" pitchFamily="34" charset="0"/>
              <a:ea typeface="+mn-ea"/>
              <a:cs typeface="+mn-cs"/>
            </a:endParaRPr>
          </a:p>
        </p:txBody>
      </p:sp>
      <p:sp>
        <p:nvSpPr>
          <p:cNvPr id="2" name="Slide Number Placeholder 1"/>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980D5847-D064-449A-9DD5-EB6DB8BB846B}" type="slidenum">
              <a:rPr kumimoji="0" lang="en-US" sz="1200" b="0" i="0" u="none" strike="noStrike" kern="1200" cap="none" spc="0" normalizeH="0" baseline="0" noProof="0" smtClean="0">
                <a:ln>
                  <a:noFill/>
                </a:ln>
                <a:solidFill>
                  <a:srgbClr val="000000">
                    <a:tint val="75000"/>
                  </a:srgbClr>
                </a:solidFill>
                <a:effectLst/>
                <a:uLnTx/>
                <a:uFillTx/>
                <a:latin typeface="Times New Roman" pitchFamily="18"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55</a:t>
            </a:fld>
            <a:endParaRPr kumimoji="0" lang="en-US" sz="1200" b="0" i="0" u="none" strike="noStrike" kern="1200" cap="none" spc="0" normalizeH="0" baseline="0" noProof="0">
              <a:ln>
                <a:noFill/>
              </a:ln>
              <a:solidFill>
                <a:srgbClr val="000000">
                  <a:tint val="75000"/>
                </a:srgbClr>
              </a:solidFill>
              <a:effectLst/>
              <a:uLnTx/>
              <a:uFillTx/>
              <a:latin typeface="Times New Roman" pitchFamily="18" charset="0"/>
              <a:ea typeface="+mn-ea"/>
              <a:cs typeface="+mn-cs"/>
            </a:endParaRPr>
          </a:p>
        </p:txBody>
      </p:sp>
      <p:sp>
        <p:nvSpPr>
          <p:cNvPr id="8" name="Content Placeholder 2">
            <a:extLst>
              <a:ext uri="{FF2B5EF4-FFF2-40B4-BE49-F238E27FC236}">
                <a16:creationId xmlns:a16="http://schemas.microsoft.com/office/drawing/2014/main" id="{BFE13BA7-951A-40ED-9B4D-E6A6DC5F9D4E}"/>
              </a:ext>
            </a:extLst>
          </p:cNvPr>
          <p:cNvSpPr txBox="1">
            <a:spLocks/>
          </p:cNvSpPr>
          <p:nvPr/>
        </p:nvSpPr>
        <p:spPr>
          <a:xfrm>
            <a:off x="600973" y="1806619"/>
            <a:ext cx="8382001" cy="2689181"/>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Clr>
                <a:schemeClr val="accent2"/>
              </a:buClr>
              <a:buFont typeface="Arial" panose="020B0604020202020204" pitchFamily="34" charset="0"/>
              <a:buNone/>
              <a:defRPr sz="2800" b="0" i="0" kern="1200">
                <a:solidFill>
                  <a:schemeClr val="tx1"/>
                </a:solidFill>
                <a:latin typeface="Times New Roman" charset="0"/>
                <a:ea typeface="Times New Roman" charset="0"/>
                <a:cs typeface="Times New Roman" charset="0"/>
              </a:defRPr>
            </a:lvl1pPr>
            <a:lvl2pPr marL="822960" indent="-292608" algn="l" defTabSz="914400" rtl="0" eaLnBrk="1" latinLnBrk="0" hangingPunct="1">
              <a:lnSpc>
                <a:spcPct val="90000"/>
              </a:lnSpc>
              <a:spcBef>
                <a:spcPts val="500"/>
              </a:spcBef>
              <a:buClr>
                <a:schemeClr val="accent2"/>
              </a:buClr>
              <a:buFont typeface="Arial" panose="020B0604020202020204" pitchFamily="34" charset="0"/>
              <a:buChar char="•"/>
              <a:defRPr sz="2400" kern="1200">
                <a:solidFill>
                  <a:schemeClr val="tx1"/>
                </a:solidFill>
                <a:latin typeface="+mn-lt"/>
                <a:ea typeface="+mn-ea"/>
                <a:cs typeface="+mn-cs"/>
              </a:defRPr>
            </a:lvl2pPr>
            <a:lvl3pPr marL="1211580" indent="-256032" algn="l" defTabSz="914400" rtl="0" eaLnBrk="1" latinLnBrk="0" hangingPunct="1">
              <a:lnSpc>
                <a:spcPct val="90000"/>
              </a:lnSpc>
              <a:spcBef>
                <a:spcPts val="500"/>
              </a:spcBef>
              <a:buClr>
                <a:schemeClr val="accent2"/>
              </a:buClr>
              <a:buFont typeface="Arial" panose="020B0604020202020204" pitchFamily="34" charset="0"/>
              <a:buChar char="•"/>
              <a:defRPr sz="2000" kern="1200">
                <a:solidFill>
                  <a:schemeClr val="tx1"/>
                </a:solidFill>
                <a:latin typeface="+mn-lt"/>
                <a:ea typeface="+mn-ea"/>
                <a:cs typeface="+mn-cs"/>
              </a:defRPr>
            </a:lvl3pPr>
            <a:lvl4pPr marL="150876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4pPr>
            <a:lvl5pPr marL="1794510" indent="-201168"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R="0" lvl="0" algn="l" defTabSz="914400" rtl="0" eaLnBrk="1" fontAlgn="auto" latinLnBrk="0" hangingPunct="1">
              <a:lnSpc>
                <a:spcPct val="100000"/>
              </a:lnSpc>
              <a:spcBef>
                <a:spcPts val="1000"/>
              </a:spcBef>
              <a:spcAft>
                <a:spcPts val="0"/>
              </a:spcAft>
              <a:buClr>
                <a:srgbClr val="800000"/>
              </a:buClr>
              <a:buSzPct val="100000"/>
              <a:tabLst/>
              <a:defRPr/>
            </a:pPr>
            <a:r>
              <a:rPr kumimoji="0" lang="en-US" altLang="en-US" sz="2400" b="1" i="0" u="none" strike="noStrike" kern="1200" cap="none" spc="0" normalizeH="0" baseline="0" noProof="0" dirty="0">
                <a:ln>
                  <a:noFill/>
                </a:ln>
                <a:solidFill>
                  <a:srgbClr val="000000"/>
                </a:solidFill>
                <a:effectLst/>
                <a:uLnTx/>
                <a:uFillTx/>
                <a:latin typeface="Liberation Sans" panose="020B0604020202020204"/>
                <a:cs typeface="Times New Roman" panose="02020603050405020304" pitchFamily="18" charset="0"/>
              </a:rPr>
              <a:t>Illustration: </a:t>
            </a:r>
            <a:r>
              <a:rPr kumimoji="0" lang="en-US" altLang="en-US" sz="2400" b="0" i="0" u="none" strike="noStrike" kern="1200" cap="none" spc="0" normalizeH="0" baseline="0" noProof="0" dirty="0">
                <a:ln>
                  <a:noFill/>
                </a:ln>
                <a:solidFill>
                  <a:srgbClr val="000000"/>
                </a:solidFill>
                <a:effectLst/>
                <a:uLnTx/>
                <a:uFillTx/>
                <a:latin typeface="Liberation Sans" panose="020B0604020202020204"/>
                <a:cs typeface="Times New Roman" panose="02020603050405020304" pitchFamily="18" charset="0"/>
              </a:rPr>
              <a:t>Scientific Leasing has 5,000 shares of 7%, $100 par value, cumulative preferred stock outstanding. Each $100 share pays a $7 dividend (.07 × $100). The annual dividend is $35,000 (5,000 × $7 per share). If dividends are two years in arrears, preferred stockholders are entitled to receive the following dividends in the current year.</a:t>
            </a:r>
          </a:p>
        </p:txBody>
      </p:sp>
      <p:pic>
        <p:nvPicPr>
          <p:cNvPr id="9" name="Content Placeholder 9" descr="Illustration of Calculation of preferred dividends. The box has three lines of which the first line shows: Dividends in arrears ($35,000 times 2), with the respective amount listed in the second column as $70,000. The next line shows: Current-year dividends, with the amount listed in second column as 35,000. The total is labeled as: Total preferred dividends, with the amount of $105,000 in the second column resulting from adding the Dividends in arrears and Current-year dividends.">
            <a:extLst>
              <a:ext uri="{FF2B5EF4-FFF2-40B4-BE49-F238E27FC236}">
                <a16:creationId xmlns:a16="http://schemas.microsoft.com/office/drawing/2014/main" id="{F18D26E3-FBE0-479E-81F9-3C696BC2238A}"/>
              </a:ext>
            </a:extLst>
          </p:cNvPr>
          <p:cNvPicPr>
            <a:picLocks noChangeAspect="1"/>
          </p:cNvPicPr>
          <p:nvPr/>
        </p:nvPicPr>
        <p:blipFill>
          <a:blip r:embed="rId3"/>
          <a:stretch>
            <a:fillRect/>
          </a:stretch>
        </p:blipFill>
        <p:spPr>
          <a:xfrm>
            <a:off x="675891" y="4572000"/>
            <a:ext cx="8034136" cy="1481725"/>
          </a:xfrm>
          <a:prstGeom prst="rect">
            <a:avLst/>
          </a:prstGeom>
          <a:noFill/>
          <a:ln w="12700" cap="sq">
            <a:solidFill>
              <a:schemeClr val="tx1"/>
            </a:solidFill>
            <a:miter lim="800000"/>
            <a:headEnd type="none" w="sm" len="sm"/>
            <a:tailEnd type="none" w="sm" len="sm"/>
          </a:ln>
        </p:spPr>
      </p:pic>
    </p:spTree>
    <p:extLst>
      <p:ext uri="{BB962C8B-B14F-4D97-AF65-F5344CB8AC3E}">
        <p14:creationId xmlns:p14="http://schemas.microsoft.com/office/powerpoint/2010/main" val="3544807427"/>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Rectangle 7"/>
          <p:cNvSpPr>
            <a:spLocks noChangeArrowheads="1"/>
          </p:cNvSpPr>
          <p:nvPr/>
        </p:nvSpPr>
        <p:spPr bwMode="auto">
          <a:xfrm>
            <a:off x="592760" y="1159002"/>
            <a:ext cx="8229600" cy="52387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28575" cap="sq" algn="ctr">
                <a:solidFill>
                  <a:srgbClr val="000000"/>
                </a:solidFill>
                <a:miter lim="800000"/>
                <a:headEnd type="none" w="sm" len="sm"/>
                <a:tailEnd type="none" w="sm" len="sm"/>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marL="0" marR="0" lvl="0" indent="0" algn="l" defTabSz="914400" rtl="0" eaLnBrk="0" fontAlgn="base" latinLnBrk="0" hangingPunct="0">
              <a:lnSpc>
                <a:spcPct val="100000"/>
              </a:lnSpc>
              <a:spcBef>
                <a:spcPct val="0"/>
              </a:spcBef>
              <a:spcAft>
                <a:spcPct val="0"/>
              </a:spcAft>
              <a:buClrTx/>
              <a:buSzPct val="80000"/>
              <a:buFontTx/>
              <a:buNone/>
              <a:tabLst/>
              <a:defRPr/>
            </a:pPr>
            <a:r>
              <a:rPr kumimoji="0" lang="en-US" altLang="en-US" sz="2800" b="1" i="0" u="none" strike="noStrike" kern="1200" cap="none" spc="0" normalizeH="0" baseline="0" noProof="0" dirty="0">
                <a:ln>
                  <a:noFill/>
                </a:ln>
                <a:solidFill>
                  <a:srgbClr val="006600"/>
                </a:solidFill>
                <a:effectLst/>
                <a:uLnTx/>
                <a:uFillTx/>
                <a:latin typeface="Liberation Sans" panose="020B0604020202020204" pitchFamily="34" charset="0"/>
                <a:ea typeface="+mn-ea"/>
                <a:cs typeface="+mn-cs"/>
              </a:rPr>
              <a:t>Declaration of $6,000 Dividend on Dec. 31, 2019</a:t>
            </a:r>
          </a:p>
        </p:txBody>
      </p:sp>
      <p:sp>
        <p:nvSpPr>
          <p:cNvPr id="24580" name="Rectangle 7"/>
          <p:cNvSpPr>
            <a:spLocks noChangeArrowheads="1"/>
          </p:cNvSpPr>
          <p:nvPr/>
        </p:nvSpPr>
        <p:spPr bwMode="auto">
          <a:xfrm>
            <a:off x="609600" y="304800"/>
            <a:ext cx="7620000" cy="560388"/>
          </a:xfrm>
          <a:prstGeom prst="rect">
            <a:avLst/>
          </a:prstGeom>
          <a:noFill/>
          <a:ln>
            <a:noFill/>
          </a:ln>
          <a:effectLst/>
          <a:extLst>
            <a:ext uri="{909E8E84-426E-40dd-AFC4-6F175D3DCCD1}">
              <a14:hiddenFill xmlns="" xmlns:a14="http://schemas.microsoft.com/office/drawing/2010/main">
                <a:solidFill>
                  <a:srgbClr val="990000"/>
                </a:solidFill>
              </a14:hiddenFill>
            </a:ext>
            <a:ext uri="{91240B29-F687-4f45-9708-019B960494DF}">
              <a14:hiddenLine xmlns="" xmlns:a14="http://schemas.microsoft.com/office/drawing/2010/main" w="12700" algn="ctr">
                <a:solidFill>
                  <a:schemeClr val="tx1"/>
                </a:solidFill>
                <a:miter lim="800000"/>
                <a:headEnd/>
                <a:tailEnd/>
              </a14:hiddenLine>
            </a:ext>
            <a:ext uri="{AF507438-7753-43e0-B8FC-AC1667EBCBE1}">
              <a14:hiddenEffects xmlns="" xmlns:a14="http://schemas.microsoft.com/office/drawing/2010/main">
                <a:effectLst>
                  <a:outerShdw dist="107763" dir="2700000" algn="ctr" rotWithShape="0">
                    <a:schemeClr val="bg2"/>
                  </a:outerShdw>
                </a:effectLst>
              </a14:hiddenEffects>
            </a:ext>
          </a:extLst>
        </p:spPr>
        <p:txBody>
          <a:bodyPr lIns="90488" tIns="44450" rIns="90488" bIns="44450"/>
          <a:lstStyle/>
          <a:p>
            <a:pPr marL="0" marR="0" lvl="0" indent="0" algn="l" defTabSz="914400" rtl="0" eaLnBrk="0" fontAlgn="base" latinLnBrk="0" hangingPunct="0">
              <a:lnSpc>
                <a:spcPct val="100000"/>
              </a:lnSpc>
              <a:spcBef>
                <a:spcPct val="0"/>
              </a:spcBef>
              <a:spcAft>
                <a:spcPct val="0"/>
              </a:spcAft>
              <a:buClrTx/>
              <a:buSzPct val="80000"/>
              <a:buFontTx/>
              <a:buNone/>
              <a:tabLst/>
              <a:defRPr/>
            </a:pPr>
            <a:r>
              <a:rPr kumimoji="0" lang="en-US" altLang="en-US" sz="3200" b="1" i="0" u="none" strike="noStrike" kern="1200" cap="none" spc="0" normalizeH="0" baseline="0" noProof="0" dirty="0">
                <a:ln>
                  <a:noFill/>
                </a:ln>
                <a:solidFill>
                  <a:srgbClr val="0000FF">
                    <a:lumMod val="75000"/>
                  </a:srgbClr>
                </a:solidFill>
                <a:effectLst/>
                <a:uLnTx/>
                <a:uFillTx/>
                <a:latin typeface="Liberation Sans" panose="020B0604020202020204" pitchFamily="34" charset="0"/>
                <a:ea typeface="+mn-ea"/>
                <a:cs typeface="+mn-cs"/>
              </a:rPr>
              <a:t>Allocating Cash Dividends</a:t>
            </a:r>
          </a:p>
        </p:txBody>
      </p:sp>
      <p:sp>
        <p:nvSpPr>
          <p:cNvPr id="24581" name="Line 8"/>
          <p:cNvSpPr>
            <a:spLocks noChangeShapeType="1"/>
          </p:cNvSpPr>
          <p:nvPr/>
        </p:nvSpPr>
        <p:spPr bwMode="auto">
          <a:xfrm>
            <a:off x="304800" y="990600"/>
            <a:ext cx="8534400" cy="0"/>
          </a:xfrm>
          <a:prstGeom prst="line">
            <a:avLst/>
          </a:prstGeom>
          <a:noFill/>
          <a:ln w="57150" cap="sq">
            <a:solidFill>
              <a:schemeClr val="tx1"/>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Liberation Sans" panose="020B0604020202020204" pitchFamily="34" charset="0"/>
              <a:ea typeface="+mn-ea"/>
              <a:cs typeface="+mn-cs"/>
            </a:endParaRPr>
          </a:p>
        </p:txBody>
      </p:sp>
      <p:sp>
        <p:nvSpPr>
          <p:cNvPr id="2" name="Slide Number Placeholder 1"/>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980D5847-D064-449A-9DD5-EB6DB8BB846B}" type="slidenum">
              <a:rPr kumimoji="0" lang="en-US" sz="1200" b="0" i="0" u="none" strike="noStrike" kern="1200" cap="none" spc="0" normalizeH="0" baseline="0" noProof="0" smtClean="0">
                <a:ln>
                  <a:noFill/>
                </a:ln>
                <a:solidFill>
                  <a:srgbClr val="000000">
                    <a:tint val="75000"/>
                  </a:srgbClr>
                </a:solidFill>
                <a:effectLst/>
                <a:uLnTx/>
                <a:uFillTx/>
                <a:latin typeface="Times New Roman" pitchFamily="18"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56</a:t>
            </a:fld>
            <a:endParaRPr kumimoji="0" lang="en-US" sz="1200" b="0" i="0" u="none" strike="noStrike" kern="1200" cap="none" spc="0" normalizeH="0" baseline="0" noProof="0">
              <a:ln>
                <a:noFill/>
              </a:ln>
              <a:solidFill>
                <a:srgbClr val="000000">
                  <a:tint val="75000"/>
                </a:srgbClr>
              </a:solidFill>
              <a:effectLst/>
              <a:uLnTx/>
              <a:uFillTx/>
              <a:latin typeface="Times New Roman" pitchFamily="18" charset="0"/>
              <a:ea typeface="+mn-ea"/>
              <a:cs typeface="+mn-cs"/>
            </a:endParaRPr>
          </a:p>
        </p:txBody>
      </p:sp>
      <p:sp>
        <p:nvSpPr>
          <p:cNvPr id="8" name="Content Placeholder 2">
            <a:extLst>
              <a:ext uri="{FF2B5EF4-FFF2-40B4-BE49-F238E27FC236}">
                <a16:creationId xmlns:a16="http://schemas.microsoft.com/office/drawing/2014/main" id="{BFE13BA7-951A-40ED-9B4D-E6A6DC5F9D4E}"/>
              </a:ext>
            </a:extLst>
          </p:cNvPr>
          <p:cNvSpPr txBox="1">
            <a:spLocks/>
          </p:cNvSpPr>
          <p:nvPr/>
        </p:nvSpPr>
        <p:spPr>
          <a:xfrm>
            <a:off x="600973" y="1806619"/>
            <a:ext cx="8382001" cy="2384381"/>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Clr>
                <a:schemeClr val="accent2"/>
              </a:buClr>
              <a:buFont typeface="Arial" panose="020B0604020202020204" pitchFamily="34" charset="0"/>
              <a:buNone/>
              <a:defRPr sz="2800" b="0" i="0" kern="1200">
                <a:solidFill>
                  <a:schemeClr val="tx1"/>
                </a:solidFill>
                <a:latin typeface="Times New Roman" charset="0"/>
                <a:ea typeface="Times New Roman" charset="0"/>
                <a:cs typeface="Times New Roman" charset="0"/>
              </a:defRPr>
            </a:lvl1pPr>
            <a:lvl2pPr marL="822960" indent="-292608" algn="l" defTabSz="914400" rtl="0" eaLnBrk="1" latinLnBrk="0" hangingPunct="1">
              <a:lnSpc>
                <a:spcPct val="90000"/>
              </a:lnSpc>
              <a:spcBef>
                <a:spcPts val="500"/>
              </a:spcBef>
              <a:buClr>
                <a:schemeClr val="accent2"/>
              </a:buClr>
              <a:buFont typeface="Arial" panose="020B0604020202020204" pitchFamily="34" charset="0"/>
              <a:buChar char="•"/>
              <a:defRPr sz="2400" kern="1200">
                <a:solidFill>
                  <a:schemeClr val="tx1"/>
                </a:solidFill>
                <a:latin typeface="+mn-lt"/>
                <a:ea typeface="+mn-ea"/>
                <a:cs typeface="+mn-cs"/>
              </a:defRPr>
            </a:lvl2pPr>
            <a:lvl3pPr marL="1211580" indent="-256032" algn="l" defTabSz="914400" rtl="0" eaLnBrk="1" latinLnBrk="0" hangingPunct="1">
              <a:lnSpc>
                <a:spcPct val="90000"/>
              </a:lnSpc>
              <a:spcBef>
                <a:spcPts val="500"/>
              </a:spcBef>
              <a:buClr>
                <a:schemeClr val="accent2"/>
              </a:buClr>
              <a:buFont typeface="Arial" panose="020B0604020202020204" pitchFamily="34" charset="0"/>
              <a:buChar char="•"/>
              <a:defRPr sz="2000" kern="1200">
                <a:solidFill>
                  <a:schemeClr val="tx1"/>
                </a:solidFill>
                <a:latin typeface="+mn-lt"/>
                <a:ea typeface="+mn-ea"/>
                <a:cs typeface="+mn-cs"/>
              </a:defRPr>
            </a:lvl3pPr>
            <a:lvl4pPr marL="150876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4pPr>
            <a:lvl5pPr marL="1794510" indent="-201168"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R="0" lvl="0" algn="l" defTabSz="914400" rtl="0" eaLnBrk="1" fontAlgn="auto" latinLnBrk="0" hangingPunct="1">
              <a:lnSpc>
                <a:spcPct val="100000"/>
              </a:lnSpc>
              <a:spcBef>
                <a:spcPts val="1000"/>
              </a:spcBef>
              <a:spcAft>
                <a:spcPts val="0"/>
              </a:spcAft>
              <a:buClr>
                <a:srgbClr val="800000"/>
              </a:buClr>
              <a:buSzPct val="100000"/>
              <a:tabLst/>
              <a:defRPr/>
            </a:pPr>
            <a:r>
              <a:rPr kumimoji="0" lang="en-US" altLang="en-US" sz="2400" b="1" i="0" u="none" strike="noStrike" kern="1200" cap="none" spc="0" normalizeH="0" baseline="0" noProof="0" dirty="0">
                <a:ln>
                  <a:noFill/>
                </a:ln>
                <a:solidFill>
                  <a:srgbClr val="000000"/>
                </a:solidFill>
                <a:effectLst/>
                <a:uLnTx/>
                <a:uFillTx/>
                <a:latin typeface="Liberation Sans" panose="020B0604020202020204"/>
                <a:cs typeface="Times New Roman" panose="02020603050405020304" pitchFamily="18" charset="0"/>
              </a:rPr>
              <a:t>Illustration: </a:t>
            </a:r>
            <a:r>
              <a:rPr kumimoji="0" lang="en-US" altLang="en-US" sz="2400" b="0" i="0" u="none" strike="noStrike" kern="1200" cap="none" spc="0" normalizeH="0" baseline="0" noProof="0" dirty="0">
                <a:ln>
                  <a:noFill/>
                </a:ln>
                <a:solidFill>
                  <a:srgbClr val="000000"/>
                </a:solidFill>
                <a:effectLst/>
                <a:uLnTx/>
                <a:uFillTx/>
                <a:latin typeface="Liberation Sans" panose="020B0604020202020204"/>
                <a:cs typeface="Times New Roman" panose="02020603050405020304" pitchFamily="18" charset="0"/>
              </a:rPr>
              <a:t>On December 31, 2019, IBR Inc. has 1,000 shares of 8%, $100 par value cumulative preferred stock. It also has 50,000 shares of $10 par value common stock outstanding. On December 31, 2019, the directors declare a $6,000 cash dividend. Prepare the entry to record the declaration of the dividend.</a:t>
            </a:r>
          </a:p>
        </p:txBody>
      </p:sp>
      <p:sp>
        <p:nvSpPr>
          <p:cNvPr id="10" name="Content Placeholder 5">
            <a:extLst>
              <a:ext uri="{FF2B5EF4-FFF2-40B4-BE49-F238E27FC236}">
                <a16:creationId xmlns:a16="http://schemas.microsoft.com/office/drawing/2014/main" id="{DC2421BC-EFA8-4083-8404-606EB8D48608}"/>
              </a:ext>
            </a:extLst>
          </p:cNvPr>
          <p:cNvSpPr txBox="1">
            <a:spLocks/>
          </p:cNvSpPr>
          <p:nvPr/>
        </p:nvSpPr>
        <p:spPr>
          <a:xfrm>
            <a:off x="1067644" y="4247109"/>
            <a:ext cx="2285156" cy="385377"/>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Clr>
                <a:schemeClr val="accent2"/>
              </a:buClr>
              <a:buFont typeface="Arial" panose="020B0604020202020204" pitchFamily="34" charset="0"/>
              <a:buNone/>
              <a:defRPr sz="2800" b="0" i="0" kern="1200">
                <a:solidFill>
                  <a:schemeClr val="tx1"/>
                </a:solidFill>
                <a:latin typeface="Times New Roman" charset="0"/>
                <a:ea typeface="Times New Roman" charset="0"/>
                <a:cs typeface="Times New Roman" charset="0"/>
              </a:defRPr>
            </a:lvl1pPr>
            <a:lvl2pPr marL="822960" indent="-292608" algn="l" defTabSz="914400" rtl="0" eaLnBrk="1" latinLnBrk="0" hangingPunct="1">
              <a:lnSpc>
                <a:spcPct val="90000"/>
              </a:lnSpc>
              <a:spcBef>
                <a:spcPts val="500"/>
              </a:spcBef>
              <a:buClr>
                <a:schemeClr val="accent2"/>
              </a:buClr>
              <a:buFont typeface="Arial" panose="020B0604020202020204" pitchFamily="34" charset="0"/>
              <a:buChar char="•"/>
              <a:defRPr sz="2400" kern="1200">
                <a:solidFill>
                  <a:schemeClr val="tx1"/>
                </a:solidFill>
                <a:latin typeface="+mn-lt"/>
                <a:ea typeface="+mn-ea"/>
                <a:cs typeface="+mn-cs"/>
              </a:defRPr>
            </a:lvl2pPr>
            <a:lvl3pPr marL="1211580" indent="-256032" algn="l" defTabSz="914400" rtl="0" eaLnBrk="1" latinLnBrk="0" hangingPunct="1">
              <a:lnSpc>
                <a:spcPct val="90000"/>
              </a:lnSpc>
              <a:spcBef>
                <a:spcPts val="500"/>
              </a:spcBef>
              <a:buClr>
                <a:schemeClr val="accent2"/>
              </a:buClr>
              <a:buFont typeface="Arial" panose="020B0604020202020204" pitchFamily="34" charset="0"/>
              <a:buChar char="•"/>
              <a:defRPr sz="2000" kern="1200">
                <a:solidFill>
                  <a:schemeClr val="tx1"/>
                </a:solidFill>
                <a:latin typeface="+mn-lt"/>
                <a:ea typeface="+mn-ea"/>
                <a:cs typeface="+mn-cs"/>
              </a:defRPr>
            </a:lvl3pPr>
            <a:lvl4pPr marL="150876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4pPr>
            <a:lvl5pPr marL="1794510" indent="-201168"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Aft>
                <a:spcPts val="0"/>
              </a:spcAft>
            </a:pPr>
            <a:r>
              <a:rPr lang="en-US" altLang="en-US" sz="2200" dirty="0">
                <a:latin typeface="Liberation Sans" panose="020B0604020202020204"/>
                <a:cs typeface="Times New Roman" panose="02020603050405020304" pitchFamily="18" charset="0"/>
              </a:rPr>
              <a:t>Cash Dividends</a:t>
            </a:r>
            <a:endParaRPr lang="en-IN" sz="2200" dirty="0">
              <a:latin typeface="Liberation Sans" panose="020B0604020202020204"/>
              <a:cs typeface="Times New Roman" panose="02020603050405020304" pitchFamily="18" charset="0"/>
            </a:endParaRPr>
          </a:p>
        </p:txBody>
      </p:sp>
      <p:sp>
        <p:nvSpPr>
          <p:cNvPr id="11" name="Content Placeholder 8">
            <a:extLst>
              <a:ext uri="{FF2B5EF4-FFF2-40B4-BE49-F238E27FC236}">
                <a16:creationId xmlns:a16="http://schemas.microsoft.com/office/drawing/2014/main" id="{EAEA7CA8-85E0-4FC5-A763-8B560B587AAC}"/>
              </a:ext>
            </a:extLst>
          </p:cNvPr>
          <p:cNvSpPr txBox="1">
            <a:spLocks/>
          </p:cNvSpPr>
          <p:nvPr/>
        </p:nvSpPr>
        <p:spPr>
          <a:xfrm>
            <a:off x="5982544" y="4173887"/>
            <a:ext cx="1104056" cy="373746"/>
          </a:xfrm>
          <a:prstGeom prst="rect">
            <a:avLst/>
          </a:prstGeom>
        </p:spPr>
        <p:txBody>
          <a:bodyPr vert="horz" lIns="91440" tIns="45720" rIns="91440" bIns="45720" rtlCol="0">
            <a:normAutofit lnSpcReduction="10000"/>
          </a:bodyPr>
          <a:lstStyle>
            <a:lvl1pPr marL="0" indent="0" algn="l" defTabSz="914400" rtl="0" eaLnBrk="1" latinLnBrk="0" hangingPunct="1">
              <a:lnSpc>
                <a:spcPct val="90000"/>
              </a:lnSpc>
              <a:spcBef>
                <a:spcPts val="1000"/>
              </a:spcBef>
              <a:buClr>
                <a:schemeClr val="accent2"/>
              </a:buClr>
              <a:buFont typeface="Arial" panose="020B0604020202020204" pitchFamily="34" charset="0"/>
              <a:buNone/>
              <a:defRPr sz="2800" b="0" i="0" kern="1200">
                <a:solidFill>
                  <a:schemeClr val="tx1"/>
                </a:solidFill>
                <a:latin typeface="Times New Roman" charset="0"/>
                <a:ea typeface="Times New Roman" charset="0"/>
                <a:cs typeface="Times New Roman" charset="0"/>
              </a:defRPr>
            </a:lvl1pPr>
            <a:lvl2pPr marL="822960" indent="-292608" algn="l" defTabSz="914400" rtl="0" eaLnBrk="1" latinLnBrk="0" hangingPunct="1">
              <a:lnSpc>
                <a:spcPct val="90000"/>
              </a:lnSpc>
              <a:spcBef>
                <a:spcPts val="500"/>
              </a:spcBef>
              <a:buClr>
                <a:schemeClr val="accent2"/>
              </a:buClr>
              <a:buFont typeface="Arial" panose="020B0604020202020204" pitchFamily="34" charset="0"/>
              <a:buChar char="•"/>
              <a:defRPr sz="2400" kern="1200">
                <a:solidFill>
                  <a:schemeClr val="tx1"/>
                </a:solidFill>
                <a:latin typeface="+mn-lt"/>
                <a:ea typeface="+mn-ea"/>
                <a:cs typeface="+mn-cs"/>
              </a:defRPr>
            </a:lvl2pPr>
            <a:lvl3pPr marL="1211580" indent="-256032" algn="l" defTabSz="914400" rtl="0" eaLnBrk="1" latinLnBrk="0" hangingPunct="1">
              <a:lnSpc>
                <a:spcPct val="90000"/>
              </a:lnSpc>
              <a:spcBef>
                <a:spcPts val="500"/>
              </a:spcBef>
              <a:buClr>
                <a:schemeClr val="accent2"/>
              </a:buClr>
              <a:buFont typeface="Arial" panose="020B0604020202020204" pitchFamily="34" charset="0"/>
              <a:buChar char="•"/>
              <a:defRPr sz="2000" kern="1200">
                <a:solidFill>
                  <a:schemeClr val="tx1"/>
                </a:solidFill>
                <a:latin typeface="+mn-lt"/>
                <a:ea typeface="+mn-ea"/>
                <a:cs typeface="+mn-cs"/>
              </a:defRPr>
            </a:lvl3pPr>
            <a:lvl4pPr marL="150876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4pPr>
            <a:lvl5pPr marL="1794510" indent="-201168"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Aft>
                <a:spcPts val="0"/>
              </a:spcAft>
            </a:pPr>
            <a:r>
              <a:rPr lang="en-US" altLang="en-US" sz="2200" dirty="0">
                <a:latin typeface="Liberation Sans" panose="020B0604020202020204"/>
                <a:cs typeface="Times New Roman" panose="02020603050405020304" pitchFamily="18" charset="0"/>
              </a:rPr>
              <a:t>6,000</a:t>
            </a:r>
            <a:endParaRPr lang="en-IN" sz="2200" dirty="0">
              <a:latin typeface="Liberation Sans" panose="020B0604020202020204"/>
              <a:cs typeface="Times New Roman" panose="02020603050405020304" pitchFamily="18" charset="0"/>
            </a:endParaRPr>
          </a:p>
        </p:txBody>
      </p:sp>
      <p:sp>
        <p:nvSpPr>
          <p:cNvPr id="12" name="Content Placeholder 7">
            <a:extLst>
              <a:ext uri="{FF2B5EF4-FFF2-40B4-BE49-F238E27FC236}">
                <a16:creationId xmlns:a16="http://schemas.microsoft.com/office/drawing/2014/main" id="{53DAA0E3-7A2E-410E-837D-37BC95247655}"/>
              </a:ext>
            </a:extLst>
          </p:cNvPr>
          <p:cNvSpPr txBox="1">
            <a:spLocks/>
          </p:cNvSpPr>
          <p:nvPr/>
        </p:nvSpPr>
        <p:spPr>
          <a:xfrm>
            <a:off x="1467694" y="4679712"/>
            <a:ext cx="2647106" cy="47819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Clr>
                <a:schemeClr val="accent2"/>
              </a:buClr>
              <a:buFont typeface="Arial" panose="020B0604020202020204" pitchFamily="34" charset="0"/>
              <a:buNone/>
              <a:defRPr sz="2800" b="0" i="0" kern="1200">
                <a:solidFill>
                  <a:schemeClr val="tx1"/>
                </a:solidFill>
                <a:latin typeface="Times New Roman" charset="0"/>
                <a:ea typeface="Times New Roman" charset="0"/>
                <a:cs typeface="Times New Roman" charset="0"/>
              </a:defRPr>
            </a:lvl1pPr>
            <a:lvl2pPr marL="822960" indent="-292608" algn="l" defTabSz="914400" rtl="0" eaLnBrk="1" latinLnBrk="0" hangingPunct="1">
              <a:lnSpc>
                <a:spcPct val="90000"/>
              </a:lnSpc>
              <a:spcBef>
                <a:spcPts val="500"/>
              </a:spcBef>
              <a:buClr>
                <a:schemeClr val="accent2"/>
              </a:buClr>
              <a:buFont typeface="Arial" panose="020B0604020202020204" pitchFamily="34" charset="0"/>
              <a:buChar char="•"/>
              <a:defRPr sz="2400" kern="1200">
                <a:solidFill>
                  <a:schemeClr val="tx1"/>
                </a:solidFill>
                <a:latin typeface="+mn-lt"/>
                <a:ea typeface="+mn-ea"/>
                <a:cs typeface="+mn-cs"/>
              </a:defRPr>
            </a:lvl2pPr>
            <a:lvl3pPr marL="1211580" indent="-256032" algn="l" defTabSz="914400" rtl="0" eaLnBrk="1" latinLnBrk="0" hangingPunct="1">
              <a:lnSpc>
                <a:spcPct val="90000"/>
              </a:lnSpc>
              <a:spcBef>
                <a:spcPts val="500"/>
              </a:spcBef>
              <a:buClr>
                <a:schemeClr val="accent2"/>
              </a:buClr>
              <a:buFont typeface="Arial" panose="020B0604020202020204" pitchFamily="34" charset="0"/>
              <a:buChar char="•"/>
              <a:defRPr sz="2000" kern="1200">
                <a:solidFill>
                  <a:schemeClr val="tx1"/>
                </a:solidFill>
                <a:latin typeface="+mn-lt"/>
                <a:ea typeface="+mn-ea"/>
                <a:cs typeface="+mn-cs"/>
              </a:defRPr>
            </a:lvl3pPr>
            <a:lvl4pPr marL="150876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4pPr>
            <a:lvl5pPr marL="1794510" indent="-201168"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Aft>
                <a:spcPts val="0"/>
              </a:spcAft>
            </a:pPr>
            <a:r>
              <a:rPr lang="en-US" altLang="en-US" sz="2200" dirty="0">
                <a:latin typeface="Liberation Sans" panose="020B0604020202020204"/>
                <a:cs typeface="Times New Roman" panose="02020603050405020304" pitchFamily="18" charset="0"/>
              </a:rPr>
              <a:t>Dividends Payable</a:t>
            </a:r>
            <a:endParaRPr lang="en-IN" sz="2200" dirty="0">
              <a:latin typeface="Liberation Sans" panose="020B0604020202020204"/>
              <a:cs typeface="Times New Roman" panose="02020603050405020304" pitchFamily="18" charset="0"/>
            </a:endParaRPr>
          </a:p>
        </p:txBody>
      </p:sp>
      <p:sp>
        <p:nvSpPr>
          <p:cNvPr id="13" name="Content Placeholder 10">
            <a:extLst>
              <a:ext uri="{FF2B5EF4-FFF2-40B4-BE49-F238E27FC236}">
                <a16:creationId xmlns:a16="http://schemas.microsoft.com/office/drawing/2014/main" id="{AF9F768E-8C6F-4390-8692-F53AFC29E41E}"/>
              </a:ext>
            </a:extLst>
          </p:cNvPr>
          <p:cNvSpPr txBox="1">
            <a:spLocks/>
          </p:cNvSpPr>
          <p:nvPr/>
        </p:nvSpPr>
        <p:spPr>
          <a:xfrm>
            <a:off x="7516069" y="4547632"/>
            <a:ext cx="1104056" cy="373745"/>
          </a:xfrm>
          <a:prstGeom prst="rect">
            <a:avLst/>
          </a:prstGeom>
        </p:spPr>
        <p:txBody>
          <a:bodyPr vert="horz" lIns="91440" tIns="45720" rIns="91440" bIns="45720" rtlCol="0">
            <a:normAutofit lnSpcReduction="10000"/>
          </a:bodyPr>
          <a:lstStyle>
            <a:lvl1pPr marL="0" indent="0" algn="l" defTabSz="914400" rtl="0" eaLnBrk="1" latinLnBrk="0" hangingPunct="1">
              <a:lnSpc>
                <a:spcPct val="90000"/>
              </a:lnSpc>
              <a:spcBef>
                <a:spcPts val="1000"/>
              </a:spcBef>
              <a:buClr>
                <a:schemeClr val="accent2"/>
              </a:buClr>
              <a:buFont typeface="Arial" panose="020B0604020202020204" pitchFamily="34" charset="0"/>
              <a:buNone/>
              <a:defRPr sz="2800" b="0" i="0" kern="1200">
                <a:solidFill>
                  <a:schemeClr val="tx1"/>
                </a:solidFill>
                <a:latin typeface="Times New Roman" charset="0"/>
                <a:ea typeface="Times New Roman" charset="0"/>
                <a:cs typeface="Times New Roman" charset="0"/>
              </a:defRPr>
            </a:lvl1pPr>
            <a:lvl2pPr marL="822960" indent="-292608" algn="l" defTabSz="914400" rtl="0" eaLnBrk="1" latinLnBrk="0" hangingPunct="1">
              <a:lnSpc>
                <a:spcPct val="90000"/>
              </a:lnSpc>
              <a:spcBef>
                <a:spcPts val="500"/>
              </a:spcBef>
              <a:buClr>
                <a:schemeClr val="accent2"/>
              </a:buClr>
              <a:buFont typeface="Arial" panose="020B0604020202020204" pitchFamily="34" charset="0"/>
              <a:buChar char="•"/>
              <a:defRPr sz="2400" kern="1200">
                <a:solidFill>
                  <a:schemeClr val="tx1"/>
                </a:solidFill>
                <a:latin typeface="+mn-lt"/>
                <a:ea typeface="+mn-ea"/>
                <a:cs typeface="+mn-cs"/>
              </a:defRPr>
            </a:lvl2pPr>
            <a:lvl3pPr marL="1211580" indent="-256032" algn="l" defTabSz="914400" rtl="0" eaLnBrk="1" latinLnBrk="0" hangingPunct="1">
              <a:lnSpc>
                <a:spcPct val="90000"/>
              </a:lnSpc>
              <a:spcBef>
                <a:spcPts val="500"/>
              </a:spcBef>
              <a:buClr>
                <a:schemeClr val="accent2"/>
              </a:buClr>
              <a:buFont typeface="Arial" panose="020B0604020202020204" pitchFamily="34" charset="0"/>
              <a:buChar char="•"/>
              <a:defRPr sz="2000" kern="1200">
                <a:solidFill>
                  <a:schemeClr val="tx1"/>
                </a:solidFill>
                <a:latin typeface="+mn-lt"/>
                <a:ea typeface="+mn-ea"/>
                <a:cs typeface="+mn-cs"/>
              </a:defRPr>
            </a:lvl3pPr>
            <a:lvl4pPr marL="150876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4pPr>
            <a:lvl5pPr marL="1794510" indent="-201168"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Aft>
                <a:spcPts val="0"/>
              </a:spcAft>
            </a:pPr>
            <a:r>
              <a:rPr lang="en-US" altLang="en-US" sz="2200" dirty="0">
                <a:latin typeface="Liberation Sans" panose="020B0604020202020204"/>
                <a:cs typeface="Times New Roman" panose="02020603050405020304" pitchFamily="18" charset="0"/>
              </a:rPr>
              <a:t>6,000</a:t>
            </a:r>
            <a:endParaRPr lang="en-IN" sz="2200" dirty="0">
              <a:latin typeface="Liberation Sans" panose="020B0604020202020204"/>
              <a:cs typeface="Times New Roman" panose="02020603050405020304" pitchFamily="18" charset="0"/>
            </a:endParaRPr>
          </a:p>
        </p:txBody>
      </p:sp>
      <p:sp>
        <p:nvSpPr>
          <p:cNvPr id="14" name="Content Placeholder 6">
            <a:extLst>
              <a:ext uri="{FF2B5EF4-FFF2-40B4-BE49-F238E27FC236}">
                <a16:creationId xmlns:a16="http://schemas.microsoft.com/office/drawing/2014/main" id="{AB9953A3-F1C2-484D-B0F8-0B9CAB4A4A66}"/>
              </a:ext>
            </a:extLst>
          </p:cNvPr>
          <p:cNvSpPr txBox="1">
            <a:spLocks/>
          </p:cNvSpPr>
          <p:nvPr/>
        </p:nvSpPr>
        <p:spPr>
          <a:xfrm>
            <a:off x="713577" y="5617800"/>
            <a:ext cx="8125623" cy="609600"/>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Clr>
                <a:schemeClr val="accent2"/>
              </a:buClr>
              <a:buFont typeface="Arial" panose="020B0604020202020204" pitchFamily="34" charset="0"/>
              <a:buNone/>
              <a:defRPr sz="2800" b="0" i="0" kern="1200">
                <a:solidFill>
                  <a:schemeClr val="tx1"/>
                </a:solidFill>
                <a:latin typeface="Times New Roman" charset="0"/>
                <a:ea typeface="Times New Roman" charset="0"/>
                <a:cs typeface="Times New Roman" charset="0"/>
              </a:defRPr>
            </a:lvl1pPr>
            <a:lvl2pPr marL="822960" indent="-292608" algn="l" defTabSz="914400" rtl="0" eaLnBrk="1" latinLnBrk="0" hangingPunct="1">
              <a:lnSpc>
                <a:spcPct val="90000"/>
              </a:lnSpc>
              <a:spcBef>
                <a:spcPts val="500"/>
              </a:spcBef>
              <a:buClr>
                <a:schemeClr val="accent2"/>
              </a:buClr>
              <a:buFont typeface="Arial" panose="020B0604020202020204" pitchFamily="34" charset="0"/>
              <a:buChar char="•"/>
              <a:defRPr sz="2400" kern="1200">
                <a:solidFill>
                  <a:schemeClr val="tx1"/>
                </a:solidFill>
                <a:latin typeface="+mn-lt"/>
                <a:ea typeface="+mn-ea"/>
                <a:cs typeface="+mn-cs"/>
              </a:defRPr>
            </a:lvl2pPr>
            <a:lvl3pPr marL="1211580" indent="-256032" algn="l" defTabSz="914400" rtl="0" eaLnBrk="1" latinLnBrk="0" hangingPunct="1">
              <a:lnSpc>
                <a:spcPct val="90000"/>
              </a:lnSpc>
              <a:spcBef>
                <a:spcPts val="500"/>
              </a:spcBef>
              <a:buClr>
                <a:schemeClr val="accent2"/>
              </a:buClr>
              <a:buFont typeface="Arial" panose="020B0604020202020204" pitchFamily="34" charset="0"/>
              <a:buChar char="•"/>
              <a:defRPr sz="2000" kern="1200">
                <a:solidFill>
                  <a:schemeClr val="tx1"/>
                </a:solidFill>
                <a:latin typeface="+mn-lt"/>
                <a:ea typeface="+mn-ea"/>
                <a:cs typeface="+mn-cs"/>
              </a:defRPr>
            </a:lvl3pPr>
            <a:lvl4pPr marL="150876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4pPr>
            <a:lvl5pPr marL="1794510" indent="-201168"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Aft>
                <a:spcPts val="0"/>
              </a:spcAft>
            </a:pPr>
            <a:r>
              <a:rPr lang="en-US" altLang="en-US" sz="2200" b="1" dirty="0">
                <a:solidFill>
                  <a:srgbClr val="800000"/>
                </a:solidFill>
                <a:latin typeface="+mn-lt"/>
                <a:cs typeface="Times New Roman" panose="02020603050405020304" pitchFamily="18" charset="0"/>
              </a:rPr>
              <a:t>Preferred Dividends:</a:t>
            </a:r>
            <a:r>
              <a:rPr lang="en-US" altLang="en-US" sz="2200" b="1" dirty="0">
                <a:latin typeface="+mn-lt"/>
                <a:cs typeface="Times New Roman" panose="02020603050405020304" pitchFamily="18" charset="0"/>
              </a:rPr>
              <a:t> </a:t>
            </a:r>
            <a:r>
              <a:rPr lang="en-US" altLang="en-US" sz="2200" dirty="0">
                <a:latin typeface="+mn-lt"/>
                <a:cs typeface="Times New Roman" panose="02020603050405020304" pitchFamily="18" charset="0"/>
              </a:rPr>
              <a:t>1,000 shares × $100 par × 8% = </a:t>
            </a:r>
            <a:r>
              <a:rPr lang="en-US" altLang="en-US" sz="2200" b="1" dirty="0">
                <a:solidFill>
                  <a:srgbClr val="800000"/>
                </a:solidFill>
                <a:latin typeface="+mn-lt"/>
                <a:cs typeface="Times New Roman" panose="02020603050405020304" pitchFamily="18" charset="0"/>
              </a:rPr>
              <a:t>$8,000</a:t>
            </a:r>
            <a:endParaRPr lang="en-IN" sz="2200" dirty="0">
              <a:latin typeface="+mn-lt"/>
              <a:cs typeface="Times New Roman" panose="02020603050405020304" pitchFamily="18" charset="0"/>
            </a:endParaRPr>
          </a:p>
        </p:txBody>
      </p:sp>
    </p:spTree>
    <p:extLst>
      <p:ext uri="{BB962C8B-B14F-4D97-AF65-F5344CB8AC3E}">
        <p14:creationId xmlns:p14="http://schemas.microsoft.com/office/powerpoint/2010/main" val="261913737"/>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
                                            <p:txEl>
                                              <p:pRg st="0" end="0"/>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P spid="11" grpId="0" build="p"/>
      <p:bldP spid="12" grpId="0" build="p"/>
      <p:bldP spid="13" grpId="0" build="p"/>
      <p:bldP spid="14" grpId="0"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Rectangle 7"/>
          <p:cNvSpPr>
            <a:spLocks noChangeArrowheads="1"/>
          </p:cNvSpPr>
          <p:nvPr/>
        </p:nvSpPr>
        <p:spPr bwMode="auto">
          <a:xfrm>
            <a:off x="592760" y="1159002"/>
            <a:ext cx="8475040" cy="52322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8575" cap="sq" algn="ctr">
                <a:solidFill>
                  <a:srgbClr val="000000"/>
                </a:solidFill>
                <a:miter lim="800000"/>
                <a:headEnd type="none" w="sm" len="sm"/>
                <a:tailEnd type="none" w="sm" len="sm"/>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squar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marL="0" marR="0" lvl="0" indent="0" algn="l" defTabSz="914400" rtl="0" eaLnBrk="0" fontAlgn="base" latinLnBrk="0" hangingPunct="0">
              <a:lnSpc>
                <a:spcPct val="100000"/>
              </a:lnSpc>
              <a:spcBef>
                <a:spcPct val="0"/>
              </a:spcBef>
              <a:spcAft>
                <a:spcPct val="0"/>
              </a:spcAft>
              <a:buClrTx/>
              <a:buSzPct val="80000"/>
              <a:buFontTx/>
              <a:buNone/>
              <a:tabLst/>
              <a:defRPr/>
            </a:pPr>
            <a:r>
              <a:rPr kumimoji="0" lang="en-US" altLang="en-US" sz="2800" b="1" i="0" u="none" strike="noStrike" kern="1200" cap="none" spc="0" normalizeH="0" baseline="0" noProof="0" dirty="0">
                <a:ln>
                  <a:noFill/>
                </a:ln>
                <a:solidFill>
                  <a:srgbClr val="006600"/>
                </a:solidFill>
                <a:effectLst/>
                <a:uLnTx/>
                <a:uFillTx/>
                <a:latin typeface="Liberation Sans" panose="020B0604020202020204" pitchFamily="34" charset="0"/>
                <a:ea typeface="+mn-ea"/>
                <a:cs typeface="+mn-cs"/>
              </a:rPr>
              <a:t>Declaration of $50,000 Dividend on Dec. 31, 2020</a:t>
            </a:r>
          </a:p>
        </p:txBody>
      </p:sp>
      <p:sp>
        <p:nvSpPr>
          <p:cNvPr id="24580" name="Rectangle 7"/>
          <p:cNvSpPr>
            <a:spLocks noChangeArrowheads="1"/>
          </p:cNvSpPr>
          <p:nvPr/>
        </p:nvSpPr>
        <p:spPr bwMode="auto">
          <a:xfrm>
            <a:off x="609600" y="304800"/>
            <a:ext cx="7620000" cy="560388"/>
          </a:xfrm>
          <a:prstGeom prst="rect">
            <a:avLst/>
          </a:prstGeom>
          <a:noFill/>
          <a:ln>
            <a:noFill/>
          </a:ln>
          <a:effectLst/>
          <a:extLst>
            <a:ext uri="{909E8E84-426E-40dd-AFC4-6F175D3DCCD1}">
              <a14:hiddenFill xmlns:a14="http://schemas.microsoft.com/office/drawing/2010/main" xmlns="">
                <a:solidFill>
                  <a:srgbClr val="990000"/>
                </a:solidFill>
              </a14:hiddenFill>
            </a:ext>
            <a:ext uri="{91240B29-F687-4f45-9708-019B960494DF}">
              <a14:hiddenLine xmlns:a14="http://schemas.microsoft.com/office/drawing/2010/main" xmlns="" w="12700" algn="ctr">
                <a:solidFill>
                  <a:schemeClr val="tx1"/>
                </a:solidFill>
                <a:miter lim="800000"/>
                <a:headEnd/>
                <a:tailEnd/>
              </a14:hiddenLine>
            </a:ext>
            <a:ext uri="{AF507438-7753-43e0-B8FC-AC1667EBCBE1}">
              <a14:hiddenEffects xmlns:a14="http://schemas.microsoft.com/office/drawing/2010/main" xmlns="">
                <a:effectLst>
                  <a:outerShdw dist="107763" dir="2700000" algn="ctr" rotWithShape="0">
                    <a:schemeClr val="bg2"/>
                  </a:outerShdw>
                </a:effectLst>
              </a14:hiddenEffects>
            </a:ext>
          </a:extLst>
        </p:spPr>
        <p:txBody>
          <a:bodyPr lIns="90488" tIns="44450" rIns="90488" bIns="44450"/>
          <a:lstStyle/>
          <a:p>
            <a:pPr marL="0" marR="0" lvl="0" indent="0" algn="l" defTabSz="914400" rtl="0" eaLnBrk="0" fontAlgn="base" latinLnBrk="0" hangingPunct="0">
              <a:lnSpc>
                <a:spcPct val="100000"/>
              </a:lnSpc>
              <a:spcBef>
                <a:spcPct val="0"/>
              </a:spcBef>
              <a:spcAft>
                <a:spcPct val="0"/>
              </a:spcAft>
              <a:buClrTx/>
              <a:buSzPct val="80000"/>
              <a:buFontTx/>
              <a:buNone/>
              <a:tabLst/>
              <a:defRPr/>
            </a:pPr>
            <a:r>
              <a:rPr kumimoji="0" lang="en-US" altLang="en-US" sz="3200" b="1" i="0" u="none" strike="noStrike" kern="1200" cap="none" spc="0" normalizeH="0" baseline="0" noProof="0" dirty="0">
                <a:ln>
                  <a:noFill/>
                </a:ln>
                <a:solidFill>
                  <a:srgbClr val="0000FF">
                    <a:lumMod val="75000"/>
                  </a:srgbClr>
                </a:solidFill>
                <a:effectLst/>
                <a:uLnTx/>
                <a:uFillTx/>
                <a:latin typeface="Liberation Sans" panose="020B0604020202020204" pitchFamily="34" charset="0"/>
                <a:ea typeface="+mn-ea"/>
                <a:cs typeface="+mn-cs"/>
              </a:rPr>
              <a:t>Allocating Cash Dividends</a:t>
            </a:r>
          </a:p>
        </p:txBody>
      </p:sp>
      <p:sp>
        <p:nvSpPr>
          <p:cNvPr id="24581" name="Line 8"/>
          <p:cNvSpPr>
            <a:spLocks noChangeShapeType="1"/>
          </p:cNvSpPr>
          <p:nvPr/>
        </p:nvSpPr>
        <p:spPr bwMode="auto">
          <a:xfrm>
            <a:off x="304800" y="990600"/>
            <a:ext cx="8534400"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Liberation Sans" panose="020B0604020202020204" pitchFamily="34" charset="0"/>
              <a:ea typeface="+mn-ea"/>
              <a:cs typeface="+mn-cs"/>
            </a:endParaRPr>
          </a:p>
        </p:txBody>
      </p:sp>
      <p:sp>
        <p:nvSpPr>
          <p:cNvPr id="2" name="Slide Number Placeholder 1"/>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980D5847-D064-449A-9DD5-EB6DB8BB846B}" type="slidenum">
              <a:rPr kumimoji="0" lang="en-US" sz="1200" b="0" i="0" u="none" strike="noStrike" kern="1200" cap="none" spc="0" normalizeH="0" baseline="0" noProof="0" smtClean="0">
                <a:ln>
                  <a:noFill/>
                </a:ln>
                <a:solidFill>
                  <a:srgbClr val="000000">
                    <a:tint val="75000"/>
                  </a:srgbClr>
                </a:solidFill>
                <a:effectLst/>
                <a:uLnTx/>
                <a:uFillTx/>
                <a:latin typeface="Times New Roman" pitchFamily="18"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57</a:t>
            </a:fld>
            <a:endParaRPr kumimoji="0" lang="en-US" sz="1200" b="0" i="0" u="none" strike="noStrike" kern="1200" cap="none" spc="0" normalizeH="0" baseline="0" noProof="0">
              <a:ln>
                <a:noFill/>
              </a:ln>
              <a:solidFill>
                <a:srgbClr val="000000">
                  <a:tint val="75000"/>
                </a:srgbClr>
              </a:solidFill>
              <a:effectLst/>
              <a:uLnTx/>
              <a:uFillTx/>
              <a:latin typeface="Times New Roman" pitchFamily="18" charset="0"/>
              <a:ea typeface="+mn-ea"/>
              <a:cs typeface="+mn-cs"/>
            </a:endParaRPr>
          </a:p>
        </p:txBody>
      </p:sp>
      <p:sp>
        <p:nvSpPr>
          <p:cNvPr id="8" name="Content Placeholder 2">
            <a:extLst>
              <a:ext uri="{FF2B5EF4-FFF2-40B4-BE49-F238E27FC236}">
                <a16:creationId xmlns:a16="http://schemas.microsoft.com/office/drawing/2014/main" id="{BFE13BA7-951A-40ED-9B4D-E6A6DC5F9D4E}"/>
              </a:ext>
            </a:extLst>
          </p:cNvPr>
          <p:cNvSpPr txBox="1">
            <a:spLocks/>
          </p:cNvSpPr>
          <p:nvPr/>
        </p:nvSpPr>
        <p:spPr>
          <a:xfrm>
            <a:off x="600973" y="1806619"/>
            <a:ext cx="8382001" cy="1241381"/>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Clr>
                <a:schemeClr val="accent2"/>
              </a:buClr>
              <a:buFont typeface="Arial" panose="020B0604020202020204" pitchFamily="34" charset="0"/>
              <a:buNone/>
              <a:defRPr sz="2800" b="0" i="0" kern="1200">
                <a:solidFill>
                  <a:schemeClr val="tx1"/>
                </a:solidFill>
                <a:latin typeface="Times New Roman" charset="0"/>
                <a:ea typeface="Times New Roman" charset="0"/>
                <a:cs typeface="Times New Roman" charset="0"/>
              </a:defRPr>
            </a:lvl1pPr>
            <a:lvl2pPr marL="822960" indent="-292608" algn="l" defTabSz="914400" rtl="0" eaLnBrk="1" latinLnBrk="0" hangingPunct="1">
              <a:lnSpc>
                <a:spcPct val="90000"/>
              </a:lnSpc>
              <a:spcBef>
                <a:spcPts val="500"/>
              </a:spcBef>
              <a:buClr>
                <a:schemeClr val="accent2"/>
              </a:buClr>
              <a:buFont typeface="Arial" panose="020B0604020202020204" pitchFamily="34" charset="0"/>
              <a:buChar char="•"/>
              <a:defRPr sz="2400" kern="1200">
                <a:solidFill>
                  <a:schemeClr val="tx1"/>
                </a:solidFill>
                <a:latin typeface="+mn-lt"/>
                <a:ea typeface="+mn-ea"/>
                <a:cs typeface="+mn-cs"/>
              </a:defRPr>
            </a:lvl2pPr>
            <a:lvl3pPr marL="1211580" indent="-256032" algn="l" defTabSz="914400" rtl="0" eaLnBrk="1" latinLnBrk="0" hangingPunct="1">
              <a:lnSpc>
                <a:spcPct val="90000"/>
              </a:lnSpc>
              <a:spcBef>
                <a:spcPts val="500"/>
              </a:spcBef>
              <a:buClr>
                <a:schemeClr val="accent2"/>
              </a:buClr>
              <a:buFont typeface="Arial" panose="020B0604020202020204" pitchFamily="34" charset="0"/>
              <a:buChar char="•"/>
              <a:defRPr sz="2000" kern="1200">
                <a:solidFill>
                  <a:schemeClr val="tx1"/>
                </a:solidFill>
                <a:latin typeface="+mn-lt"/>
                <a:ea typeface="+mn-ea"/>
                <a:cs typeface="+mn-cs"/>
              </a:defRPr>
            </a:lvl3pPr>
            <a:lvl4pPr marL="150876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4pPr>
            <a:lvl5pPr marL="1794510" indent="-201168"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R="0" lvl="0" algn="l" defTabSz="914400" rtl="0" eaLnBrk="1" fontAlgn="auto" latinLnBrk="0" hangingPunct="1">
              <a:lnSpc>
                <a:spcPct val="100000"/>
              </a:lnSpc>
              <a:spcBef>
                <a:spcPts val="1000"/>
              </a:spcBef>
              <a:spcAft>
                <a:spcPts val="0"/>
              </a:spcAft>
              <a:buClr>
                <a:srgbClr val="800000"/>
              </a:buClr>
              <a:buSzPct val="100000"/>
              <a:tabLst/>
              <a:defRPr/>
            </a:pPr>
            <a:r>
              <a:rPr kumimoji="0" lang="en-US" altLang="en-US" sz="2400" b="1" i="0" u="none" strike="noStrike" kern="1200" cap="none" spc="0" normalizeH="0" baseline="0" noProof="0" dirty="0">
                <a:ln>
                  <a:noFill/>
                </a:ln>
                <a:solidFill>
                  <a:srgbClr val="000000"/>
                </a:solidFill>
                <a:effectLst/>
                <a:uLnTx/>
                <a:uFillTx/>
                <a:latin typeface="Liberation Sans" panose="020B0604020202020204"/>
                <a:cs typeface="Times New Roman" panose="02020603050405020304" pitchFamily="18" charset="0"/>
              </a:rPr>
              <a:t>Illustration: </a:t>
            </a:r>
            <a:r>
              <a:rPr kumimoji="0" lang="en-US" altLang="en-US" sz="2400" b="0" i="0" u="none" strike="noStrike" kern="1200" cap="none" spc="0" normalizeH="0" baseline="0" noProof="0" dirty="0">
                <a:ln>
                  <a:noFill/>
                </a:ln>
                <a:solidFill>
                  <a:srgbClr val="000000"/>
                </a:solidFill>
                <a:effectLst/>
                <a:uLnTx/>
                <a:uFillTx/>
                <a:latin typeface="Liberation Sans" panose="020B0604020202020204"/>
                <a:cs typeface="Times New Roman" panose="02020603050405020304" pitchFamily="18" charset="0"/>
              </a:rPr>
              <a:t>On December 31, 2020, IBR declares a $50,000 cash dividend. Show the allocation of dividends to each class of stock.</a:t>
            </a:r>
          </a:p>
        </p:txBody>
      </p:sp>
      <p:pic>
        <p:nvPicPr>
          <p:cNvPr id="15" name="Content Placeholder 13" descr="Illustration of Allocation of cash dividends. The illustration displays three columns, with the first displaying labels, and the other two labeled 2019 and 2020, respectively. The row entries are as follows. Row 1. Dividends declared, with the amounts listed as $6,000 in 2019 and $50,000 in 2020. Row 2. Dividends in arrears, with the amount listed as 2,000 in 2020. Two asteriscs are shown adjacent to 2,000. Row 3. Allocation to preferred, with the amounts listed as 6,000 in 2019 and 8,000 in 2020 respectively. One asteric is shown adjacent to 8,000. The total is labeled as: Remainder to common, with the amount of 0 listed in 2019 and $40,000 listed in 2020, resulting from subtracting the Dividends in arrears and Allocation to preferred from Dividends declared.">
            <a:extLst>
              <a:ext uri="{FF2B5EF4-FFF2-40B4-BE49-F238E27FC236}">
                <a16:creationId xmlns:a16="http://schemas.microsoft.com/office/drawing/2014/main" id="{89CC61CF-4764-4DE3-A9EA-4C242A7892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0" y="3200400"/>
            <a:ext cx="7393170" cy="2042616"/>
          </a:xfrm>
          <a:prstGeom prst="rect">
            <a:avLst/>
          </a:prstGeom>
        </p:spPr>
      </p:pic>
      <p:sp>
        <p:nvSpPr>
          <p:cNvPr id="16" name="Content Placeholder 5">
            <a:extLst>
              <a:ext uri="{FF2B5EF4-FFF2-40B4-BE49-F238E27FC236}">
                <a16:creationId xmlns:a16="http://schemas.microsoft.com/office/drawing/2014/main" id="{6A81B787-6359-48AA-941B-1B3A622E0710}"/>
              </a:ext>
            </a:extLst>
          </p:cNvPr>
          <p:cNvSpPr txBox="1">
            <a:spLocks/>
          </p:cNvSpPr>
          <p:nvPr/>
        </p:nvSpPr>
        <p:spPr>
          <a:xfrm>
            <a:off x="389377" y="5663417"/>
            <a:ext cx="8534400" cy="416365"/>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Clr>
                <a:schemeClr val="accent2"/>
              </a:buClr>
              <a:buFont typeface="Arial" panose="020B0604020202020204" pitchFamily="34" charset="0"/>
              <a:buNone/>
              <a:defRPr sz="2800" b="0" i="0" kern="1200">
                <a:solidFill>
                  <a:schemeClr val="tx1"/>
                </a:solidFill>
                <a:latin typeface="Times New Roman" charset="0"/>
                <a:ea typeface="Times New Roman" charset="0"/>
                <a:cs typeface="Times New Roman" charset="0"/>
              </a:defRPr>
            </a:lvl1pPr>
            <a:lvl2pPr marL="822960" indent="-292608" algn="l" defTabSz="914400" rtl="0" eaLnBrk="1" latinLnBrk="0" hangingPunct="1">
              <a:lnSpc>
                <a:spcPct val="90000"/>
              </a:lnSpc>
              <a:spcBef>
                <a:spcPts val="500"/>
              </a:spcBef>
              <a:buClr>
                <a:schemeClr val="accent2"/>
              </a:buClr>
              <a:buFont typeface="Arial" panose="020B0604020202020204" pitchFamily="34" charset="0"/>
              <a:buChar char="•"/>
              <a:defRPr sz="2400" kern="1200">
                <a:solidFill>
                  <a:schemeClr val="tx1"/>
                </a:solidFill>
                <a:latin typeface="+mn-lt"/>
                <a:ea typeface="+mn-ea"/>
                <a:cs typeface="+mn-cs"/>
              </a:defRPr>
            </a:lvl2pPr>
            <a:lvl3pPr marL="1211580" indent="-256032" algn="l" defTabSz="914400" rtl="0" eaLnBrk="1" latinLnBrk="0" hangingPunct="1">
              <a:lnSpc>
                <a:spcPct val="90000"/>
              </a:lnSpc>
              <a:spcBef>
                <a:spcPts val="500"/>
              </a:spcBef>
              <a:buClr>
                <a:schemeClr val="accent2"/>
              </a:buClr>
              <a:buFont typeface="Arial" panose="020B0604020202020204" pitchFamily="34" charset="0"/>
              <a:buChar char="•"/>
              <a:defRPr sz="2000" kern="1200">
                <a:solidFill>
                  <a:schemeClr val="tx1"/>
                </a:solidFill>
                <a:latin typeface="+mn-lt"/>
                <a:ea typeface="+mn-ea"/>
                <a:cs typeface="+mn-cs"/>
              </a:defRPr>
            </a:lvl3pPr>
            <a:lvl4pPr marL="150876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4pPr>
            <a:lvl5pPr marL="1794510" indent="-201168"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Aft>
                <a:spcPts val="0"/>
              </a:spcAft>
            </a:pPr>
            <a:r>
              <a:rPr lang="en-US" altLang="en-US" sz="2200" dirty="0">
                <a:solidFill>
                  <a:srgbClr val="800000"/>
                </a:solidFill>
                <a:latin typeface="Liberation Sans" panose="020B0604020202020204"/>
                <a:cs typeface="Times New Roman" panose="02020603050405020304" pitchFamily="18" charset="0"/>
              </a:rPr>
              <a:t>*</a:t>
            </a:r>
            <a:r>
              <a:rPr lang="en-US" altLang="en-US" sz="2200" dirty="0">
                <a:latin typeface="Liberation Sans" panose="020B0604020202020204"/>
                <a:cs typeface="Times New Roman" panose="02020603050405020304" pitchFamily="18" charset="0"/>
              </a:rPr>
              <a:t> 1,000 shares × $100 par × 8% = </a:t>
            </a:r>
            <a:r>
              <a:rPr lang="en-US" altLang="en-US" sz="2200" b="1" dirty="0">
                <a:solidFill>
                  <a:srgbClr val="800000"/>
                </a:solidFill>
                <a:latin typeface="Liberation Sans" panose="020B0604020202020204"/>
                <a:cs typeface="Times New Roman" panose="02020603050405020304" pitchFamily="18" charset="0"/>
              </a:rPr>
              <a:t>$8,000</a:t>
            </a:r>
          </a:p>
        </p:txBody>
      </p:sp>
      <p:sp>
        <p:nvSpPr>
          <p:cNvPr id="17" name="Content Placeholder 6">
            <a:extLst>
              <a:ext uri="{FF2B5EF4-FFF2-40B4-BE49-F238E27FC236}">
                <a16:creationId xmlns:a16="http://schemas.microsoft.com/office/drawing/2014/main" id="{F376F26A-A472-49D4-A178-CB843F4F18BD}"/>
              </a:ext>
            </a:extLst>
          </p:cNvPr>
          <p:cNvSpPr txBox="1">
            <a:spLocks/>
          </p:cNvSpPr>
          <p:nvPr/>
        </p:nvSpPr>
        <p:spPr>
          <a:xfrm>
            <a:off x="389377" y="6156614"/>
            <a:ext cx="8534400" cy="45800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Clr>
                <a:schemeClr val="accent2"/>
              </a:buClr>
              <a:buFont typeface="Arial" panose="020B0604020202020204" pitchFamily="34" charset="0"/>
              <a:buNone/>
              <a:defRPr sz="2800" b="0" i="0" kern="1200">
                <a:solidFill>
                  <a:schemeClr val="tx1"/>
                </a:solidFill>
                <a:latin typeface="Times New Roman" charset="0"/>
                <a:ea typeface="Times New Roman" charset="0"/>
                <a:cs typeface="Times New Roman" charset="0"/>
              </a:defRPr>
            </a:lvl1pPr>
            <a:lvl2pPr marL="822960" indent="-292608" algn="l" defTabSz="914400" rtl="0" eaLnBrk="1" latinLnBrk="0" hangingPunct="1">
              <a:lnSpc>
                <a:spcPct val="90000"/>
              </a:lnSpc>
              <a:spcBef>
                <a:spcPts val="500"/>
              </a:spcBef>
              <a:buClr>
                <a:schemeClr val="accent2"/>
              </a:buClr>
              <a:buFont typeface="Arial" panose="020B0604020202020204" pitchFamily="34" charset="0"/>
              <a:buChar char="•"/>
              <a:defRPr sz="2400" kern="1200">
                <a:solidFill>
                  <a:schemeClr val="tx1"/>
                </a:solidFill>
                <a:latin typeface="+mn-lt"/>
                <a:ea typeface="+mn-ea"/>
                <a:cs typeface="+mn-cs"/>
              </a:defRPr>
            </a:lvl2pPr>
            <a:lvl3pPr marL="1211580" indent="-256032" algn="l" defTabSz="914400" rtl="0" eaLnBrk="1" latinLnBrk="0" hangingPunct="1">
              <a:lnSpc>
                <a:spcPct val="90000"/>
              </a:lnSpc>
              <a:spcBef>
                <a:spcPts val="500"/>
              </a:spcBef>
              <a:buClr>
                <a:schemeClr val="accent2"/>
              </a:buClr>
              <a:buFont typeface="Arial" panose="020B0604020202020204" pitchFamily="34" charset="0"/>
              <a:buChar char="•"/>
              <a:defRPr sz="2000" kern="1200">
                <a:solidFill>
                  <a:schemeClr val="tx1"/>
                </a:solidFill>
                <a:latin typeface="+mn-lt"/>
                <a:ea typeface="+mn-ea"/>
                <a:cs typeface="+mn-cs"/>
              </a:defRPr>
            </a:lvl3pPr>
            <a:lvl4pPr marL="150876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4pPr>
            <a:lvl5pPr marL="1794510" indent="-201168"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Aft>
                <a:spcPts val="0"/>
              </a:spcAft>
            </a:pPr>
            <a:r>
              <a:rPr lang="en-US" altLang="en-US" sz="2200" dirty="0">
                <a:solidFill>
                  <a:srgbClr val="800000"/>
                </a:solidFill>
                <a:latin typeface="Liberation Sans" panose="020B0604020202020204"/>
                <a:cs typeface="Times New Roman" panose="02020603050405020304" pitchFamily="18" charset="0"/>
              </a:rPr>
              <a:t>**</a:t>
            </a:r>
            <a:r>
              <a:rPr lang="en-US" altLang="en-US" sz="2200" dirty="0">
                <a:latin typeface="Liberation Sans" panose="020B0604020202020204"/>
                <a:cs typeface="Times New Roman" panose="02020603050405020304" pitchFamily="18" charset="0"/>
              </a:rPr>
              <a:t> 2019 Pfd. dividends $8,000 – declared $6,000 = </a:t>
            </a:r>
            <a:r>
              <a:rPr lang="en-US" altLang="en-US" sz="2200" b="1" dirty="0">
                <a:solidFill>
                  <a:srgbClr val="800000"/>
                </a:solidFill>
                <a:latin typeface="Liberation Sans" panose="020B0604020202020204"/>
                <a:cs typeface="Times New Roman" panose="02020603050405020304" pitchFamily="18" charset="0"/>
              </a:rPr>
              <a:t>$2,000</a:t>
            </a:r>
            <a:r>
              <a:rPr lang="en-US" altLang="en-US" sz="2200" b="1" dirty="0">
                <a:latin typeface="Liberation Sans" panose="020B0604020202020204"/>
                <a:cs typeface="Times New Roman" panose="02020603050405020304" pitchFamily="18" charset="0"/>
              </a:rPr>
              <a:t> </a:t>
            </a:r>
            <a:endParaRPr lang="en-IN" sz="2200" dirty="0">
              <a:latin typeface="Liberation Sans" panose="020B0604020202020204"/>
              <a:cs typeface="Times New Roman" panose="02020603050405020304" pitchFamily="18" charset="0"/>
            </a:endParaRPr>
          </a:p>
        </p:txBody>
      </p:sp>
    </p:spTree>
    <p:extLst>
      <p:ext uri="{BB962C8B-B14F-4D97-AF65-F5344CB8AC3E}">
        <p14:creationId xmlns:p14="http://schemas.microsoft.com/office/powerpoint/2010/main" val="1436757411"/>
      </p:ext>
    </p:extLst>
  </p:cSld>
  <p:clrMapOvr>
    <a:masterClrMapping/>
  </p:clrMapOvr>
  <p:transition>
    <p:wipe dir="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Rectangle 7"/>
          <p:cNvSpPr>
            <a:spLocks noChangeArrowheads="1"/>
          </p:cNvSpPr>
          <p:nvPr/>
        </p:nvSpPr>
        <p:spPr bwMode="auto">
          <a:xfrm>
            <a:off x="592760" y="1159002"/>
            <a:ext cx="8703640" cy="52322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28575" cap="sq" algn="ctr">
                <a:solidFill>
                  <a:srgbClr val="000000"/>
                </a:solidFill>
                <a:miter lim="800000"/>
                <a:headEnd type="none" w="sm" len="sm"/>
                <a:tailEnd type="none" w="sm" len="sm"/>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squar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marL="0" marR="0" lvl="0" indent="0" algn="l" defTabSz="914400" rtl="0" eaLnBrk="0" fontAlgn="base" latinLnBrk="0" hangingPunct="0">
              <a:lnSpc>
                <a:spcPct val="100000"/>
              </a:lnSpc>
              <a:spcBef>
                <a:spcPct val="0"/>
              </a:spcBef>
              <a:spcAft>
                <a:spcPct val="0"/>
              </a:spcAft>
              <a:buClrTx/>
              <a:buSzPct val="80000"/>
              <a:buFontTx/>
              <a:buNone/>
              <a:tabLst/>
              <a:defRPr/>
            </a:pPr>
            <a:r>
              <a:rPr kumimoji="0" lang="en-US" altLang="en-US" sz="2800" b="1" i="0" u="none" strike="noStrike" kern="1200" cap="none" spc="0" normalizeH="0" baseline="0" noProof="0" dirty="0">
                <a:ln>
                  <a:noFill/>
                </a:ln>
                <a:solidFill>
                  <a:srgbClr val="006600"/>
                </a:solidFill>
                <a:effectLst/>
                <a:uLnTx/>
                <a:uFillTx/>
                <a:latin typeface="Liberation Sans" panose="020B0604020202020204" pitchFamily="34" charset="0"/>
                <a:ea typeface="+mn-ea"/>
                <a:cs typeface="+mn-cs"/>
              </a:rPr>
              <a:t>Journal Entry to Record Declaration of Dividends</a:t>
            </a:r>
          </a:p>
        </p:txBody>
      </p:sp>
      <p:sp>
        <p:nvSpPr>
          <p:cNvPr id="24580" name="Rectangle 7"/>
          <p:cNvSpPr>
            <a:spLocks noChangeArrowheads="1"/>
          </p:cNvSpPr>
          <p:nvPr/>
        </p:nvSpPr>
        <p:spPr bwMode="auto">
          <a:xfrm>
            <a:off x="609600" y="304800"/>
            <a:ext cx="7620000" cy="560388"/>
          </a:xfrm>
          <a:prstGeom prst="rect">
            <a:avLst/>
          </a:prstGeom>
          <a:noFill/>
          <a:ln>
            <a:noFill/>
          </a:ln>
          <a:effectLst/>
          <a:extLst>
            <a:ext uri="{909E8E84-426E-40dd-AFC4-6F175D3DCCD1}">
              <a14:hiddenFill xmlns="" xmlns:a14="http://schemas.microsoft.com/office/drawing/2010/main">
                <a:solidFill>
                  <a:srgbClr val="990000"/>
                </a:solidFill>
              </a14:hiddenFill>
            </a:ext>
            <a:ext uri="{91240B29-F687-4f45-9708-019B960494DF}">
              <a14:hiddenLine xmlns="" xmlns:a14="http://schemas.microsoft.com/office/drawing/2010/main" w="12700" algn="ctr">
                <a:solidFill>
                  <a:schemeClr val="tx1"/>
                </a:solidFill>
                <a:miter lim="800000"/>
                <a:headEnd/>
                <a:tailEnd/>
              </a14:hiddenLine>
            </a:ext>
            <a:ext uri="{AF507438-7753-43e0-B8FC-AC1667EBCBE1}">
              <a14:hiddenEffects xmlns="" xmlns:a14="http://schemas.microsoft.com/office/drawing/2010/main">
                <a:effectLst>
                  <a:outerShdw dist="107763" dir="2700000" algn="ctr" rotWithShape="0">
                    <a:schemeClr val="bg2"/>
                  </a:outerShdw>
                </a:effectLst>
              </a14:hiddenEffects>
            </a:ext>
          </a:extLst>
        </p:spPr>
        <p:txBody>
          <a:bodyPr lIns="90488" tIns="44450" rIns="90488" bIns="44450"/>
          <a:lstStyle/>
          <a:p>
            <a:pPr marL="0" marR="0" lvl="0" indent="0" algn="l" defTabSz="914400" rtl="0" eaLnBrk="0" fontAlgn="base" latinLnBrk="0" hangingPunct="0">
              <a:lnSpc>
                <a:spcPct val="100000"/>
              </a:lnSpc>
              <a:spcBef>
                <a:spcPct val="0"/>
              </a:spcBef>
              <a:spcAft>
                <a:spcPct val="0"/>
              </a:spcAft>
              <a:buClrTx/>
              <a:buSzPct val="80000"/>
              <a:buFontTx/>
              <a:buNone/>
              <a:tabLst/>
              <a:defRPr/>
            </a:pPr>
            <a:r>
              <a:rPr kumimoji="0" lang="en-US" altLang="en-US" sz="3200" b="1" i="0" u="none" strike="noStrike" kern="1200" cap="none" spc="0" normalizeH="0" baseline="0" noProof="0" dirty="0">
                <a:ln>
                  <a:noFill/>
                </a:ln>
                <a:solidFill>
                  <a:srgbClr val="0000FF">
                    <a:lumMod val="75000"/>
                  </a:srgbClr>
                </a:solidFill>
                <a:effectLst/>
                <a:uLnTx/>
                <a:uFillTx/>
                <a:latin typeface="Liberation Sans" panose="020B0604020202020204" pitchFamily="34" charset="0"/>
                <a:ea typeface="+mn-ea"/>
                <a:cs typeface="+mn-cs"/>
              </a:rPr>
              <a:t>Allocating Cash Dividends</a:t>
            </a:r>
          </a:p>
        </p:txBody>
      </p:sp>
      <p:sp>
        <p:nvSpPr>
          <p:cNvPr id="24581" name="Line 8"/>
          <p:cNvSpPr>
            <a:spLocks noChangeShapeType="1"/>
          </p:cNvSpPr>
          <p:nvPr/>
        </p:nvSpPr>
        <p:spPr bwMode="auto">
          <a:xfrm>
            <a:off x="304800" y="990600"/>
            <a:ext cx="8534400" cy="0"/>
          </a:xfrm>
          <a:prstGeom prst="line">
            <a:avLst/>
          </a:prstGeom>
          <a:noFill/>
          <a:ln w="57150" cap="sq">
            <a:solidFill>
              <a:schemeClr val="tx1"/>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Liberation Sans" panose="020B0604020202020204" pitchFamily="34" charset="0"/>
              <a:ea typeface="+mn-ea"/>
              <a:cs typeface="+mn-cs"/>
            </a:endParaRPr>
          </a:p>
        </p:txBody>
      </p:sp>
      <p:sp>
        <p:nvSpPr>
          <p:cNvPr id="2" name="Slide Number Placeholder 1"/>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980D5847-D064-449A-9DD5-EB6DB8BB846B}" type="slidenum">
              <a:rPr kumimoji="0" lang="en-US" sz="1200" b="0" i="0" u="none" strike="noStrike" kern="1200" cap="none" spc="0" normalizeH="0" baseline="0" noProof="0" smtClean="0">
                <a:ln>
                  <a:noFill/>
                </a:ln>
                <a:solidFill>
                  <a:srgbClr val="000000">
                    <a:tint val="75000"/>
                  </a:srgbClr>
                </a:solidFill>
                <a:effectLst/>
                <a:uLnTx/>
                <a:uFillTx/>
                <a:latin typeface="Times New Roman" pitchFamily="18"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58</a:t>
            </a:fld>
            <a:endParaRPr kumimoji="0" lang="en-US" sz="1200" b="0" i="0" u="none" strike="noStrike" kern="1200" cap="none" spc="0" normalizeH="0" baseline="0" noProof="0">
              <a:ln>
                <a:noFill/>
              </a:ln>
              <a:solidFill>
                <a:srgbClr val="000000">
                  <a:tint val="75000"/>
                </a:srgbClr>
              </a:solidFill>
              <a:effectLst/>
              <a:uLnTx/>
              <a:uFillTx/>
              <a:latin typeface="Times New Roman" pitchFamily="18" charset="0"/>
              <a:ea typeface="+mn-ea"/>
              <a:cs typeface="+mn-cs"/>
            </a:endParaRPr>
          </a:p>
        </p:txBody>
      </p:sp>
      <p:sp>
        <p:nvSpPr>
          <p:cNvPr id="8" name="Content Placeholder 2">
            <a:extLst>
              <a:ext uri="{FF2B5EF4-FFF2-40B4-BE49-F238E27FC236}">
                <a16:creationId xmlns:a16="http://schemas.microsoft.com/office/drawing/2014/main" id="{BFE13BA7-951A-40ED-9B4D-E6A6DC5F9D4E}"/>
              </a:ext>
            </a:extLst>
          </p:cNvPr>
          <p:cNvSpPr txBox="1">
            <a:spLocks/>
          </p:cNvSpPr>
          <p:nvPr/>
        </p:nvSpPr>
        <p:spPr>
          <a:xfrm>
            <a:off x="600973" y="1806619"/>
            <a:ext cx="8382001" cy="1241381"/>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Clr>
                <a:schemeClr val="accent2"/>
              </a:buClr>
              <a:buFont typeface="Arial" panose="020B0604020202020204" pitchFamily="34" charset="0"/>
              <a:buNone/>
              <a:defRPr sz="2800" b="0" i="0" kern="1200">
                <a:solidFill>
                  <a:schemeClr val="tx1"/>
                </a:solidFill>
                <a:latin typeface="Times New Roman" charset="0"/>
                <a:ea typeface="Times New Roman" charset="0"/>
                <a:cs typeface="Times New Roman" charset="0"/>
              </a:defRPr>
            </a:lvl1pPr>
            <a:lvl2pPr marL="822960" indent="-292608" algn="l" defTabSz="914400" rtl="0" eaLnBrk="1" latinLnBrk="0" hangingPunct="1">
              <a:lnSpc>
                <a:spcPct val="90000"/>
              </a:lnSpc>
              <a:spcBef>
                <a:spcPts val="500"/>
              </a:spcBef>
              <a:buClr>
                <a:schemeClr val="accent2"/>
              </a:buClr>
              <a:buFont typeface="Arial" panose="020B0604020202020204" pitchFamily="34" charset="0"/>
              <a:buChar char="•"/>
              <a:defRPr sz="2400" kern="1200">
                <a:solidFill>
                  <a:schemeClr val="tx1"/>
                </a:solidFill>
                <a:latin typeface="+mn-lt"/>
                <a:ea typeface="+mn-ea"/>
                <a:cs typeface="+mn-cs"/>
              </a:defRPr>
            </a:lvl2pPr>
            <a:lvl3pPr marL="1211580" indent="-256032" algn="l" defTabSz="914400" rtl="0" eaLnBrk="1" latinLnBrk="0" hangingPunct="1">
              <a:lnSpc>
                <a:spcPct val="90000"/>
              </a:lnSpc>
              <a:spcBef>
                <a:spcPts val="500"/>
              </a:spcBef>
              <a:buClr>
                <a:schemeClr val="accent2"/>
              </a:buClr>
              <a:buFont typeface="Arial" panose="020B0604020202020204" pitchFamily="34" charset="0"/>
              <a:buChar char="•"/>
              <a:defRPr sz="2000" kern="1200">
                <a:solidFill>
                  <a:schemeClr val="tx1"/>
                </a:solidFill>
                <a:latin typeface="+mn-lt"/>
                <a:ea typeface="+mn-ea"/>
                <a:cs typeface="+mn-cs"/>
              </a:defRPr>
            </a:lvl3pPr>
            <a:lvl4pPr marL="150876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4pPr>
            <a:lvl5pPr marL="1794510" indent="-201168"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R="0" lvl="0" algn="l" defTabSz="914400" rtl="0" eaLnBrk="1" fontAlgn="auto" latinLnBrk="0" hangingPunct="1">
              <a:lnSpc>
                <a:spcPct val="100000"/>
              </a:lnSpc>
              <a:spcBef>
                <a:spcPts val="1000"/>
              </a:spcBef>
              <a:spcAft>
                <a:spcPts val="0"/>
              </a:spcAft>
              <a:buClr>
                <a:srgbClr val="800000"/>
              </a:buClr>
              <a:buSzPct val="100000"/>
              <a:tabLst/>
              <a:defRPr/>
            </a:pPr>
            <a:r>
              <a:rPr kumimoji="0" lang="en-US" altLang="en-US" sz="2400" b="1" i="0" u="none" strike="noStrike" kern="1200" cap="none" spc="0" normalizeH="0" baseline="0" noProof="0" dirty="0">
                <a:ln>
                  <a:noFill/>
                </a:ln>
                <a:solidFill>
                  <a:srgbClr val="000000"/>
                </a:solidFill>
                <a:effectLst/>
                <a:uLnTx/>
                <a:uFillTx/>
                <a:latin typeface="Liberation Sans" panose="020B0604020202020204"/>
                <a:cs typeface="Times New Roman" panose="02020603050405020304" pitchFamily="18" charset="0"/>
              </a:rPr>
              <a:t>Illustration: </a:t>
            </a:r>
            <a:r>
              <a:rPr kumimoji="0" lang="en-US" altLang="en-US" sz="2400" b="0" i="0" u="none" strike="noStrike" kern="1200" cap="none" spc="0" normalizeH="0" baseline="0" noProof="0" dirty="0">
                <a:ln>
                  <a:noFill/>
                </a:ln>
                <a:solidFill>
                  <a:srgbClr val="000000"/>
                </a:solidFill>
                <a:effectLst/>
                <a:uLnTx/>
                <a:uFillTx/>
                <a:latin typeface="Liberation Sans" panose="020B0604020202020204"/>
                <a:cs typeface="Times New Roman" panose="02020603050405020304" pitchFamily="18" charset="0"/>
              </a:rPr>
              <a:t>At December 31, 2020, IBR declares a $50,000 cash dividend. Prepare the entry to record the declaration of the dividend.</a:t>
            </a:r>
          </a:p>
        </p:txBody>
      </p:sp>
      <p:sp>
        <p:nvSpPr>
          <p:cNvPr id="10" name="Content Placeholder 5">
            <a:extLst>
              <a:ext uri="{FF2B5EF4-FFF2-40B4-BE49-F238E27FC236}">
                <a16:creationId xmlns:a16="http://schemas.microsoft.com/office/drawing/2014/main" id="{DB7063EC-3517-4C20-9F6D-63EC37861AB6}"/>
              </a:ext>
            </a:extLst>
          </p:cNvPr>
          <p:cNvSpPr txBox="1">
            <a:spLocks/>
          </p:cNvSpPr>
          <p:nvPr/>
        </p:nvSpPr>
        <p:spPr>
          <a:xfrm>
            <a:off x="630618" y="3200400"/>
            <a:ext cx="2493581" cy="397934"/>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Clr>
                <a:schemeClr val="accent2"/>
              </a:buClr>
              <a:buFont typeface="Arial" panose="020B0604020202020204" pitchFamily="34" charset="0"/>
              <a:buNone/>
              <a:defRPr sz="2800" b="0" i="0" kern="1200">
                <a:solidFill>
                  <a:schemeClr val="tx1"/>
                </a:solidFill>
                <a:latin typeface="Times New Roman" charset="0"/>
                <a:ea typeface="Times New Roman" charset="0"/>
                <a:cs typeface="Times New Roman" charset="0"/>
              </a:defRPr>
            </a:lvl1pPr>
            <a:lvl2pPr marL="822960" indent="-292608" algn="l" defTabSz="914400" rtl="0" eaLnBrk="1" latinLnBrk="0" hangingPunct="1">
              <a:lnSpc>
                <a:spcPct val="90000"/>
              </a:lnSpc>
              <a:spcBef>
                <a:spcPts val="500"/>
              </a:spcBef>
              <a:buClr>
                <a:schemeClr val="accent2"/>
              </a:buClr>
              <a:buFont typeface="Arial" panose="020B0604020202020204" pitchFamily="34" charset="0"/>
              <a:buChar char="•"/>
              <a:defRPr sz="2400" kern="1200">
                <a:solidFill>
                  <a:schemeClr val="tx1"/>
                </a:solidFill>
                <a:latin typeface="+mn-lt"/>
                <a:ea typeface="+mn-ea"/>
                <a:cs typeface="+mn-cs"/>
              </a:defRPr>
            </a:lvl2pPr>
            <a:lvl3pPr marL="1211580" indent="-256032" algn="l" defTabSz="914400" rtl="0" eaLnBrk="1" latinLnBrk="0" hangingPunct="1">
              <a:lnSpc>
                <a:spcPct val="90000"/>
              </a:lnSpc>
              <a:spcBef>
                <a:spcPts val="500"/>
              </a:spcBef>
              <a:buClr>
                <a:schemeClr val="accent2"/>
              </a:buClr>
              <a:buFont typeface="Arial" panose="020B0604020202020204" pitchFamily="34" charset="0"/>
              <a:buChar char="•"/>
              <a:defRPr sz="2000" kern="1200">
                <a:solidFill>
                  <a:schemeClr val="tx1"/>
                </a:solidFill>
                <a:latin typeface="+mn-lt"/>
                <a:ea typeface="+mn-ea"/>
                <a:cs typeface="+mn-cs"/>
              </a:defRPr>
            </a:lvl3pPr>
            <a:lvl4pPr marL="150876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4pPr>
            <a:lvl5pPr marL="1794510" indent="-201168"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Aft>
                <a:spcPts val="0"/>
              </a:spcAft>
            </a:pPr>
            <a:r>
              <a:rPr lang="en-US" altLang="en-US" sz="2200" dirty="0">
                <a:latin typeface="Liberation Sans" panose="020B0604020202020204"/>
                <a:cs typeface="Times New Roman" panose="02020603050405020304" pitchFamily="18" charset="0"/>
              </a:rPr>
              <a:t>Cash Dividends</a:t>
            </a:r>
            <a:endParaRPr lang="en-IN" sz="2200" dirty="0">
              <a:latin typeface="Liberation Sans" panose="020B0604020202020204"/>
              <a:cs typeface="Times New Roman" panose="02020603050405020304" pitchFamily="18" charset="0"/>
            </a:endParaRPr>
          </a:p>
        </p:txBody>
      </p:sp>
      <p:sp>
        <p:nvSpPr>
          <p:cNvPr id="11" name="Content Placeholder 6">
            <a:extLst>
              <a:ext uri="{FF2B5EF4-FFF2-40B4-BE49-F238E27FC236}">
                <a16:creationId xmlns:a16="http://schemas.microsoft.com/office/drawing/2014/main" id="{68923F07-B486-4F5F-8711-A2AD10DBF2D1}"/>
              </a:ext>
            </a:extLst>
          </p:cNvPr>
          <p:cNvSpPr txBox="1">
            <a:spLocks/>
          </p:cNvSpPr>
          <p:nvPr/>
        </p:nvSpPr>
        <p:spPr>
          <a:xfrm>
            <a:off x="4727834" y="3200565"/>
            <a:ext cx="1200613" cy="374648"/>
          </a:xfrm>
          <a:prstGeom prst="rect">
            <a:avLst/>
          </a:prstGeom>
        </p:spPr>
        <p:txBody>
          <a:bodyPr vert="horz" lIns="91440" tIns="45720" rIns="91440" bIns="45720" rtlCol="0">
            <a:normAutofit lnSpcReduction="10000"/>
          </a:bodyPr>
          <a:lstStyle>
            <a:lvl1pPr marL="0" indent="0" algn="l" defTabSz="914400" rtl="0" eaLnBrk="1" latinLnBrk="0" hangingPunct="1">
              <a:lnSpc>
                <a:spcPct val="90000"/>
              </a:lnSpc>
              <a:spcBef>
                <a:spcPts val="1000"/>
              </a:spcBef>
              <a:buClr>
                <a:schemeClr val="accent2"/>
              </a:buClr>
              <a:buFont typeface="Arial" panose="020B0604020202020204" pitchFamily="34" charset="0"/>
              <a:buNone/>
              <a:defRPr sz="2800" b="0" i="0" kern="1200">
                <a:solidFill>
                  <a:schemeClr val="tx1"/>
                </a:solidFill>
                <a:latin typeface="Times New Roman" charset="0"/>
                <a:ea typeface="Times New Roman" charset="0"/>
                <a:cs typeface="Times New Roman" charset="0"/>
              </a:defRPr>
            </a:lvl1pPr>
            <a:lvl2pPr marL="822960" indent="-292608" algn="l" defTabSz="914400" rtl="0" eaLnBrk="1" latinLnBrk="0" hangingPunct="1">
              <a:lnSpc>
                <a:spcPct val="90000"/>
              </a:lnSpc>
              <a:spcBef>
                <a:spcPts val="500"/>
              </a:spcBef>
              <a:buClr>
                <a:schemeClr val="accent2"/>
              </a:buClr>
              <a:buFont typeface="Arial" panose="020B0604020202020204" pitchFamily="34" charset="0"/>
              <a:buChar char="•"/>
              <a:defRPr sz="2400" kern="1200">
                <a:solidFill>
                  <a:schemeClr val="tx1"/>
                </a:solidFill>
                <a:latin typeface="+mn-lt"/>
                <a:ea typeface="+mn-ea"/>
                <a:cs typeface="+mn-cs"/>
              </a:defRPr>
            </a:lvl2pPr>
            <a:lvl3pPr marL="1211580" indent="-256032" algn="l" defTabSz="914400" rtl="0" eaLnBrk="1" latinLnBrk="0" hangingPunct="1">
              <a:lnSpc>
                <a:spcPct val="90000"/>
              </a:lnSpc>
              <a:spcBef>
                <a:spcPts val="500"/>
              </a:spcBef>
              <a:buClr>
                <a:schemeClr val="accent2"/>
              </a:buClr>
              <a:buFont typeface="Arial" panose="020B0604020202020204" pitchFamily="34" charset="0"/>
              <a:buChar char="•"/>
              <a:defRPr sz="2000" kern="1200">
                <a:solidFill>
                  <a:schemeClr val="tx1"/>
                </a:solidFill>
                <a:latin typeface="+mn-lt"/>
                <a:ea typeface="+mn-ea"/>
                <a:cs typeface="+mn-cs"/>
              </a:defRPr>
            </a:lvl3pPr>
            <a:lvl4pPr marL="150876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4pPr>
            <a:lvl5pPr marL="1794510" indent="-201168"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Aft>
                <a:spcPts val="0"/>
              </a:spcAft>
            </a:pPr>
            <a:r>
              <a:rPr lang="en-US" altLang="en-US" sz="2200" dirty="0">
                <a:latin typeface="Liberation Sans" panose="020B0604020202020204"/>
                <a:cs typeface="Times New Roman" panose="02020603050405020304" pitchFamily="18" charset="0"/>
              </a:rPr>
              <a:t>50,000</a:t>
            </a:r>
            <a:endParaRPr lang="en-IN" sz="2200" dirty="0">
              <a:latin typeface="Liberation Sans" panose="020B0604020202020204"/>
              <a:cs typeface="Times New Roman" panose="02020603050405020304" pitchFamily="18" charset="0"/>
            </a:endParaRPr>
          </a:p>
        </p:txBody>
      </p:sp>
      <p:sp>
        <p:nvSpPr>
          <p:cNvPr id="12" name="Content Placeholder 7">
            <a:extLst>
              <a:ext uri="{FF2B5EF4-FFF2-40B4-BE49-F238E27FC236}">
                <a16:creationId xmlns:a16="http://schemas.microsoft.com/office/drawing/2014/main" id="{4F9C0CFA-B0DD-45EF-93C6-E1130B8D13F3}"/>
              </a:ext>
            </a:extLst>
          </p:cNvPr>
          <p:cNvSpPr txBox="1">
            <a:spLocks/>
          </p:cNvSpPr>
          <p:nvPr/>
        </p:nvSpPr>
        <p:spPr>
          <a:xfrm>
            <a:off x="935418" y="3615850"/>
            <a:ext cx="2950782" cy="498950"/>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Clr>
                <a:schemeClr val="accent2"/>
              </a:buClr>
              <a:buFont typeface="Arial" panose="020B0604020202020204" pitchFamily="34" charset="0"/>
              <a:buNone/>
              <a:defRPr sz="2800" b="0" i="0" kern="1200">
                <a:solidFill>
                  <a:schemeClr val="tx1"/>
                </a:solidFill>
                <a:latin typeface="Times New Roman" charset="0"/>
                <a:ea typeface="Times New Roman" charset="0"/>
                <a:cs typeface="Times New Roman" charset="0"/>
              </a:defRPr>
            </a:lvl1pPr>
            <a:lvl2pPr marL="822960" indent="-292608" algn="l" defTabSz="914400" rtl="0" eaLnBrk="1" latinLnBrk="0" hangingPunct="1">
              <a:lnSpc>
                <a:spcPct val="90000"/>
              </a:lnSpc>
              <a:spcBef>
                <a:spcPts val="500"/>
              </a:spcBef>
              <a:buClr>
                <a:schemeClr val="accent2"/>
              </a:buClr>
              <a:buFont typeface="Arial" panose="020B0604020202020204" pitchFamily="34" charset="0"/>
              <a:buChar char="•"/>
              <a:defRPr sz="2400" kern="1200">
                <a:solidFill>
                  <a:schemeClr val="tx1"/>
                </a:solidFill>
                <a:latin typeface="+mn-lt"/>
                <a:ea typeface="+mn-ea"/>
                <a:cs typeface="+mn-cs"/>
              </a:defRPr>
            </a:lvl2pPr>
            <a:lvl3pPr marL="1211580" indent="-256032" algn="l" defTabSz="914400" rtl="0" eaLnBrk="1" latinLnBrk="0" hangingPunct="1">
              <a:lnSpc>
                <a:spcPct val="90000"/>
              </a:lnSpc>
              <a:spcBef>
                <a:spcPts val="500"/>
              </a:spcBef>
              <a:buClr>
                <a:schemeClr val="accent2"/>
              </a:buClr>
              <a:buFont typeface="Arial" panose="020B0604020202020204" pitchFamily="34" charset="0"/>
              <a:buChar char="•"/>
              <a:defRPr sz="2000" kern="1200">
                <a:solidFill>
                  <a:schemeClr val="tx1"/>
                </a:solidFill>
                <a:latin typeface="+mn-lt"/>
                <a:ea typeface="+mn-ea"/>
                <a:cs typeface="+mn-cs"/>
              </a:defRPr>
            </a:lvl3pPr>
            <a:lvl4pPr marL="150876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4pPr>
            <a:lvl5pPr marL="1794510" indent="-201168"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Aft>
                <a:spcPts val="0"/>
              </a:spcAft>
            </a:pPr>
            <a:r>
              <a:rPr lang="en-US" altLang="en-US" sz="2200" dirty="0">
                <a:latin typeface="Liberation Sans" panose="020B0604020202020204"/>
                <a:cs typeface="Times New Roman" panose="02020603050405020304" pitchFamily="18" charset="0"/>
              </a:rPr>
              <a:t>Dividends Payable</a:t>
            </a:r>
            <a:endParaRPr lang="en-IN" sz="2200" dirty="0">
              <a:latin typeface="Liberation Sans" panose="020B0604020202020204"/>
              <a:cs typeface="Times New Roman" panose="02020603050405020304" pitchFamily="18" charset="0"/>
            </a:endParaRPr>
          </a:p>
        </p:txBody>
      </p:sp>
      <p:sp>
        <p:nvSpPr>
          <p:cNvPr id="13" name="Content Placeholder 8">
            <a:extLst>
              <a:ext uri="{FF2B5EF4-FFF2-40B4-BE49-F238E27FC236}">
                <a16:creationId xmlns:a16="http://schemas.microsoft.com/office/drawing/2014/main" id="{572D285A-148C-4ACA-9412-5D784CC6CA5A}"/>
              </a:ext>
            </a:extLst>
          </p:cNvPr>
          <p:cNvSpPr txBox="1">
            <a:spLocks/>
          </p:cNvSpPr>
          <p:nvPr/>
        </p:nvSpPr>
        <p:spPr>
          <a:xfrm>
            <a:off x="6096000" y="3640666"/>
            <a:ext cx="1295400" cy="474133"/>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Clr>
                <a:schemeClr val="accent2"/>
              </a:buClr>
              <a:buFont typeface="Arial" panose="020B0604020202020204" pitchFamily="34" charset="0"/>
              <a:buNone/>
              <a:defRPr sz="2800" b="0" i="0" kern="1200">
                <a:solidFill>
                  <a:schemeClr val="tx1"/>
                </a:solidFill>
                <a:latin typeface="Times New Roman" charset="0"/>
                <a:ea typeface="Times New Roman" charset="0"/>
                <a:cs typeface="Times New Roman" charset="0"/>
              </a:defRPr>
            </a:lvl1pPr>
            <a:lvl2pPr marL="822960" indent="-292608" algn="l" defTabSz="914400" rtl="0" eaLnBrk="1" latinLnBrk="0" hangingPunct="1">
              <a:lnSpc>
                <a:spcPct val="90000"/>
              </a:lnSpc>
              <a:spcBef>
                <a:spcPts val="500"/>
              </a:spcBef>
              <a:buClr>
                <a:schemeClr val="accent2"/>
              </a:buClr>
              <a:buFont typeface="Arial" panose="020B0604020202020204" pitchFamily="34" charset="0"/>
              <a:buChar char="•"/>
              <a:defRPr sz="2400" kern="1200">
                <a:solidFill>
                  <a:schemeClr val="tx1"/>
                </a:solidFill>
                <a:latin typeface="+mn-lt"/>
                <a:ea typeface="+mn-ea"/>
                <a:cs typeface="+mn-cs"/>
              </a:defRPr>
            </a:lvl2pPr>
            <a:lvl3pPr marL="1211580" indent="-256032" algn="l" defTabSz="914400" rtl="0" eaLnBrk="1" latinLnBrk="0" hangingPunct="1">
              <a:lnSpc>
                <a:spcPct val="90000"/>
              </a:lnSpc>
              <a:spcBef>
                <a:spcPts val="500"/>
              </a:spcBef>
              <a:buClr>
                <a:schemeClr val="accent2"/>
              </a:buClr>
              <a:buFont typeface="Arial" panose="020B0604020202020204" pitchFamily="34" charset="0"/>
              <a:buChar char="•"/>
              <a:defRPr sz="2000" kern="1200">
                <a:solidFill>
                  <a:schemeClr val="tx1"/>
                </a:solidFill>
                <a:latin typeface="+mn-lt"/>
                <a:ea typeface="+mn-ea"/>
                <a:cs typeface="+mn-cs"/>
              </a:defRPr>
            </a:lvl3pPr>
            <a:lvl4pPr marL="150876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4pPr>
            <a:lvl5pPr marL="1794510" indent="-201168"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Aft>
                <a:spcPts val="0"/>
              </a:spcAft>
            </a:pPr>
            <a:r>
              <a:rPr lang="en-US" altLang="en-US" sz="2200" dirty="0">
                <a:latin typeface="Liberation Sans" panose="020B0604020202020204"/>
                <a:cs typeface="Times New Roman" panose="02020603050405020304" pitchFamily="18" charset="0"/>
              </a:rPr>
              <a:t>50,000</a:t>
            </a:r>
            <a:endParaRPr lang="en-IN" sz="2200" dirty="0">
              <a:latin typeface="Liberation Sans" panose="020B0604020202020204"/>
              <a:cs typeface="Times New Roman" panose="02020603050405020304" pitchFamily="18" charset="0"/>
            </a:endParaRPr>
          </a:p>
        </p:txBody>
      </p:sp>
    </p:spTree>
    <p:extLst>
      <p:ext uri="{BB962C8B-B14F-4D97-AF65-F5344CB8AC3E}">
        <p14:creationId xmlns:p14="http://schemas.microsoft.com/office/powerpoint/2010/main" val="1847519547"/>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xEl>
                                              <p:pRg st="0" end="0"/>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P spid="11" grpId="0" build="p"/>
      <p:bldP spid="12" grpId="0" build="p"/>
      <p:bldP spid="13" grpId="0" build="p"/>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0" name="Rectangle 7"/>
          <p:cNvSpPr>
            <a:spLocks noChangeArrowheads="1"/>
          </p:cNvSpPr>
          <p:nvPr/>
        </p:nvSpPr>
        <p:spPr bwMode="auto">
          <a:xfrm>
            <a:off x="609600" y="304800"/>
            <a:ext cx="8534400" cy="560388"/>
          </a:xfrm>
          <a:prstGeom prst="rect">
            <a:avLst/>
          </a:prstGeom>
          <a:noFill/>
          <a:ln>
            <a:noFill/>
          </a:ln>
          <a:effectLst/>
          <a:extLst>
            <a:ext uri="{909E8E84-426E-40dd-AFC4-6F175D3DCCD1}">
              <a14:hiddenFill xmlns:a14="http://schemas.microsoft.com/office/drawing/2010/main" xmlns="">
                <a:solidFill>
                  <a:srgbClr val="990000"/>
                </a:solidFill>
              </a14:hiddenFill>
            </a:ext>
            <a:ext uri="{91240B29-F687-4f45-9708-019B960494DF}">
              <a14:hiddenLine xmlns:a14="http://schemas.microsoft.com/office/drawing/2010/main" xmlns="" w="12700" algn="ctr">
                <a:solidFill>
                  <a:schemeClr val="tx1"/>
                </a:solidFill>
                <a:miter lim="800000"/>
                <a:headEnd/>
                <a:tailEnd/>
              </a14:hiddenLine>
            </a:ext>
            <a:ext uri="{AF507438-7753-43e0-B8FC-AC1667EBCBE1}">
              <a14:hiddenEffects xmlns:a14="http://schemas.microsoft.com/office/drawing/2010/main" xmlns="">
                <a:effectLst>
                  <a:outerShdw dist="107763" dir="2700000" algn="ctr" rotWithShape="0">
                    <a:schemeClr val="bg2"/>
                  </a:outerShdw>
                </a:effectLst>
              </a14:hiddenEffects>
            </a:ext>
          </a:extLst>
        </p:spPr>
        <p:txBody>
          <a:bodyPr lIns="90488" tIns="44450" rIns="90488" bIns="44450"/>
          <a:lstStyle/>
          <a:p>
            <a:pPr marL="0" marR="0" lvl="0" indent="0" algn="l" defTabSz="914400" rtl="0" eaLnBrk="0" fontAlgn="base" latinLnBrk="0" hangingPunct="0">
              <a:lnSpc>
                <a:spcPct val="100000"/>
              </a:lnSpc>
              <a:spcBef>
                <a:spcPct val="0"/>
              </a:spcBef>
              <a:spcAft>
                <a:spcPct val="0"/>
              </a:spcAft>
              <a:buClrTx/>
              <a:buSzPct val="80000"/>
              <a:buFontTx/>
              <a:buNone/>
              <a:tabLst/>
              <a:defRPr/>
            </a:pPr>
            <a:r>
              <a:rPr kumimoji="0" lang="en-US" altLang="en-US" sz="2600" b="1" i="0" u="none" strike="noStrike" kern="1200" cap="none" spc="0" normalizeH="0" baseline="0" noProof="0" dirty="0">
                <a:ln>
                  <a:noFill/>
                </a:ln>
                <a:solidFill>
                  <a:srgbClr val="0000FF">
                    <a:lumMod val="75000"/>
                  </a:srgbClr>
                </a:solidFill>
                <a:effectLst/>
                <a:uLnTx/>
                <a:uFillTx/>
                <a:latin typeface="Liberation Sans" panose="020B0604020202020204" pitchFamily="34" charset="0"/>
                <a:ea typeface="+mn-ea"/>
                <a:cs typeface="+mn-cs"/>
              </a:rPr>
              <a:t>Do It! 3a: Dividends on Preferred and Common Stock</a:t>
            </a:r>
            <a:br>
              <a:rPr kumimoji="0" lang="en-US" altLang="en-US" sz="2800" b="1" i="0" u="none" strike="noStrike" kern="1200" cap="none" spc="0" normalizeH="0" baseline="0" noProof="0" dirty="0">
                <a:ln>
                  <a:noFill/>
                </a:ln>
                <a:solidFill>
                  <a:srgbClr val="0000FF">
                    <a:lumMod val="75000"/>
                  </a:srgbClr>
                </a:solidFill>
                <a:effectLst/>
                <a:uLnTx/>
                <a:uFillTx/>
                <a:latin typeface="Liberation Sans" panose="020B0604020202020204" pitchFamily="34" charset="0"/>
                <a:ea typeface="+mn-ea"/>
                <a:cs typeface="+mn-cs"/>
              </a:rPr>
            </a:br>
            <a:endParaRPr kumimoji="0" lang="en-US" altLang="en-US" sz="2800" b="1" i="0" u="none" strike="noStrike" kern="1200" cap="none" spc="0" normalizeH="0" baseline="0" noProof="0" dirty="0">
              <a:ln>
                <a:noFill/>
              </a:ln>
              <a:solidFill>
                <a:srgbClr val="0000FF">
                  <a:lumMod val="75000"/>
                </a:srgbClr>
              </a:solidFill>
              <a:effectLst/>
              <a:uLnTx/>
              <a:uFillTx/>
              <a:latin typeface="Liberation Sans" panose="020B0604020202020204" pitchFamily="34" charset="0"/>
              <a:ea typeface="+mn-ea"/>
              <a:cs typeface="+mn-cs"/>
            </a:endParaRPr>
          </a:p>
        </p:txBody>
      </p:sp>
      <p:sp>
        <p:nvSpPr>
          <p:cNvPr id="24581" name="Line 8"/>
          <p:cNvSpPr>
            <a:spLocks noChangeShapeType="1"/>
          </p:cNvSpPr>
          <p:nvPr/>
        </p:nvSpPr>
        <p:spPr bwMode="auto">
          <a:xfrm>
            <a:off x="304800" y="990600"/>
            <a:ext cx="8534400"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Liberation Sans" panose="020B0604020202020204" pitchFamily="34" charset="0"/>
              <a:ea typeface="+mn-ea"/>
              <a:cs typeface="+mn-cs"/>
            </a:endParaRPr>
          </a:p>
        </p:txBody>
      </p:sp>
      <p:sp>
        <p:nvSpPr>
          <p:cNvPr id="2" name="Slide Number Placeholder 1"/>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980D5847-D064-449A-9DD5-EB6DB8BB846B}" type="slidenum">
              <a:rPr kumimoji="0" lang="en-US" sz="1200" b="0" i="0" u="none" strike="noStrike" kern="1200" cap="none" spc="0" normalizeH="0" baseline="0" noProof="0" smtClean="0">
                <a:ln>
                  <a:noFill/>
                </a:ln>
                <a:solidFill>
                  <a:srgbClr val="000000">
                    <a:tint val="75000"/>
                  </a:srgbClr>
                </a:solidFill>
                <a:effectLst/>
                <a:uLnTx/>
                <a:uFillTx/>
                <a:latin typeface="Times New Roman" pitchFamily="18"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59</a:t>
            </a:fld>
            <a:endParaRPr kumimoji="0" lang="en-US" sz="1200" b="0" i="0" u="none" strike="noStrike" kern="1200" cap="none" spc="0" normalizeH="0" baseline="0" noProof="0">
              <a:ln>
                <a:noFill/>
              </a:ln>
              <a:solidFill>
                <a:srgbClr val="000000">
                  <a:tint val="75000"/>
                </a:srgbClr>
              </a:solidFill>
              <a:effectLst/>
              <a:uLnTx/>
              <a:uFillTx/>
              <a:latin typeface="Times New Roman" pitchFamily="18" charset="0"/>
              <a:ea typeface="+mn-ea"/>
              <a:cs typeface="+mn-cs"/>
            </a:endParaRPr>
          </a:p>
        </p:txBody>
      </p:sp>
      <p:sp>
        <p:nvSpPr>
          <p:cNvPr id="14" name="Content Placeholder 2">
            <a:extLst>
              <a:ext uri="{FF2B5EF4-FFF2-40B4-BE49-F238E27FC236}">
                <a16:creationId xmlns:a16="http://schemas.microsoft.com/office/drawing/2014/main" id="{D36FB973-BC1C-4551-AA6C-7143B3669736}"/>
              </a:ext>
            </a:extLst>
          </p:cNvPr>
          <p:cNvSpPr txBox="1">
            <a:spLocks/>
          </p:cNvSpPr>
          <p:nvPr/>
        </p:nvSpPr>
        <p:spPr>
          <a:xfrm>
            <a:off x="524980" y="1219200"/>
            <a:ext cx="8094040" cy="2813578"/>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Clr>
                <a:schemeClr val="accent2"/>
              </a:buClr>
              <a:buFont typeface="Arial" panose="020B0604020202020204" pitchFamily="34" charset="0"/>
              <a:buNone/>
              <a:defRPr sz="2800" b="0" i="0" kern="1200">
                <a:solidFill>
                  <a:schemeClr val="tx1"/>
                </a:solidFill>
                <a:latin typeface="Times New Roman" charset="0"/>
                <a:ea typeface="Times New Roman" charset="0"/>
                <a:cs typeface="Times New Roman" charset="0"/>
              </a:defRPr>
            </a:lvl1pPr>
            <a:lvl2pPr marL="822960" indent="-292608" algn="l" defTabSz="914400" rtl="0" eaLnBrk="1" latinLnBrk="0" hangingPunct="1">
              <a:lnSpc>
                <a:spcPct val="90000"/>
              </a:lnSpc>
              <a:spcBef>
                <a:spcPts val="500"/>
              </a:spcBef>
              <a:buClr>
                <a:schemeClr val="accent2"/>
              </a:buClr>
              <a:buFont typeface="Arial" panose="020B0604020202020204" pitchFamily="34" charset="0"/>
              <a:buChar char="•"/>
              <a:defRPr sz="2400" kern="1200">
                <a:solidFill>
                  <a:schemeClr val="tx1"/>
                </a:solidFill>
                <a:latin typeface="+mn-lt"/>
                <a:ea typeface="+mn-ea"/>
                <a:cs typeface="+mn-cs"/>
              </a:defRPr>
            </a:lvl2pPr>
            <a:lvl3pPr marL="1211580" indent="-256032" algn="l" defTabSz="914400" rtl="0" eaLnBrk="1" latinLnBrk="0" hangingPunct="1">
              <a:lnSpc>
                <a:spcPct val="90000"/>
              </a:lnSpc>
              <a:spcBef>
                <a:spcPts val="500"/>
              </a:spcBef>
              <a:buClr>
                <a:schemeClr val="accent2"/>
              </a:buClr>
              <a:buFont typeface="Arial" panose="020B0604020202020204" pitchFamily="34" charset="0"/>
              <a:buChar char="•"/>
              <a:defRPr sz="2000" kern="1200">
                <a:solidFill>
                  <a:schemeClr val="tx1"/>
                </a:solidFill>
                <a:latin typeface="+mn-lt"/>
                <a:ea typeface="+mn-ea"/>
                <a:cs typeface="+mn-cs"/>
              </a:defRPr>
            </a:lvl3pPr>
            <a:lvl4pPr marL="150876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4pPr>
            <a:lvl5pPr marL="1794510" indent="-201168"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lnSpc>
                <a:spcPct val="125000"/>
              </a:lnSpc>
              <a:spcBef>
                <a:spcPts val="600"/>
              </a:spcBef>
              <a:spcAft>
                <a:spcPts val="0"/>
              </a:spcAft>
              <a:buClr>
                <a:srgbClr val="800000"/>
              </a:buClr>
              <a:buSzPct val="80000"/>
            </a:pPr>
            <a:r>
              <a:rPr lang="en-US" sz="2000" dirty="0" err="1">
                <a:solidFill>
                  <a:srgbClr val="000000"/>
                </a:solidFill>
                <a:latin typeface="Liberation Sans" panose="020B0604020202020204"/>
                <a:cs typeface="Times New Roman" panose="02020603050405020304" pitchFamily="18" charset="0"/>
              </a:rPr>
              <a:t>MasterMind</a:t>
            </a:r>
            <a:r>
              <a:rPr lang="en-US" sz="2000" dirty="0">
                <a:solidFill>
                  <a:srgbClr val="000000"/>
                </a:solidFill>
                <a:latin typeface="Liberation Sans" panose="020B0604020202020204"/>
                <a:cs typeface="Times New Roman" panose="02020603050405020304" pitchFamily="18" charset="0"/>
              </a:rPr>
              <a:t> Corporation has 2,000 shares of 6%, $100 par value preferred stock outstanding at December 31, 2019. At December 31, 2019, the company declared a $60,000 cash dividend. Determine the dividend paid to preferred stockholders and common stockholders under each of the following scenarios. </a:t>
            </a:r>
          </a:p>
          <a:p>
            <a:pPr fontAlgn="auto">
              <a:lnSpc>
                <a:spcPct val="125000"/>
              </a:lnSpc>
              <a:spcBef>
                <a:spcPts val="600"/>
              </a:spcBef>
              <a:spcAft>
                <a:spcPts val="0"/>
              </a:spcAft>
              <a:buSzPct val="100000"/>
            </a:pPr>
            <a:r>
              <a:rPr lang="en-US" sz="2000" b="1" dirty="0">
                <a:solidFill>
                  <a:srgbClr val="C00000"/>
                </a:solidFill>
                <a:latin typeface="Liberation Sans" panose="020B0604020202020204"/>
                <a:cs typeface="Times New Roman" panose="02020603050405020304" pitchFamily="18" charset="0"/>
              </a:rPr>
              <a:t>1. </a:t>
            </a:r>
            <a:r>
              <a:rPr lang="en-US" sz="2000" b="1" dirty="0">
                <a:solidFill>
                  <a:srgbClr val="000000"/>
                </a:solidFill>
                <a:latin typeface="Liberation Sans" panose="020B0604020202020204"/>
                <a:cs typeface="Times New Roman" panose="02020603050405020304" pitchFamily="18" charset="0"/>
              </a:rPr>
              <a:t>The preferred stock is noncumulative, and the company has not missed any dividends in previous years.</a:t>
            </a:r>
          </a:p>
        </p:txBody>
      </p:sp>
      <p:sp>
        <p:nvSpPr>
          <p:cNvPr id="15" name="Content Placeholder 6">
            <a:extLst>
              <a:ext uri="{FF2B5EF4-FFF2-40B4-BE49-F238E27FC236}">
                <a16:creationId xmlns:a16="http://schemas.microsoft.com/office/drawing/2014/main" id="{E8A0ED0F-85B4-4FB6-9DA1-EC199D3F1C41}"/>
              </a:ext>
            </a:extLst>
          </p:cNvPr>
          <p:cNvSpPr txBox="1">
            <a:spLocks/>
          </p:cNvSpPr>
          <p:nvPr/>
        </p:nvSpPr>
        <p:spPr>
          <a:xfrm>
            <a:off x="524980" y="4191000"/>
            <a:ext cx="8534400" cy="1753173"/>
          </a:xfrm>
          <a:prstGeom prst="rect">
            <a:avLst/>
          </a:prstGeom>
        </p:spPr>
        <p:txBody>
          <a:bodyPr vert="horz" lIns="91440" tIns="45720" rIns="91440" bIns="45720" rtlCol="0">
            <a:normAutofit lnSpcReduction="10000"/>
          </a:bodyPr>
          <a:lstStyle>
            <a:lvl1pPr marL="0" indent="0" algn="l" defTabSz="914400" rtl="0" eaLnBrk="1" latinLnBrk="0" hangingPunct="1">
              <a:lnSpc>
                <a:spcPct val="90000"/>
              </a:lnSpc>
              <a:spcBef>
                <a:spcPts val="1000"/>
              </a:spcBef>
              <a:buClr>
                <a:schemeClr val="accent2"/>
              </a:buClr>
              <a:buFont typeface="Arial" panose="020B0604020202020204" pitchFamily="34" charset="0"/>
              <a:buNone/>
              <a:defRPr sz="2800" b="0" i="0" kern="1200">
                <a:solidFill>
                  <a:schemeClr val="tx1"/>
                </a:solidFill>
                <a:latin typeface="Times New Roman" charset="0"/>
                <a:ea typeface="Times New Roman" charset="0"/>
                <a:cs typeface="Times New Roman" charset="0"/>
              </a:defRPr>
            </a:lvl1pPr>
            <a:lvl2pPr marL="822960" indent="-292608" algn="l" defTabSz="914400" rtl="0" eaLnBrk="1" latinLnBrk="0" hangingPunct="1">
              <a:lnSpc>
                <a:spcPct val="90000"/>
              </a:lnSpc>
              <a:spcBef>
                <a:spcPts val="500"/>
              </a:spcBef>
              <a:buClr>
                <a:schemeClr val="accent2"/>
              </a:buClr>
              <a:buFont typeface="Arial" panose="020B0604020202020204" pitchFamily="34" charset="0"/>
              <a:buChar char="•"/>
              <a:defRPr sz="2400" kern="1200">
                <a:solidFill>
                  <a:schemeClr val="tx1"/>
                </a:solidFill>
                <a:latin typeface="+mn-lt"/>
                <a:ea typeface="+mn-ea"/>
                <a:cs typeface="+mn-cs"/>
              </a:defRPr>
            </a:lvl2pPr>
            <a:lvl3pPr marL="1211580" indent="-256032" algn="l" defTabSz="914400" rtl="0" eaLnBrk="1" latinLnBrk="0" hangingPunct="1">
              <a:lnSpc>
                <a:spcPct val="90000"/>
              </a:lnSpc>
              <a:spcBef>
                <a:spcPts val="500"/>
              </a:spcBef>
              <a:buClr>
                <a:schemeClr val="accent2"/>
              </a:buClr>
              <a:buFont typeface="Arial" panose="020B0604020202020204" pitchFamily="34" charset="0"/>
              <a:buChar char="•"/>
              <a:defRPr sz="2000" kern="1200">
                <a:solidFill>
                  <a:schemeClr val="tx1"/>
                </a:solidFill>
                <a:latin typeface="+mn-lt"/>
                <a:ea typeface="+mn-ea"/>
                <a:cs typeface="+mn-cs"/>
              </a:defRPr>
            </a:lvl3pPr>
            <a:lvl4pPr marL="150876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4pPr>
            <a:lvl5pPr marL="1794510" indent="-201168"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lnSpc>
                <a:spcPct val="125000"/>
              </a:lnSpc>
              <a:spcBef>
                <a:spcPts val="600"/>
              </a:spcBef>
              <a:spcAft>
                <a:spcPts val="0"/>
              </a:spcAft>
              <a:buClr>
                <a:srgbClr val="800000"/>
              </a:buClr>
              <a:buSzPct val="80000"/>
            </a:pPr>
            <a:r>
              <a:rPr lang="en-US" sz="2000" b="1" dirty="0">
                <a:solidFill>
                  <a:srgbClr val="C00000"/>
                </a:solidFill>
                <a:latin typeface="Liberation Sans" panose="020B0604020202020204"/>
                <a:cs typeface="Times New Roman" panose="02020603050405020304" pitchFamily="18" charset="0"/>
              </a:rPr>
              <a:t>Solution</a:t>
            </a:r>
            <a:r>
              <a:rPr lang="en-US" sz="2000" dirty="0">
                <a:solidFill>
                  <a:srgbClr val="000000"/>
                </a:solidFill>
                <a:latin typeface="Liberation Sans" panose="020B0604020202020204"/>
                <a:cs typeface="Times New Roman" panose="02020603050405020304" pitchFamily="18" charset="0"/>
              </a:rPr>
              <a:t> </a:t>
            </a:r>
          </a:p>
          <a:p>
            <a:pPr fontAlgn="auto">
              <a:lnSpc>
                <a:spcPct val="125000"/>
              </a:lnSpc>
              <a:spcBef>
                <a:spcPts val="600"/>
              </a:spcBef>
              <a:spcAft>
                <a:spcPts val="0"/>
              </a:spcAft>
              <a:buClr>
                <a:srgbClr val="800000"/>
              </a:buClr>
              <a:buSzPct val="80000"/>
            </a:pPr>
            <a:r>
              <a:rPr lang="en-US" sz="2000" dirty="0">
                <a:solidFill>
                  <a:srgbClr val="000000"/>
                </a:solidFill>
                <a:latin typeface="Liberation Sans" panose="020B0604020202020204"/>
                <a:cs typeface="Times New Roman" panose="02020603050405020304" pitchFamily="18" charset="0"/>
              </a:rPr>
              <a:t>Preferred stockholders are paid </a:t>
            </a:r>
            <a:r>
              <a:rPr lang="en-US" sz="2000" b="1" dirty="0">
                <a:solidFill>
                  <a:srgbClr val="000000"/>
                </a:solidFill>
                <a:latin typeface="Liberation Sans" panose="020B0604020202020204"/>
                <a:cs typeface="Times New Roman" panose="02020603050405020304" pitchFamily="18" charset="0"/>
              </a:rPr>
              <a:t>only this year’s dividend</a:t>
            </a:r>
            <a:r>
              <a:rPr lang="en-US" sz="2000" dirty="0">
                <a:solidFill>
                  <a:srgbClr val="000000"/>
                </a:solidFill>
                <a:latin typeface="Liberation Sans" panose="020B0604020202020204"/>
                <a:cs typeface="Times New Roman" panose="02020603050405020304" pitchFamily="18" charset="0"/>
              </a:rPr>
              <a:t>. </a:t>
            </a:r>
          </a:p>
          <a:p>
            <a:pPr fontAlgn="auto">
              <a:lnSpc>
                <a:spcPct val="125000"/>
              </a:lnSpc>
              <a:spcBef>
                <a:spcPts val="600"/>
              </a:spcBef>
              <a:spcAft>
                <a:spcPts val="0"/>
              </a:spcAft>
              <a:buClr>
                <a:srgbClr val="800000"/>
              </a:buClr>
              <a:buSzPct val="80000"/>
            </a:pPr>
            <a:r>
              <a:rPr lang="en-US" sz="2000" b="1" dirty="0">
                <a:solidFill>
                  <a:srgbClr val="000000"/>
                </a:solidFill>
                <a:latin typeface="Liberation Sans" panose="020B0604020202020204"/>
                <a:cs typeface="Times New Roman" panose="02020603050405020304" pitchFamily="18" charset="0"/>
              </a:rPr>
              <a:t>Preferred stockholders = $12,000  </a:t>
            </a:r>
            <a:r>
              <a:rPr lang="en-US" sz="2000" dirty="0">
                <a:solidFill>
                  <a:srgbClr val="000000"/>
                </a:solidFill>
                <a:latin typeface="Liberation Sans" panose="020B0604020202020204"/>
                <a:cs typeface="Times New Roman" panose="02020603050405020304" pitchFamily="18" charset="0"/>
              </a:rPr>
              <a:t>(2,000 × .06 × $100). </a:t>
            </a:r>
          </a:p>
          <a:p>
            <a:pPr fontAlgn="auto">
              <a:lnSpc>
                <a:spcPct val="125000"/>
              </a:lnSpc>
              <a:spcBef>
                <a:spcPts val="600"/>
              </a:spcBef>
              <a:spcAft>
                <a:spcPts val="0"/>
              </a:spcAft>
              <a:buClr>
                <a:srgbClr val="800000"/>
              </a:buClr>
              <a:buSzPct val="80000"/>
            </a:pPr>
            <a:r>
              <a:rPr lang="en-US" sz="2000" b="1" dirty="0">
                <a:solidFill>
                  <a:srgbClr val="000000"/>
                </a:solidFill>
                <a:latin typeface="Liberation Sans" panose="020B0604020202020204"/>
                <a:cs typeface="Times New Roman" panose="02020603050405020304" pitchFamily="18" charset="0"/>
              </a:rPr>
              <a:t>Common stockholders = $48,000  </a:t>
            </a:r>
            <a:r>
              <a:rPr lang="en-US" sz="2000" dirty="0">
                <a:solidFill>
                  <a:srgbClr val="000000"/>
                </a:solidFill>
                <a:latin typeface="Liberation Sans" panose="020B0604020202020204"/>
                <a:cs typeface="Times New Roman" panose="02020603050405020304" pitchFamily="18" charset="0"/>
              </a:rPr>
              <a:t>($60,000 − $12,000).</a:t>
            </a:r>
          </a:p>
        </p:txBody>
      </p:sp>
    </p:spTree>
    <p:extLst>
      <p:ext uri="{BB962C8B-B14F-4D97-AF65-F5344CB8AC3E}">
        <p14:creationId xmlns:p14="http://schemas.microsoft.com/office/powerpoint/2010/main" val="2295710111"/>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6"/>
          <p:cNvSpPr>
            <a:spLocks noChangeArrowheads="1"/>
          </p:cNvSpPr>
          <p:nvPr/>
        </p:nvSpPr>
        <p:spPr bwMode="auto">
          <a:xfrm>
            <a:off x="6019800" y="2057400"/>
            <a:ext cx="2819400" cy="1795463"/>
          </a:xfrm>
          <a:prstGeom prst="rect">
            <a:avLst/>
          </a:prstGeom>
          <a:solidFill>
            <a:srgbClr val="FFFF99"/>
          </a:solidFill>
          <a:ln w="28575" cap="sq">
            <a:solidFill>
              <a:schemeClr val="tx1"/>
            </a:solidFill>
            <a:miter lim="800000"/>
            <a:headEnd type="none" w="sm" len="sm"/>
            <a:tailEnd type="none" w="sm" len="sm"/>
          </a:ln>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lgn="l">
              <a:spcBef>
                <a:spcPct val="50000"/>
              </a:spcBef>
            </a:pPr>
            <a:r>
              <a:rPr lang="en-US" altLang="en-US" sz="2200" dirty="0">
                <a:latin typeface="Liberation Sans" panose="020B0604020202020204" pitchFamily="34" charset="0"/>
              </a:rPr>
              <a:t>Corporation acts under its own name rather than in the name of its stockholders.</a:t>
            </a:r>
          </a:p>
        </p:txBody>
      </p:sp>
      <p:sp>
        <p:nvSpPr>
          <p:cNvPr id="7171" name="Line 7"/>
          <p:cNvSpPr>
            <a:spLocks noChangeShapeType="1"/>
          </p:cNvSpPr>
          <p:nvPr/>
        </p:nvSpPr>
        <p:spPr bwMode="auto">
          <a:xfrm>
            <a:off x="4724400" y="2514600"/>
            <a:ext cx="1066800" cy="0"/>
          </a:xfrm>
          <a:prstGeom prst="line">
            <a:avLst/>
          </a:prstGeom>
          <a:noFill/>
          <a:ln w="28575" cap="sq">
            <a:solidFill>
              <a:srgbClr val="800000"/>
            </a:solidFill>
            <a:round/>
            <a:headEnd type="none" w="sm" len="sm"/>
            <a:tailEnd type="triangle" w="sm" len="sm"/>
          </a:ln>
          <a:extLst>
            <a:ext uri="{909E8E84-426E-40dd-AFC4-6F175D3DCCD1}">
              <a14:hiddenFill xmlns="" xmlns:a14="http://schemas.microsoft.com/office/drawing/2010/main">
                <a:noFill/>
              </a14:hiddenFill>
            </a:ext>
          </a:extLst>
        </p:spPr>
        <p:txBody>
          <a:bodyPr/>
          <a:lstStyle/>
          <a:p>
            <a:endParaRPr lang="en-US" dirty="0">
              <a:latin typeface="Liberation Sans" panose="020B0604020202020204" pitchFamily="34" charset="0"/>
            </a:endParaRPr>
          </a:p>
        </p:txBody>
      </p:sp>
      <p:sp>
        <p:nvSpPr>
          <p:cNvPr id="7172" name="Rectangle 3"/>
          <p:cNvSpPr>
            <a:spLocks noChangeArrowheads="1"/>
          </p:cNvSpPr>
          <p:nvPr/>
        </p:nvSpPr>
        <p:spPr bwMode="auto">
          <a:xfrm>
            <a:off x="533400" y="1219200"/>
            <a:ext cx="8229600" cy="990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lIns="182562" tIns="46038" rIns="182562" bIns="46038"/>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lgn="l">
              <a:lnSpc>
                <a:spcPct val="120000"/>
              </a:lnSpc>
              <a:spcBef>
                <a:spcPct val="20000"/>
              </a:spcBef>
              <a:buClr>
                <a:schemeClr val="tx1"/>
              </a:buClr>
              <a:buFont typeface="Wingdings" pitchFamily="2" charset="2"/>
              <a:buNone/>
            </a:pPr>
            <a:r>
              <a:rPr lang="en-US" altLang="en-US" sz="2300" dirty="0">
                <a:latin typeface="Liberation Sans" panose="020B0604020202020204" pitchFamily="34" charset="0"/>
              </a:rPr>
              <a:t>Characteristics that distinguish corporations from proprietorships and partnerships.</a:t>
            </a:r>
          </a:p>
        </p:txBody>
      </p:sp>
      <p:sp>
        <p:nvSpPr>
          <p:cNvPr id="7173" name="Rectangle 7"/>
          <p:cNvSpPr>
            <a:spLocks noChangeArrowheads="1"/>
          </p:cNvSpPr>
          <p:nvPr/>
        </p:nvSpPr>
        <p:spPr bwMode="auto">
          <a:xfrm>
            <a:off x="609600" y="304800"/>
            <a:ext cx="7620000" cy="560388"/>
          </a:xfrm>
          <a:prstGeom prst="rect">
            <a:avLst/>
          </a:prstGeom>
          <a:noFill/>
          <a:ln>
            <a:noFill/>
          </a:ln>
          <a:effectLst/>
          <a:extLst>
            <a:ext uri="{909E8E84-426E-40dd-AFC4-6F175D3DCCD1}">
              <a14:hiddenFill xmlns="" xmlns:a14="http://schemas.microsoft.com/office/drawing/2010/main">
                <a:solidFill>
                  <a:srgbClr val="990000"/>
                </a:solidFill>
              </a14:hiddenFill>
            </a:ext>
            <a:ext uri="{91240B29-F687-4f45-9708-019B960494DF}">
              <a14:hiddenLine xmlns="" xmlns:a14="http://schemas.microsoft.com/office/drawing/2010/main" w="12700" algn="ctr">
                <a:solidFill>
                  <a:schemeClr val="tx1"/>
                </a:solidFill>
                <a:miter lim="800000"/>
                <a:headEnd/>
                <a:tailEnd/>
              </a14:hiddenLine>
            </a:ext>
            <a:ext uri="{AF507438-7753-43e0-B8FC-AC1667EBCBE1}">
              <a14:hiddenEffects xmlns="" xmlns:a14="http://schemas.microsoft.com/office/drawing/2010/main">
                <a:effectLst>
                  <a:outerShdw dist="107763" dir="2700000" algn="ctr" rotWithShape="0">
                    <a:schemeClr val="bg2"/>
                  </a:outerShdw>
                </a:effectLst>
              </a14:hiddenEffects>
            </a:ext>
          </a:extLst>
        </p:spPr>
        <p:txBody>
          <a:bodyPr lIns="90488" tIns="44450" rIns="90488" bIns="44450"/>
          <a:lstStyle/>
          <a:p>
            <a:pPr algn="l"/>
            <a:r>
              <a:rPr lang="en-US" altLang="en-US" sz="3200" b="1" dirty="0">
                <a:solidFill>
                  <a:schemeClr val="tx2">
                    <a:lumMod val="75000"/>
                  </a:schemeClr>
                </a:solidFill>
                <a:latin typeface="Liberation Sans" panose="020B0604020202020204" pitchFamily="34" charset="0"/>
              </a:rPr>
              <a:t>Characteristics of a Corporation</a:t>
            </a:r>
          </a:p>
        </p:txBody>
      </p:sp>
      <p:sp>
        <p:nvSpPr>
          <p:cNvPr id="7174" name="Line 11"/>
          <p:cNvSpPr>
            <a:spLocks noChangeShapeType="1"/>
          </p:cNvSpPr>
          <p:nvPr/>
        </p:nvSpPr>
        <p:spPr bwMode="auto">
          <a:xfrm>
            <a:off x="304800" y="990600"/>
            <a:ext cx="8534400" cy="0"/>
          </a:xfrm>
          <a:prstGeom prst="line">
            <a:avLst/>
          </a:prstGeom>
          <a:noFill/>
          <a:ln w="57150" cap="sq">
            <a:solidFill>
              <a:schemeClr val="tx1"/>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latin typeface="Liberation Sans" panose="020B0604020202020204" pitchFamily="34" charset="0"/>
            </a:endParaRPr>
          </a:p>
        </p:txBody>
      </p:sp>
      <p:sp>
        <p:nvSpPr>
          <p:cNvPr id="7175" name="Text Box 2"/>
          <p:cNvSpPr txBox="1">
            <a:spLocks noChangeArrowheads="1"/>
          </p:cNvSpPr>
          <p:nvPr/>
        </p:nvSpPr>
        <p:spPr bwMode="auto">
          <a:xfrm>
            <a:off x="838200" y="2286000"/>
            <a:ext cx="4953000" cy="390106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28575" cap="sq">
                <a:solidFill>
                  <a:srgbClr val="000000"/>
                </a:solidFill>
                <a:miter lim="800000"/>
                <a:headEnd type="none" w="sm" len="sm"/>
                <a:tailEnd type="none" w="sm" len="sm"/>
              </a14:hiddenLine>
            </a:ext>
          </a:extLst>
        </p:spPr>
        <p:txBody>
          <a:bodyPr>
            <a:spAutoFit/>
          </a:bodyPr>
          <a:lstStyle>
            <a:lvl1pPr marL="457200" indent="-457200">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lgn="l">
              <a:lnSpc>
                <a:spcPct val="110000"/>
              </a:lnSpc>
              <a:spcBef>
                <a:spcPct val="35000"/>
              </a:spcBef>
              <a:buClr>
                <a:srgbClr val="800000"/>
              </a:buClr>
              <a:buSzPct val="80000"/>
              <a:buFont typeface="Wingdings" pitchFamily="2" charset="2"/>
              <a:buChar char="u"/>
            </a:pPr>
            <a:r>
              <a:rPr lang="en-US" altLang="en-US" sz="2200" dirty="0">
                <a:solidFill>
                  <a:srgbClr val="000000"/>
                </a:solidFill>
                <a:latin typeface="Liberation Sans" panose="020B0604020202020204" pitchFamily="34" charset="0"/>
              </a:rPr>
              <a:t>Separate Legal Existence</a:t>
            </a:r>
          </a:p>
          <a:p>
            <a:pPr algn="l">
              <a:lnSpc>
                <a:spcPct val="110000"/>
              </a:lnSpc>
              <a:spcBef>
                <a:spcPct val="35000"/>
              </a:spcBef>
              <a:buClr>
                <a:srgbClr val="800000"/>
              </a:buClr>
              <a:buSzPct val="80000"/>
              <a:buFont typeface="Wingdings" pitchFamily="2" charset="2"/>
              <a:buChar char="u"/>
            </a:pPr>
            <a:r>
              <a:rPr lang="en-US" altLang="en-US" sz="2200" dirty="0">
                <a:solidFill>
                  <a:srgbClr val="000000"/>
                </a:solidFill>
                <a:latin typeface="Liberation Sans" panose="020B0604020202020204" pitchFamily="34" charset="0"/>
              </a:rPr>
              <a:t>Limited Liability of Stockholders</a:t>
            </a:r>
          </a:p>
          <a:p>
            <a:pPr algn="l">
              <a:lnSpc>
                <a:spcPct val="110000"/>
              </a:lnSpc>
              <a:spcBef>
                <a:spcPct val="35000"/>
              </a:spcBef>
              <a:buClr>
                <a:srgbClr val="800000"/>
              </a:buClr>
              <a:buSzPct val="80000"/>
              <a:buFont typeface="Wingdings" pitchFamily="2" charset="2"/>
              <a:buChar char="u"/>
            </a:pPr>
            <a:r>
              <a:rPr lang="en-US" altLang="en-US" sz="2200" dirty="0">
                <a:solidFill>
                  <a:srgbClr val="000000"/>
                </a:solidFill>
                <a:latin typeface="Liberation Sans" panose="020B0604020202020204" pitchFamily="34" charset="0"/>
              </a:rPr>
              <a:t>Transferable Ownership Rights</a:t>
            </a:r>
          </a:p>
          <a:p>
            <a:pPr algn="l">
              <a:lnSpc>
                <a:spcPct val="110000"/>
              </a:lnSpc>
              <a:spcBef>
                <a:spcPct val="35000"/>
              </a:spcBef>
              <a:buClr>
                <a:srgbClr val="800000"/>
              </a:buClr>
              <a:buSzPct val="80000"/>
              <a:buFont typeface="Wingdings" pitchFamily="2" charset="2"/>
              <a:buChar char="u"/>
            </a:pPr>
            <a:r>
              <a:rPr lang="en-US" altLang="en-US" sz="2200" dirty="0">
                <a:solidFill>
                  <a:srgbClr val="000000"/>
                </a:solidFill>
                <a:latin typeface="Liberation Sans" panose="020B0604020202020204" pitchFamily="34" charset="0"/>
              </a:rPr>
              <a:t>Ability to Acquire Capital</a:t>
            </a:r>
          </a:p>
          <a:p>
            <a:pPr algn="l">
              <a:lnSpc>
                <a:spcPct val="110000"/>
              </a:lnSpc>
              <a:spcBef>
                <a:spcPct val="35000"/>
              </a:spcBef>
              <a:buClr>
                <a:srgbClr val="800000"/>
              </a:buClr>
              <a:buSzPct val="80000"/>
              <a:buFont typeface="Wingdings" pitchFamily="2" charset="2"/>
              <a:buChar char="u"/>
            </a:pPr>
            <a:r>
              <a:rPr lang="en-US" altLang="en-US" sz="2200" dirty="0">
                <a:solidFill>
                  <a:srgbClr val="000000"/>
                </a:solidFill>
                <a:latin typeface="Liberation Sans" panose="020B0604020202020204" pitchFamily="34" charset="0"/>
              </a:rPr>
              <a:t>Continuous Life</a:t>
            </a:r>
          </a:p>
          <a:p>
            <a:pPr algn="l">
              <a:lnSpc>
                <a:spcPct val="110000"/>
              </a:lnSpc>
              <a:spcBef>
                <a:spcPct val="35000"/>
              </a:spcBef>
              <a:buClr>
                <a:srgbClr val="800000"/>
              </a:buClr>
              <a:buSzPct val="80000"/>
              <a:buFont typeface="Wingdings" pitchFamily="2" charset="2"/>
              <a:buChar char="u"/>
            </a:pPr>
            <a:r>
              <a:rPr lang="en-US" altLang="en-US" sz="2200" dirty="0">
                <a:solidFill>
                  <a:srgbClr val="000000"/>
                </a:solidFill>
                <a:latin typeface="Liberation Sans" panose="020B0604020202020204" pitchFamily="34" charset="0"/>
              </a:rPr>
              <a:t>Corporate Management</a:t>
            </a:r>
          </a:p>
          <a:p>
            <a:pPr algn="l">
              <a:lnSpc>
                <a:spcPct val="110000"/>
              </a:lnSpc>
              <a:spcBef>
                <a:spcPct val="35000"/>
              </a:spcBef>
              <a:buClr>
                <a:srgbClr val="800000"/>
              </a:buClr>
              <a:buSzPct val="80000"/>
              <a:buFont typeface="Wingdings" pitchFamily="2" charset="2"/>
              <a:buChar char="u"/>
            </a:pPr>
            <a:r>
              <a:rPr lang="en-US" altLang="en-US" sz="2200" dirty="0">
                <a:solidFill>
                  <a:srgbClr val="000000"/>
                </a:solidFill>
                <a:latin typeface="Liberation Sans" panose="020B0604020202020204" pitchFamily="34" charset="0"/>
              </a:rPr>
              <a:t>Government Regulations</a:t>
            </a:r>
          </a:p>
          <a:p>
            <a:pPr algn="l">
              <a:lnSpc>
                <a:spcPct val="110000"/>
              </a:lnSpc>
              <a:spcBef>
                <a:spcPct val="35000"/>
              </a:spcBef>
              <a:buClr>
                <a:srgbClr val="800000"/>
              </a:buClr>
              <a:buSzPct val="80000"/>
              <a:buFont typeface="Wingdings" pitchFamily="2" charset="2"/>
              <a:buChar char="u"/>
            </a:pPr>
            <a:r>
              <a:rPr lang="en-US" altLang="en-US" sz="2200" dirty="0">
                <a:solidFill>
                  <a:srgbClr val="000000"/>
                </a:solidFill>
                <a:latin typeface="Liberation Sans" panose="020B0604020202020204" pitchFamily="34" charset="0"/>
              </a:rPr>
              <a:t>Additional Taxes</a:t>
            </a:r>
          </a:p>
        </p:txBody>
      </p:sp>
      <p:sp>
        <p:nvSpPr>
          <p:cNvPr id="2" name="Slide Number Placeholder 1"/>
          <p:cNvSpPr>
            <a:spLocks noGrp="1"/>
          </p:cNvSpPr>
          <p:nvPr>
            <p:ph type="sldNum" sz="quarter" idx="12"/>
          </p:nvPr>
        </p:nvSpPr>
        <p:spPr/>
        <p:txBody>
          <a:bodyPr/>
          <a:lstStyle/>
          <a:p>
            <a:fld id="{980D5847-D064-449A-9DD5-EB6DB8BB846B}" type="slidenum">
              <a:rPr lang="en-US" smtClean="0"/>
              <a:t>6</a:t>
            </a:fld>
            <a:endParaRPr lang="en-US"/>
          </a:p>
        </p:txBody>
      </p:sp>
    </p:spTree>
    <p:extLst>
      <p:ext uri="{BB962C8B-B14F-4D97-AF65-F5344CB8AC3E}">
        <p14:creationId xmlns:p14="http://schemas.microsoft.com/office/powerpoint/2010/main" val="2107759069"/>
      </p:ext>
    </p:extLst>
  </p:cSld>
  <p:clrMapOvr>
    <a:masterClrMapping/>
  </p:clrMapOvr>
  <p:transition>
    <p:wipe dir="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0" name="Rectangle 7"/>
          <p:cNvSpPr>
            <a:spLocks noChangeArrowheads="1"/>
          </p:cNvSpPr>
          <p:nvPr/>
        </p:nvSpPr>
        <p:spPr bwMode="auto">
          <a:xfrm>
            <a:off x="609600" y="304800"/>
            <a:ext cx="8534400" cy="560388"/>
          </a:xfrm>
          <a:prstGeom prst="rect">
            <a:avLst/>
          </a:prstGeom>
          <a:noFill/>
          <a:ln>
            <a:noFill/>
          </a:ln>
          <a:effectLst/>
          <a:extLst>
            <a:ext uri="{909E8E84-426E-40dd-AFC4-6F175D3DCCD1}">
              <a14:hiddenFill xmlns="" xmlns:a14="http://schemas.microsoft.com/office/drawing/2010/main">
                <a:solidFill>
                  <a:srgbClr val="990000"/>
                </a:solidFill>
              </a14:hiddenFill>
            </a:ext>
            <a:ext uri="{91240B29-F687-4f45-9708-019B960494DF}">
              <a14:hiddenLine xmlns="" xmlns:a14="http://schemas.microsoft.com/office/drawing/2010/main" w="12700" algn="ctr">
                <a:solidFill>
                  <a:schemeClr val="tx1"/>
                </a:solidFill>
                <a:miter lim="800000"/>
                <a:headEnd/>
                <a:tailEnd/>
              </a14:hiddenLine>
            </a:ext>
            <a:ext uri="{AF507438-7753-43e0-B8FC-AC1667EBCBE1}">
              <a14:hiddenEffects xmlns="" xmlns:a14="http://schemas.microsoft.com/office/drawing/2010/main">
                <a:effectLst>
                  <a:outerShdw dist="107763" dir="2700000" algn="ctr" rotWithShape="0">
                    <a:schemeClr val="bg2"/>
                  </a:outerShdw>
                </a:effectLst>
              </a14:hiddenEffects>
            </a:ext>
          </a:extLst>
        </p:spPr>
        <p:txBody>
          <a:bodyPr lIns="90488" tIns="44450" rIns="90488" bIns="44450"/>
          <a:lstStyle/>
          <a:p>
            <a:pPr marL="0" marR="0" lvl="0" indent="0" algn="l" defTabSz="914400" rtl="0" eaLnBrk="0" fontAlgn="base" latinLnBrk="0" hangingPunct="0">
              <a:lnSpc>
                <a:spcPct val="100000"/>
              </a:lnSpc>
              <a:spcBef>
                <a:spcPct val="0"/>
              </a:spcBef>
              <a:spcAft>
                <a:spcPct val="0"/>
              </a:spcAft>
              <a:buClrTx/>
              <a:buSzPct val="80000"/>
              <a:buFontTx/>
              <a:buNone/>
              <a:tabLst/>
              <a:defRPr/>
            </a:pPr>
            <a:r>
              <a:rPr kumimoji="0" lang="en-US" altLang="en-US" sz="2600" b="1" i="0" u="none" strike="noStrike" kern="1200" cap="none" spc="0" normalizeH="0" baseline="0" noProof="0" dirty="0">
                <a:ln>
                  <a:noFill/>
                </a:ln>
                <a:solidFill>
                  <a:srgbClr val="0000FF">
                    <a:lumMod val="75000"/>
                  </a:srgbClr>
                </a:solidFill>
                <a:effectLst/>
                <a:uLnTx/>
                <a:uFillTx/>
                <a:latin typeface="Liberation Sans" panose="020B0604020202020204" pitchFamily="34" charset="0"/>
                <a:ea typeface="+mn-ea"/>
                <a:cs typeface="+mn-cs"/>
              </a:rPr>
              <a:t>Do It! 3a: Dividends on Preferred and Common Stock</a:t>
            </a:r>
            <a:br>
              <a:rPr kumimoji="0" lang="en-US" altLang="en-US" sz="2800" b="1" i="0" u="none" strike="noStrike" kern="1200" cap="none" spc="0" normalizeH="0" baseline="0" noProof="0" dirty="0">
                <a:ln>
                  <a:noFill/>
                </a:ln>
                <a:solidFill>
                  <a:srgbClr val="0000FF">
                    <a:lumMod val="75000"/>
                  </a:srgbClr>
                </a:solidFill>
                <a:effectLst/>
                <a:uLnTx/>
                <a:uFillTx/>
                <a:latin typeface="Liberation Sans" panose="020B0604020202020204" pitchFamily="34" charset="0"/>
                <a:ea typeface="+mn-ea"/>
                <a:cs typeface="+mn-cs"/>
              </a:rPr>
            </a:br>
            <a:endParaRPr kumimoji="0" lang="en-US" altLang="en-US" sz="2800" b="1" i="0" u="none" strike="noStrike" kern="1200" cap="none" spc="0" normalizeH="0" baseline="0" noProof="0" dirty="0">
              <a:ln>
                <a:noFill/>
              </a:ln>
              <a:solidFill>
                <a:srgbClr val="0000FF">
                  <a:lumMod val="75000"/>
                </a:srgbClr>
              </a:solidFill>
              <a:effectLst/>
              <a:uLnTx/>
              <a:uFillTx/>
              <a:latin typeface="Liberation Sans" panose="020B0604020202020204" pitchFamily="34" charset="0"/>
              <a:ea typeface="+mn-ea"/>
              <a:cs typeface="+mn-cs"/>
            </a:endParaRPr>
          </a:p>
        </p:txBody>
      </p:sp>
      <p:sp>
        <p:nvSpPr>
          <p:cNvPr id="24581" name="Line 8"/>
          <p:cNvSpPr>
            <a:spLocks noChangeShapeType="1"/>
          </p:cNvSpPr>
          <p:nvPr/>
        </p:nvSpPr>
        <p:spPr bwMode="auto">
          <a:xfrm>
            <a:off x="304800" y="990600"/>
            <a:ext cx="8534400" cy="0"/>
          </a:xfrm>
          <a:prstGeom prst="line">
            <a:avLst/>
          </a:prstGeom>
          <a:noFill/>
          <a:ln w="57150" cap="sq">
            <a:solidFill>
              <a:schemeClr val="tx1"/>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Liberation Sans" panose="020B0604020202020204" pitchFamily="34" charset="0"/>
              <a:ea typeface="+mn-ea"/>
              <a:cs typeface="+mn-cs"/>
            </a:endParaRPr>
          </a:p>
        </p:txBody>
      </p:sp>
      <p:sp>
        <p:nvSpPr>
          <p:cNvPr id="2" name="Slide Number Placeholder 1"/>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980D5847-D064-449A-9DD5-EB6DB8BB846B}" type="slidenum">
              <a:rPr kumimoji="0" lang="en-US" sz="1200" b="0" i="0" u="none" strike="noStrike" kern="1200" cap="none" spc="0" normalizeH="0" baseline="0" noProof="0" smtClean="0">
                <a:ln>
                  <a:noFill/>
                </a:ln>
                <a:solidFill>
                  <a:srgbClr val="000000">
                    <a:tint val="75000"/>
                  </a:srgbClr>
                </a:solidFill>
                <a:effectLst/>
                <a:uLnTx/>
                <a:uFillTx/>
                <a:latin typeface="Times New Roman" pitchFamily="18"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60</a:t>
            </a:fld>
            <a:endParaRPr kumimoji="0" lang="en-US" sz="1200" b="0" i="0" u="none" strike="noStrike" kern="1200" cap="none" spc="0" normalizeH="0" baseline="0" noProof="0">
              <a:ln>
                <a:noFill/>
              </a:ln>
              <a:solidFill>
                <a:srgbClr val="000000">
                  <a:tint val="75000"/>
                </a:srgbClr>
              </a:solidFill>
              <a:effectLst/>
              <a:uLnTx/>
              <a:uFillTx/>
              <a:latin typeface="Times New Roman" pitchFamily="18" charset="0"/>
              <a:ea typeface="+mn-ea"/>
              <a:cs typeface="+mn-cs"/>
            </a:endParaRPr>
          </a:p>
        </p:txBody>
      </p:sp>
      <p:sp>
        <p:nvSpPr>
          <p:cNvPr id="14" name="Content Placeholder 2">
            <a:extLst>
              <a:ext uri="{FF2B5EF4-FFF2-40B4-BE49-F238E27FC236}">
                <a16:creationId xmlns:a16="http://schemas.microsoft.com/office/drawing/2014/main" id="{D36FB973-BC1C-4551-AA6C-7143B3669736}"/>
              </a:ext>
            </a:extLst>
          </p:cNvPr>
          <p:cNvSpPr txBox="1">
            <a:spLocks/>
          </p:cNvSpPr>
          <p:nvPr/>
        </p:nvSpPr>
        <p:spPr>
          <a:xfrm>
            <a:off x="524980" y="1219200"/>
            <a:ext cx="8094040" cy="2813578"/>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Clr>
                <a:schemeClr val="accent2"/>
              </a:buClr>
              <a:buFont typeface="Arial" panose="020B0604020202020204" pitchFamily="34" charset="0"/>
              <a:buNone/>
              <a:defRPr sz="2800" b="0" i="0" kern="1200">
                <a:solidFill>
                  <a:schemeClr val="tx1"/>
                </a:solidFill>
                <a:latin typeface="Times New Roman" charset="0"/>
                <a:ea typeface="Times New Roman" charset="0"/>
                <a:cs typeface="Times New Roman" charset="0"/>
              </a:defRPr>
            </a:lvl1pPr>
            <a:lvl2pPr marL="822960" indent="-292608" algn="l" defTabSz="914400" rtl="0" eaLnBrk="1" latinLnBrk="0" hangingPunct="1">
              <a:lnSpc>
                <a:spcPct val="90000"/>
              </a:lnSpc>
              <a:spcBef>
                <a:spcPts val="500"/>
              </a:spcBef>
              <a:buClr>
                <a:schemeClr val="accent2"/>
              </a:buClr>
              <a:buFont typeface="Arial" panose="020B0604020202020204" pitchFamily="34" charset="0"/>
              <a:buChar char="•"/>
              <a:defRPr sz="2400" kern="1200">
                <a:solidFill>
                  <a:schemeClr val="tx1"/>
                </a:solidFill>
                <a:latin typeface="+mn-lt"/>
                <a:ea typeface="+mn-ea"/>
                <a:cs typeface="+mn-cs"/>
              </a:defRPr>
            </a:lvl2pPr>
            <a:lvl3pPr marL="1211580" indent="-256032" algn="l" defTabSz="914400" rtl="0" eaLnBrk="1" latinLnBrk="0" hangingPunct="1">
              <a:lnSpc>
                <a:spcPct val="90000"/>
              </a:lnSpc>
              <a:spcBef>
                <a:spcPts val="500"/>
              </a:spcBef>
              <a:buClr>
                <a:schemeClr val="accent2"/>
              </a:buClr>
              <a:buFont typeface="Arial" panose="020B0604020202020204" pitchFamily="34" charset="0"/>
              <a:buChar char="•"/>
              <a:defRPr sz="2000" kern="1200">
                <a:solidFill>
                  <a:schemeClr val="tx1"/>
                </a:solidFill>
                <a:latin typeface="+mn-lt"/>
                <a:ea typeface="+mn-ea"/>
                <a:cs typeface="+mn-cs"/>
              </a:defRPr>
            </a:lvl3pPr>
            <a:lvl4pPr marL="150876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4pPr>
            <a:lvl5pPr marL="1794510" indent="-201168"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lnSpc>
                <a:spcPct val="125000"/>
              </a:lnSpc>
              <a:spcBef>
                <a:spcPts val="600"/>
              </a:spcBef>
              <a:spcAft>
                <a:spcPts val="0"/>
              </a:spcAft>
              <a:buClr>
                <a:srgbClr val="800000"/>
              </a:buClr>
              <a:buSzPct val="80000"/>
            </a:pPr>
            <a:r>
              <a:rPr lang="en-US" sz="2000" dirty="0" err="1">
                <a:solidFill>
                  <a:srgbClr val="000000"/>
                </a:solidFill>
                <a:latin typeface="Liberation Sans" panose="020B0604020202020204"/>
                <a:cs typeface="Times New Roman" panose="02020603050405020304" pitchFamily="18" charset="0"/>
              </a:rPr>
              <a:t>MasterMind</a:t>
            </a:r>
            <a:r>
              <a:rPr lang="en-US" sz="2000" dirty="0">
                <a:solidFill>
                  <a:srgbClr val="000000"/>
                </a:solidFill>
                <a:latin typeface="Liberation Sans" panose="020B0604020202020204"/>
                <a:cs typeface="Times New Roman" panose="02020603050405020304" pitchFamily="18" charset="0"/>
              </a:rPr>
              <a:t> Corporation has 2,000 shares of 6%, $100 par value preferred stock outstanding at December 31, 2019. At December 31, 2019, the company declared a $60,000 cash dividend. Determine the dividend paid to preferred stockholders and common stockholders under each of the following scenarios. </a:t>
            </a:r>
          </a:p>
          <a:p>
            <a:pPr fontAlgn="auto">
              <a:lnSpc>
                <a:spcPct val="125000"/>
              </a:lnSpc>
              <a:spcBef>
                <a:spcPts val="600"/>
              </a:spcBef>
              <a:spcAft>
                <a:spcPts val="0"/>
              </a:spcAft>
              <a:buSzPct val="100000"/>
            </a:pPr>
            <a:r>
              <a:rPr lang="en-US" sz="2000" b="1" dirty="0">
                <a:solidFill>
                  <a:srgbClr val="C00000"/>
                </a:solidFill>
                <a:latin typeface="Liberation Sans" panose="020B0604020202020204"/>
                <a:cs typeface="Times New Roman" panose="02020603050405020304" pitchFamily="18" charset="0"/>
              </a:rPr>
              <a:t>2. </a:t>
            </a:r>
            <a:r>
              <a:rPr lang="en-US" sz="2000" b="1" dirty="0">
                <a:solidFill>
                  <a:schemeClr val="bg2"/>
                </a:solidFill>
                <a:latin typeface="Liberation Sans" panose="020B0604020202020204"/>
                <a:cs typeface="Times New Roman" panose="02020603050405020304" pitchFamily="18" charset="0"/>
              </a:rPr>
              <a:t>The preferred stock is noncumulative, and the company did not pay a dividend in each of the two previous years.</a:t>
            </a:r>
          </a:p>
        </p:txBody>
      </p:sp>
      <p:sp>
        <p:nvSpPr>
          <p:cNvPr id="15" name="Content Placeholder 6">
            <a:extLst>
              <a:ext uri="{FF2B5EF4-FFF2-40B4-BE49-F238E27FC236}">
                <a16:creationId xmlns:a16="http://schemas.microsoft.com/office/drawing/2014/main" id="{E8A0ED0F-85B4-4FB6-9DA1-EC199D3F1C41}"/>
              </a:ext>
            </a:extLst>
          </p:cNvPr>
          <p:cNvSpPr txBox="1">
            <a:spLocks/>
          </p:cNvSpPr>
          <p:nvPr/>
        </p:nvSpPr>
        <p:spPr>
          <a:xfrm>
            <a:off x="524980" y="4191000"/>
            <a:ext cx="8534400" cy="1753173"/>
          </a:xfrm>
          <a:prstGeom prst="rect">
            <a:avLst/>
          </a:prstGeom>
        </p:spPr>
        <p:txBody>
          <a:bodyPr vert="horz" lIns="91440" tIns="45720" rIns="91440" bIns="45720" rtlCol="0">
            <a:normAutofit lnSpcReduction="10000"/>
          </a:bodyPr>
          <a:lstStyle>
            <a:lvl1pPr marL="0" indent="0" algn="l" defTabSz="914400" rtl="0" eaLnBrk="1" latinLnBrk="0" hangingPunct="1">
              <a:lnSpc>
                <a:spcPct val="90000"/>
              </a:lnSpc>
              <a:spcBef>
                <a:spcPts val="1000"/>
              </a:spcBef>
              <a:buClr>
                <a:schemeClr val="accent2"/>
              </a:buClr>
              <a:buFont typeface="Arial" panose="020B0604020202020204" pitchFamily="34" charset="0"/>
              <a:buNone/>
              <a:defRPr sz="2800" b="0" i="0" kern="1200">
                <a:solidFill>
                  <a:schemeClr val="tx1"/>
                </a:solidFill>
                <a:latin typeface="Times New Roman" charset="0"/>
                <a:ea typeface="Times New Roman" charset="0"/>
                <a:cs typeface="Times New Roman" charset="0"/>
              </a:defRPr>
            </a:lvl1pPr>
            <a:lvl2pPr marL="822960" indent="-292608" algn="l" defTabSz="914400" rtl="0" eaLnBrk="1" latinLnBrk="0" hangingPunct="1">
              <a:lnSpc>
                <a:spcPct val="90000"/>
              </a:lnSpc>
              <a:spcBef>
                <a:spcPts val="500"/>
              </a:spcBef>
              <a:buClr>
                <a:schemeClr val="accent2"/>
              </a:buClr>
              <a:buFont typeface="Arial" panose="020B0604020202020204" pitchFamily="34" charset="0"/>
              <a:buChar char="•"/>
              <a:defRPr sz="2400" kern="1200">
                <a:solidFill>
                  <a:schemeClr val="tx1"/>
                </a:solidFill>
                <a:latin typeface="+mn-lt"/>
                <a:ea typeface="+mn-ea"/>
                <a:cs typeface="+mn-cs"/>
              </a:defRPr>
            </a:lvl2pPr>
            <a:lvl3pPr marL="1211580" indent="-256032" algn="l" defTabSz="914400" rtl="0" eaLnBrk="1" latinLnBrk="0" hangingPunct="1">
              <a:lnSpc>
                <a:spcPct val="90000"/>
              </a:lnSpc>
              <a:spcBef>
                <a:spcPts val="500"/>
              </a:spcBef>
              <a:buClr>
                <a:schemeClr val="accent2"/>
              </a:buClr>
              <a:buFont typeface="Arial" panose="020B0604020202020204" pitchFamily="34" charset="0"/>
              <a:buChar char="•"/>
              <a:defRPr sz="2000" kern="1200">
                <a:solidFill>
                  <a:schemeClr val="tx1"/>
                </a:solidFill>
                <a:latin typeface="+mn-lt"/>
                <a:ea typeface="+mn-ea"/>
                <a:cs typeface="+mn-cs"/>
              </a:defRPr>
            </a:lvl3pPr>
            <a:lvl4pPr marL="150876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4pPr>
            <a:lvl5pPr marL="1794510" indent="-201168"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fontAlgn="auto">
              <a:lnSpc>
                <a:spcPct val="125000"/>
              </a:lnSpc>
              <a:spcBef>
                <a:spcPts val="600"/>
              </a:spcBef>
              <a:spcAft>
                <a:spcPts val="0"/>
              </a:spcAft>
              <a:buClr>
                <a:srgbClr val="800000"/>
              </a:buClr>
              <a:buSzPct val="80000"/>
            </a:pPr>
            <a:r>
              <a:rPr lang="en-US" sz="2000" b="1" dirty="0">
                <a:solidFill>
                  <a:srgbClr val="C00000"/>
                </a:solidFill>
                <a:latin typeface="Liberation Sans" panose="020B0604020202020204"/>
                <a:cs typeface="Times New Roman" panose="02020603050405020304" pitchFamily="18" charset="0"/>
              </a:rPr>
              <a:t>Solution</a:t>
            </a:r>
            <a:r>
              <a:rPr lang="en-US" sz="2000" dirty="0">
                <a:solidFill>
                  <a:srgbClr val="C00000"/>
                </a:solidFill>
                <a:latin typeface="Liberation Sans" panose="020B0604020202020204"/>
                <a:cs typeface="Times New Roman" panose="02020603050405020304" pitchFamily="18" charset="0"/>
              </a:rPr>
              <a:t> </a:t>
            </a:r>
            <a:endParaRPr lang="en-US" sz="2000" dirty="0">
              <a:solidFill>
                <a:srgbClr val="000000"/>
              </a:solidFill>
              <a:latin typeface="Liberation Sans" panose="020B0604020202020204"/>
              <a:cs typeface="Times New Roman" panose="02020603050405020304" pitchFamily="18" charset="0"/>
            </a:endParaRPr>
          </a:p>
          <a:p>
            <a:pPr lvl="0" fontAlgn="auto">
              <a:lnSpc>
                <a:spcPct val="125000"/>
              </a:lnSpc>
              <a:spcBef>
                <a:spcPts val="600"/>
              </a:spcBef>
              <a:spcAft>
                <a:spcPts val="0"/>
              </a:spcAft>
              <a:buClr>
                <a:srgbClr val="800000"/>
              </a:buClr>
              <a:buSzPct val="80000"/>
            </a:pPr>
            <a:r>
              <a:rPr lang="en-US" sz="2000" dirty="0">
                <a:solidFill>
                  <a:srgbClr val="000000"/>
                </a:solidFill>
                <a:latin typeface="Liberation Sans" panose="020B0604020202020204"/>
                <a:cs typeface="Times New Roman" panose="02020603050405020304" pitchFamily="18" charset="0"/>
              </a:rPr>
              <a:t>Past unpaid dividends </a:t>
            </a:r>
            <a:r>
              <a:rPr lang="en-US" sz="2000" b="1" dirty="0">
                <a:solidFill>
                  <a:srgbClr val="000000"/>
                </a:solidFill>
                <a:latin typeface="Liberation Sans" panose="020B0604020202020204"/>
                <a:cs typeface="Times New Roman" panose="02020603050405020304" pitchFamily="18" charset="0"/>
              </a:rPr>
              <a:t>do not have to be paid</a:t>
            </a:r>
            <a:r>
              <a:rPr lang="en-US" sz="2000" dirty="0">
                <a:solidFill>
                  <a:srgbClr val="000000"/>
                </a:solidFill>
                <a:latin typeface="Liberation Sans" panose="020B0604020202020204"/>
                <a:cs typeface="Times New Roman" panose="02020603050405020304" pitchFamily="18" charset="0"/>
              </a:rPr>
              <a:t>. </a:t>
            </a:r>
          </a:p>
          <a:p>
            <a:pPr lvl="0" fontAlgn="auto">
              <a:lnSpc>
                <a:spcPct val="125000"/>
              </a:lnSpc>
              <a:spcBef>
                <a:spcPts val="600"/>
              </a:spcBef>
              <a:spcAft>
                <a:spcPts val="0"/>
              </a:spcAft>
              <a:buClr>
                <a:srgbClr val="800000"/>
              </a:buClr>
              <a:buSzPct val="80000"/>
            </a:pPr>
            <a:r>
              <a:rPr lang="en-US" sz="2000" b="1" dirty="0">
                <a:solidFill>
                  <a:srgbClr val="000000"/>
                </a:solidFill>
                <a:latin typeface="Liberation Sans" panose="020B0604020202020204"/>
                <a:cs typeface="Times New Roman" panose="02020603050405020304" pitchFamily="18" charset="0"/>
              </a:rPr>
              <a:t>Preferred stockholders = $12,000  </a:t>
            </a:r>
            <a:r>
              <a:rPr lang="en-US" sz="2000" dirty="0">
                <a:solidFill>
                  <a:srgbClr val="000000"/>
                </a:solidFill>
                <a:latin typeface="Liberation Sans" panose="020B0604020202020204"/>
                <a:cs typeface="Times New Roman" panose="02020603050405020304" pitchFamily="18" charset="0"/>
              </a:rPr>
              <a:t>(2,000 × .06 × $100). </a:t>
            </a:r>
          </a:p>
          <a:p>
            <a:pPr lvl="0" fontAlgn="auto">
              <a:lnSpc>
                <a:spcPct val="125000"/>
              </a:lnSpc>
              <a:spcBef>
                <a:spcPts val="600"/>
              </a:spcBef>
              <a:spcAft>
                <a:spcPts val="0"/>
              </a:spcAft>
              <a:buClr>
                <a:srgbClr val="800000"/>
              </a:buClr>
              <a:buSzPct val="80000"/>
            </a:pPr>
            <a:r>
              <a:rPr lang="en-US" sz="2000" b="1" dirty="0">
                <a:solidFill>
                  <a:srgbClr val="000000"/>
                </a:solidFill>
                <a:latin typeface="Liberation Sans" panose="020B0604020202020204"/>
                <a:cs typeface="Times New Roman" panose="02020603050405020304" pitchFamily="18" charset="0"/>
              </a:rPr>
              <a:t>Common stockholders = $48,000  </a:t>
            </a:r>
            <a:r>
              <a:rPr lang="en-US" sz="2000" dirty="0">
                <a:solidFill>
                  <a:srgbClr val="000000"/>
                </a:solidFill>
                <a:latin typeface="Liberation Sans" panose="020B0604020202020204"/>
                <a:cs typeface="Times New Roman" panose="02020603050405020304" pitchFamily="18" charset="0"/>
              </a:rPr>
              <a:t>($60,000 − $12,000).</a:t>
            </a:r>
            <a:endParaRPr lang="en-IN" sz="2000" dirty="0">
              <a:solidFill>
                <a:srgbClr val="231F20"/>
              </a:solidFill>
              <a:latin typeface="Liberation Sans" panose="020B0604020202020204"/>
              <a:cs typeface="Times New Roman" panose="02020603050405020304" pitchFamily="18" charset="0"/>
            </a:endParaRPr>
          </a:p>
        </p:txBody>
      </p:sp>
    </p:spTree>
    <p:extLst>
      <p:ext uri="{BB962C8B-B14F-4D97-AF65-F5344CB8AC3E}">
        <p14:creationId xmlns:p14="http://schemas.microsoft.com/office/powerpoint/2010/main" val="541141095"/>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uild="p"/>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0" name="Rectangle 7"/>
          <p:cNvSpPr>
            <a:spLocks noChangeArrowheads="1"/>
          </p:cNvSpPr>
          <p:nvPr/>
        </p:nvSpPr>
        <p:spPr bwMode="auto">
          <a:xfrm>
            <a:off x="609600" y="304800"/>
            <a:ext cx="8534400" cy="560388"/>
          </a:xfrm>
          <a:prstGeom prst="rect">
            <a:avLst/>
          </a:prstGeom>
          <a:noFill/>
          <a:ln>
            <a:noFill/>
          </a:ln>
          <a:effectLst/>
          <a:extLst>
            <a:ext uri="{909E8E84-426E-40dd-AFC4-6F175D3DCCD1}">
              <a14:hiddenFill xmlns:a14="http://schemas.microsoft.com/office/drawing/2010/main" xmlns="">
                <a:solidFill>
                  <a:srgbClr val="990000"/>
                </a:solidFill>
              </a14:hiddenFill>
            </a:ext>
            <a:ext uri="{91240B29-F687-4f45-9708-019B960494DF}">
              <a14:hiddenLine xmlns:a14="http://schemas.microsoft.com/office/drawing/2010/main" xmlns="" w="12700" algn="ctr">
                <a:solidFill>
                  <a:schemeClr val="tx1"/>
                </a:solidFill>
                <a:miter lim="800000"/>
                <a:headEnd/>
                <a:tailEnd/>
              </a14:hiddenLine>
            </a:ext>
            <a:ext uri="{AF507438-7753-43e0-B8FC-AC1667EBCBE1}">
              <a14:hiddenEffects xmlns:a14="http://schemas.microsoft.com/office/drawing/2010/main" xmlns="">
                <a:effectLst>
                  <a:outerShdw dist="107763" dir="2700000" algn="ctr" rotWithShape="0">
                    <a:schemeClr val="bg2"/>
                  </a:outerShdw>
                </a:effectLst>
              </a14:hiddenEffects>
            </a:ext>
          </a:extLst>
        </p:spPr>
        <p:txBody>
          <a:bodyPr lIns="90488" tIns="44450" rIns="90488" bIns="44450"/>
          <a:lstStyle/>
          <a:p>
            <a:pPr marL="0" marR="0" lvl="0" indent="0" algn="l" defTabSz="914400" rtl="0" eaLnBrk="0" fontAlgn="base" latinLnBrk="0" hangingPunct="0">
              <a:lnSpc>
                <a:spcPct val="100000"/>
              </a:lnSpc>
              <a:spcBef>
                <a:spcPct val="0"/>
              </a:spcBef>
              <a:spcAft>
                <a:spcPct val="0"/>
              </a:spcAft>
              <a:buClrTx/>
              <a:buSzPct val="80000"/>
              <a:buFontTx/>
              <a:buNone/>
              <a:tabLst/>
              <a:defRPr/>
            </a:pPr>
            <a:r>
              <a:rPr kumimoji="0" lang="en-US" altLang="en-US" sz="2600" b="1" i="0" u="none" strike="noStrike" kern="1200" cap="none" spc="0" normalizeH="0" baseline="0" noProof="0" dirty="0">
                <a:ln>
                  <a:noFill/>
                </a:ln>
                <a:solidFill>
                  <a:srgbClr val="0000FF">
                    <a:lumMod val="75000"/>
                  </a:srgbClr>
                </a:solidFill>
                <a:effectLst/>
                <a:uLnTx/>
                <a:uFillTx/>
                <a:latin typeface="Liberation Sans" panose="020B0604020202020204" pitchFamily="34" charset="0"/>
                <a:ea typeface="+mn-ea"/>
                <a:cs typeface="+mn-cs"/>
              </a:rPr>
              <a:t>Do It! 3a: Dividends on Preferred and Common Stock</a:t>
            </a:r>
            <a:br>
              <a:rPr kumimoji="0" lang="en-US" altLang="en-US" sz="2800" b="1" i="0" u="none" strike="noStrike" kern="1200" cap="none" spc="0" normalizeH="0" baseline="0" noProof="0" dirty="0">
                <a:ln>
                  <a:noFill/>
                </a:ln>
                <a:solidFill>
                  <a:srgbClr val="0000FF">
                    <a:lumMod val="75000"/>
                  </a:srgbClr>
                </a:solidFill>
                <a:effectLst/>
                <a:uLnTx/>
                <a:uFillTx/>
                <a:latin typeface="Liberation Sans" panose="020B0604020202020204" pitchFamily="34" charset="0"/>
                <a:ea typeface="+mn-ea"/>
                <a:cs typeface="+mn-cs"/>
              </a:rPr>
            </a:br>
            <a:endParaRPr kumimoji="0" lang="en-US" altLang="en-US" sz="2800" b="1" i="0" u="none" strike="noStrike" kern="1200" cap="none" spc="0" normalizeH="0" baseline="0" noProof="0" dirty="0">
              <a:ln>
                <a:noFill/>
              </a:ln>
              <a:solidFill>
                <a:srgbClr val="0000FF">
                  <a:lumMod val="75000"/>
                </a:srgbClr>
              </a:solidFill>
              <a:effectLst/>
              <a:uLnTx/>
              <a:uFillTx/>
              <a:latin typeface="Liberation Sans" panose="020B0604020202020204" pitchFamily="34" charset="0"/>
              <a:ea typeface="+mn-ea"/>
              <a:cs typeface="+mn-cs"/>
            </a:endParaRPr>
          </a:p>
        </p:txBody>
      </p:sp>
      <p:sp>
        <p:nvSpPr>
          <p:cNvPr id="24581" name="Line 8"/>
          <p:cNvSpPr>
            <a:spLocks noChangeShapeType="1"/>
          </p:cNvSpPr>
          <p:nvPr/>
        </p:nvSpPr>
        <p:spPr bwMode="auto">
          <a:xfrm>
            <a:off x="304800" y="990600"/>
            <a:ext cx="8534400"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Liberation Sans" panose="020B0604020202020204" pitchFamily="34" charset="0"/>
              <a:ea typeface="+mn-ea"/>
              <a:cs typeface="+mn-cs"/>
            </a:endParaRPr>
          </a:p>
        </p:txBody>
      </p:sp>
      <p:sp>
        <p:nvSpPr>
          <p:cNvPr id="2" name="Slide Number Placeholder 1"/>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980D5847-D064-449A-9DD5-EB6DB8BB846B}" type="slidenum">
              <a:rPr kumimoji="0" lang="en-US" sz="1200" b="0" i="0" u="none" strike="noStrike" kern="1200" cap="none" spc="0" normalizeH="0" baseline="0" noProof="0" smtClean="0">
                <a:ln>
                  <a:noFill/>
                </a:ln>
                <a:solidFill>
                  <a:srgbClr val="000000">
                    <a:tint val="75000"/>
                  </a:srgbClr>
                </a:solidFill>
                <a:effectLst/>
                <a:uLnTx/>
                <a:uFillTx/>
                <a:latin typeface="Times New Roman" pitchFamily="18"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61</a:t>
            </a:fld>
            <a:endParaRPr kumimoji="0" lang="en-US" sz="1200" b="0" i="0" u="none" strike="noStrike" kern="1200" cap="none" spc="0" normalizeH="0" baseline="0" noProof="0">
              <a:ln>
                <a:noFill/>
              </a:ln>
              <a:solidFill>
                <a:srgbClr val="000000">
                  <a:tint val="75000"/>
                </a:srgbClr>
              </a:solidFill>
              <a:effectLst/>
              <a:uLnTx/>
              <a:uFillTx/>
              <a:latin typeface="Times New Roman" pitchFamily="18" charset="0"/>
              <a:ea typeface="+mn-ea"/>
              <a:cs typeface="+mn-cs"/>
            </a:endParaRPr>
          </a:p>
        </p:txBody>
      </p:sp>
      <p:sp>
        <p:nvSpPr>
          <p:cNvPr id="14" name="Content Placeholder 2">
            <a:extLst>
              <a:ext uri="{FF2B5EF4-FFF2-40B4-BE49-F238E27FC236}">
                <a16:creationId xmlns:a16="http://schemas.microsoft.com/office/drawing/2014/main" id="{D36FB973-BC1C-4551-AA6C-7143B3669736}"/>
              </a:ext>
            </a:extLst>
          </p:cNvPr>
          <p:cNvSpPr txBox="1">
            <a:spLocks/>
          </p:cNvSpPr>
          <p:nvPr/>
        </p:nvSpPr>
        <p:spPr>
          <a:xfrm>
            <a:off x="524980" y="1219200"/>
            <a:ext cx="8094040" cy="2813578"/>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Clr>
                <a:schemeClr val="accent2"/>
              </a:buClr>
              <a:buFont typeface="Arial" panose="020B0604020202020204" pitchFamily="34" charset="0"/>
              <a:buNone/>
              <a:defRPr sz="2800" b="0" i="0" kern="1200">
                <a:solidFill>
                  <a:schemeClr val="tx1"/>
                </a:solidFill>
                <a:latin typeface="Times New Roman" charset="0"/>
                <a:ea typeface="Times New Roman" charset="0"/>
                <a:cs typeface="Times New Roman" charset="0"/>
              </a:defRPr>
            </a:lvl1pPr>
            <a:lvl2pPr marL="822960" indent="-292608" algn="l" defTabSz="914400" rtl="0" eaLnBrk="1" latinLnBrk="0" hangingPunct="1">
              <a:lnSpc>
                <a:spcPct val="90000"/>
              </a:lnSpc>
              <a:spcBef>
                <a:spcPts val="500"/>
              </a:spcBef>
              <a:buClr>
                <a:schemeClr val="accent2"/>
              </a:buClr>
              <a:buFont typeface="Arial" panose="020B0604020202020204" pitchFamily="34" charset="0"/>
              <a:buChar char="•"/>
              <a:defRPr sz="2400" kern="1200">
                <a:solidFill>
                  <a:schemeClr val="tx1"/>
                </a:solidFill>
                <a:latin typeface="+mn-lt"/>
                <a:ea typeface="+mn-ea"/>
                <a:cs typeface="+mn-cs"/>
              </a:defRPr>
            </a:lvl2pPr>
            <a:lvl3pPr marL="1211580" indent="-256032" algn="l" defTabSz="914400" rtl="0" eaLnBrk="1" latinLnBrk="0" hangingPunct="1">
              <a:lnSpc>
                <a:spcPct val="90000"/>
              </a:lnSpc>
              <a:spcBef>
                <a:spcPts val="500"/>
              </a:spcBef>
              <a:buClr>
                <a:schemeClr val="accent2"/>
              </a:buClr>
              <a:buFont typeface="Arial" panose="020B0604020202020204" pitchFamily="34" charset="0"/>
              <a:buChar char="•"/>
              <a:defRPr sz="2000" kern="1200">
                <a:solidFill>
                  <a:schemeClr val="tx1"/>
                </a:solidFill>
                <a:latin typeface="+mn-lt"/>
                <a:ea typeface="+mn-ea"/>
                <a:cs typeface="+mn-cs"/>
              </a:defRPr>
            </a:lvl3pPr>
            <a:lvl4pPr marL="150876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4pPr>
            <a:lvl5pPr marL="1794510" indent="-201168"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lnSpc>
                <a:spcPct val="125000"/>
              </a:lnSpc>
              <a:spcBef>
                <a:spcPts val="600"/>
              </a:spcBef>
              <a:spcAft>
                <a:spcPts val="0"/>
              </a:spcAft>
              <a:buClr>
                <a:srgbClr val="800000"/>
              </a:buClr>
              <a:buSzPct val="80000"/>
            </a:pPr>
            <a:r>
              <a:rPr lang="en-US" sz="2000" dirty="0" err="1">
                <a:solidFill>
                  <a:srgbClr val="000000"/>
                </a:solidFill>
                <a:latin typeface="Liberation Sans" panose="020B0604020202020204"/>
                <a:cs typeface="Times New Roman" panose="02020603050405020304" pitchFamily="18" charset="0"/>
              </a:rPr>
              <a:t>MasterMind</a:t>
            </a:r>
            <a:r>
              <a:rPr lang="en-US" sz="2000" dirty="0">
                <a:solidFill>
                  <a:srgbClr val="000000"/>
                </a:solidFill>
                <a:latin typeface="Liberation Sans" panose="020B0604020202020204"/>
                <a:cs typeface="Times New Roman" panose="02020603050405020304" pitchFamily="18" charset="0"/>
              </a:rPr>
              <a:t> Corporation has 2,000 shares of 6%, $100 par value preferred stock outstanding at December 31, 2019. At December 31, 2019, the company declared a $60,000 cash dividend. Determine the dividend paid to preferred stockholders and common stockholders under each of the following scenarios. </a:t>
            </a:r>
          </a:p>
          <a:p>
            <a:pPr fontAlgn="auto">
              <a:lnSpc>
                <a:spcPct val="125000"/>
              </a:lnSpc>
              <a:spcBef>
                <a:spcPts val="600"/>
              </a:spcBef>
              <a:spcAft>
                <a:spcPts val="0"/>
              </a:spcAft>
              <a:buSzPct val="100000"/>
            </a:pPr>
            <a:r>
              <a:rPr lang="en-US" sz="2000" b="1" dirty="0">
                <a:solidFill>
                  <a:srgbClr val="C00000"/>
                </a:solidFill>
                <a:latin typeface="Liberation Sans" panose="020B0604020202020204"/>
                <a:cs typeface="Times New Roman" panose="02020603050405020304" pitchFamily="18" charset="0"/>
              </a:rPr>
              <a:t>3. </a:t>
            </a:r>
            <a:r>
              <a:rPr lang="en-US" sz="2000" b="1" dirty="0">
                <a:solidFill>
                  <a:schemeClr val="bg2"/>
                </a:solidFill>
                <a:latin typeface="Liberation Sans" panose="020B0604020202020204"/>
                <a:cs typeface="Times New Roman" panose="02020603050405020304" pitchFamily="18" charset="0"/>
              </a:rPr>
              <a:t>The preferred stock is cumulative, and the company did not pay a dividend in each of the two previous years.</a:t>
            </a:r>
          </a:p>
        </p:txBody>
      </p:sp>
      <p:sp>
        <p:nvSpPr>
          <p:cNvPr id="15" name="Content Placeholder 6">
            <a:extLst>
              <a:ext uri="{FF2B5EF4-FFF2-40B4-BE49-F238E27FC236}">
                <a16:creationId xmlns:a16="http://schemas.microsoft.com/office/drawing/2014/main" id="{E8A0ED0F-85B4-4FB6-9DA1-EC199D3F1C41}"/>
              </a:ext>
            </a:extLst>
          </p:cNvPr>
          <p:cNvSpPr txBox="1">
            <a:spLocks/>
          </p:cNvSpPr>
          <p:nvPr/>
        </p:nvSpPr>
        <p:spPr>
          <a:xfrm>
            <a:off x="524980" y="4191000"/>
            <a:ext cx="8534400" cy="1753173"/>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Clr>
                <a:schemeClr val="accent2"/>
              </a:buClr>
              <a:buFont typeface="Arial" panose="020B0604020202020204" pitchFamily="34" charset="0"/>
              <a:buNone/>
              <a:defRPr sz="2800" b="0" i="0" kern="1200">
                <a:solidFill>
                  <a:schemeClr val="tx1"/>
                </a:solidFill>
                <a:latin typeface="Times New Roman" charset="0"/>
                <a:ea typeface="Times New Roman" charset="0"/>
                <a:cs typeface="Times New Roman" charset="0"/>
              </a:defRPr>
            </a:lvl1pPr>
            <a:lvl2pPr marL="822960" indent="-292608" algn="l" defTabSz="914400" rtl="0" eaLnBrk="1" latinLnBrk="0" hangingPunct="1">
              <a:lnSpc>
                <a:spcPct val="90000"/>
              </a:lnSpc>
              <a:spcBef>
                <a:spcPts val="500"/>
              </a:spcBef>
              <a:buClr>
                <a:schemeClr val="accent2"/>
              </a:buClr>
              <a:buFont typeface="Arial" panose="020B0604020202020204" pitchFamily="34" charset="0"/>
              <a:buChar char="•"/>
              <a:defRPr sz="2400" kern="1200">
                <a:solidFill>
                  <a:schemeClr val="tx1"/>
                </a:solidFill>
                <a:latin typeface="+mn-lt"/>
                <a:ea typeface="+mn-ea"/>
                <a:cs typeface="+mn-cs"/>
              </a:defRPr>
            </a:lvl2pPr>
            <a:lvl3pPr marL="1211580" indent="-256032" algn="l" defTabSz="914400" rtl="0" eaLnBrk="1" latinLnBrk="0" hangingPunct="1">
              <a:lnSpc>
                <a:spcPct val="90000"/>
              </a:lnSpc>
              <a:spcBef>
                <a:spcPts val="500"/>
              </a:spcBef>
              <a:buClr>
                <a:schemeClr val="accent2"/>
              </a:buClr>
              <a:buFont typeface="Arial" panose="020B0604020202020204" pitchFamily="34" charset="0"/>
              <a:buChar char="•"/>
              <a:defRPr sz="2000" kern="1200">
                <a:solidFill>
                  <a:schemeClr val="tx1"/>
                </a:solidFill>
                <a:latin typeface="+mn-lt"/>
                <a:ea typeface="+mn-ea"/>
                <a:cs typeface="+mn-cs"/>
              </a:defRPr>
            </a:lvl3pPr>
            <a:lvl4pPr marL="150876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4pPr>
            <a:lvl5pPr marL="1794510" indent="-201168"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fontAlgn="auto">
              <a:lnSpc>
                <a:spcPct val="125000"/>
              </a:lnSpc>
              <a:spcBef>
                <a:spcPts val="600"/>
              </a:spcBef>
              <a:spcAft>
                <a:spcPts val="0"/>
              </a:spcAft>
              <a:buClr>
                <a:srgbClr val="800000"/>
              </a:buClr>
              <a:buSzPct val="80000"/>
            </a:pPr>
            <a:r>
              <a:rPr lang="en-US" sz="2000" b="1" dirty="0">
                <a:solidFill>
                  <a:srgbClr val="C00000"/>
                </a:solidFill>
                <a:latin typeface="Liberation Sans" panose="020B0604020202020204"/>
                <a:cs typeface="Times New Roman" panose="02020603050405020304" pitchFamily="18" charset="0"/>
              </a:rPr>
              <a:t>Solution</a:t>
            </a:r>
            <a:r>
              <a:rPr lang="en-US" sz="2000" dirty="0">
                <a:solidFill>
                  <a:srgbClr val="C00000"/>
                </a:solidFill>
                <a:latin typeface="Liberation Sans" panose="020B0604020202020204"/>
                <a:cs typeface="Times New Roman" panose="02020603050405020304" pitchFamily="18" charset="0"/>
              </a:rPr>
              <a:t> </a:t>
            </a:r>
            <a:endParaRPr lang="en-US" sz="2000" dirty="0">
              <a:solidFill>
                <a:srgbClr val="000000"/>
              </a:solidFill>
              <a:latin typeface="Liberation Sans" panose="020B0604020202020204"/>
              <a:cs typeface="Times New Roman" panose="02020603050405020304" pitchFamily="18" charset="0"/>
            </a:endParaRPr>
          </a:p>
          <a:p>
            <a:pPr lvl="0" fontAlgn="auto">
              <a:spcAft>
                <a:spcPts val="0"/>
              </a:spcAft>
              <a:buClr>
                <a:srgbClr val="800000"/>
              </a:buClr>
              <a:buSzPct val="80000"/>
            </a:pPr>
            <a:r>
              <a:rPr lang="en-US" sz="2000" dirty="0">
                <a:solidFill>
                  <a:srgbClr val="000000"/>
                </a:solidFill>
                <a:latin typeface="Liberation Sans" panose="020B0604020202020204"/>
                <a:cs typeface="Times New Roman" panose="02020603050405020304" pitchFamily="18" charset="0"/>
              </a:rPr>
              <a:t>Dividends that have been missed (dividends in arrears) </a:t>
            </a:r>
            <a:r>
              <a:rPr lang="en-US" sz="2000" b="1" dirty="0">
                <a:solidFill>
                  <a:srgbClr val="000000"/>
                </a:solidFill>
                <a:latin typeface="Liberation Sans" panose="020B0604020202020204"/>
                <a:cs typeface="Times New Roman" panose="02020603050405020304" pitchFamily="18" charset="0"/>
              </a:rPr>
              <a:t>must be paid</a:t>
            </a:r>
            <a:r>
              <a:rPr lang="en-US" sz="2000" dirty="0">
                <a:solidFill>
                  <a:srgbClr val="000000"/>
                </a:solidFill>
                <a:latin typeface="Liberation Sans" panose="020B0604020202020204"/>
                <a:cs typeface="Times New Roman" panose="02020603050405020304" pitchFamily="18" charset="0"/>
              </a:rPr>
              <a:t>.</a:t>
            </a:r>
          </a:p>
          <a:p>
            <a:pPr lvl="0" fontAlgn="auto">
              <a:spcAft>
                <a:spcPts val="0"/>
              </a:spcAft>
              <a:buClr>
                <a:srgbClr val="800000"/>
              </a:buClr>
              <a:buSzPct val="80000"/>
            </a:pPr>
            <a:r>
              <a:rPr lang="en-US" sz="2000" b="1" dirty="0">
                <a:solidFill>
                  <a:srgbClr val="000000"/>
                </a:solidFill>
                <a:latin typeface="Liberation Sans" panose="020B0604020202020204"/>
                <a:cs typeface="Times New Roman" panose="02020603050405020304" pitchFamily="18" charset="0"/>
              </a:rPr>
              <a:t>Preferred stockholders = $36,000  </a:t>
            </a:r>
            <a:r>
              <a:rPr lang="en-US" sz="2000" dirty="0">
                <a:solidFill>
                  <a:srgbClr val="000000"/>
                </a:solidFill>
                <a:latin typeface="Liberation Sans" panose="020B0604020202020204"/>
                <a:cs typeface="Times New Roman" panose="02020603050405020304" pitchFamily="18" charset="0"/>
              </a:rPr>
              <a:t>(3 × 2,000 × .06 × $100). </a:t>
            </a:r>
          </a:p>
          <a:p>
            <a:pPr lvl="0" fontAlgn="auto">
              <a:spcAft>
                <a:spcPts val="0"/>
              </a:spcAft>
              <a:buClr>
                <a:srgbClr val="800000"/>
              </a:buClr>
              <a:buSzPct val="80000"/>
            </a:pPr>
            <a:r>
              <a:rPr lang="en-US" sz="2000" b="1" dirty="0">
                <a:solidFill>
                  <a:srgbClr val="000000"/>
                </a:solidFill>
                <a:latin typeface="Liberation Sans" panose="020B0604020202020204"/>
                <a:cs typeface="Times New Roman" panose="02020603050405020304" pitchFamily="18" charset="0"/>
              </a:rPr>
              <a:t>Common stockholders = $24,000  </a:t>
            </a:r>
            <a:r>
              <a:rPr lang="en-US" sz="2000" dirty="0">
                <a:solidFill>
                  <a:srgbClr val="000000"/>
                </a:solidFill>
                <a:latin typeface="Liberation Sans" panose="020B0604020202020204"/>
                <a:cs typeface="Times New Roman" panose="02020603050405020304" pitchFamily="18" charset="0"/>
              </a:rPr>
              <a:t>($60,000 − $36,000).</a:t>
            </a:r>
            <a:endParaRPr lang="en-IN" sz="2000" dirty="0">
              <a:solidFill>
                <a:srgbClr val="231F20"/>
              </a:solidFill>
              <a:latin typeface="Liberation Sans" panose="020B0604020202020204"/>
              <a:cs typeface="Times New Roman" panose="02020603050405020304" pitchFamily="18" charset="0"/>
            </a:endParaRPr>
          </a:p>
        </p:txBody>
      </p:sp>
    </p:spTree>
    <p:extLst>
      <p:ext uri="{BB962C8B-B14F-4D97-AF65-F5344CB8AC3E}">
        <p14:creationId xmlns:p14="http://schemas.microsoft.com/office/powerpoint/2010/main" val="3884290711"/>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Rectangle 7"/>
          <p:cNvSpPr>
            <a:spLocks noChangeArrowheads="1"/>
          </p:cNvSpPr>
          <p:nvPr/>
        </p:nvSpPr>
        <p:spPr bwMode="auto">
          <a:xfrm>
            <a:off x="592760" y="1159002"/>
            <a:ext cx="8229600" cy="523875"/>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8575" cap="sq" algn="ctr">
                <a:solidFill>
                  <a:srgbClr val="000000"/>
                </a:solidFill>
                <a:miter lim="800000"/>
                <a:headEnd type="none" w="sm" len="sm"/>
                <a:tailEnd type="none" w="sm" len="sm"/>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marL="0" marR="0" lvl="0" indent="0" algn="l" defTabSz="914400" rtl="0" eaLnBrk="0" fontAlgn="base" latinLnBrk="0" hangingPunct="0">
              <a:lnSpc>
                <a:spcPct val="100000"/>
              </a:lnSpc>
              <a:spcBef>
                <a:spcPct val="0"/>
              </a:spcBef>
              <a:spcAft>
                <a:spcPct val="0"/>
              </a:spcAft>
              <a:buClrTx/>
              <a:buSzPct val="80000"/>
              <a:buFontTx/>
              <a:buNone/>
              <a:tabLst/>
              <a:defRPr/>
            </a:pPr>
            <a:r>
              <a:rPr kumimoji="0" lang="en-US" altLang="en-US" sz="2800" b="1" i="0" u="none" strike="noStrike" kern="1200" cap="none" spc="0" normalizeH="0" baseline="0" noProof="0" dirty="0">
                <a:ln>
                  <a:noFill/>
                </a:ln>
                <a:solidFill>
                  <a:srgbClr val="006600"/>
                </a:solidFill>
                <a:effectLst/>
                <a:uLnTx/>
                <a:uFillTx/>
                <a:latin typeface="Liberation Sans" panose="020B0604020202020204" pitchFamily="34" charset="0"/>
                <a:ea typeface="+mn-ea"/>
                <a:cs typeface="+mn-cs"/>
              </a:rPr>
              <a:t>Reasons to Issue Stock Dividends</a:t>
            </a:r>
          </a:p>
        </p:txBody>
      </p:sp>
      <p:sp>
        <p:nvSpPr>
          <p:cNvPr id="24580" name="Rectangle 7"/>
          <p:cNvSpPr>
            <a:spLocks noChangeArrowheads="1"/>
          </p:cNvSpPr>
          <p:nvPr/>
        </p:nvSpPr>
        <p:spPr bwMode="auto">
          <a:xfrm>
            <a:off x="609600" y="304800"/>
            <a:ext cx="7620000" cy="560388"/>
          </a:xfrm>
          <a:prstGeom prst="rect">
            <a:avLst/>
          </a:prstGeom>
          <a:noFill/>
          <a:ln>
            <a:noFill/>
          </a:ln>
          <a:effectLst/>
          <a:extLst>
            <a:ext uri="{909E8E84-426E-40dd-AFC4-6F175D3DCCD1}">
              <a14:hiddenFill xmlns:a14="http://schemas.microsoft.com/office/drawing/2010/main" xmlns="">
                <a:solidFill>
                  <a:srgbClr val="990000"/>
                </a:solidFill>
              </a14:hiddenFill>
            </a:ext>
            <a:ext uri="{91240B29-F687-4f45-9708-019B960494DF}">
              <a14:hiddenLine xmlns:a14="http://schemas.microsoft.com/office/drawing/2010/main" xmlns="" w="12700" algn="ctr">
                <a:solidFill>
                  <a:schemeClr val="tx1"/>
                </a:solidFill>
                <a:miter lim="800000"/>
                <a:headEnd/>
                <a:tailEnd/>
              </a14:hiddenLine>
            </a:ext>
            <a:ext uri="{AF507438-7753-43e0-B8FC-AC1667EBCBE1}">
              <a14:hiddenEffects xmlns:a14="http://schemas.microsoft.com/office/drawing/2010/main" xmlns="">
                <a:effectLst>
                  <a:outerShdw dist="107763" dir="2700000" algn="ctr" rotWithShape="0">
                    <a:schemeClr val="bg2"/>
                  </a:outerShdw>
                </a:effectLst>
              </a14:hiddenEffects>
            </a:ext>
          </a:extLst>
        </p:spPr>
        <p:txBody>
          <a:bodyPr lIns="90488" tIns="44450" rIns="90488" bIns="44450"/>
          <a:lstStyle/>
          <a:p>
            <a:pPr marL="0" marR="0" lvl="0" indent="0" algn="l" defTabSz="914400" rtl="0" eaLnBrk="0" fontAlgn="base" latinLnBrk="0" hangingPunct="0">
              <a:lnSpc>
                <a:spcPct val="100000"/>
              </a:lnSpc>
              <a:spcBef>
                <a:spcPct val="0"/>
              </a:spcBef>
              <a:spcAft>
                <a:spcPct val="0"/>
              </a:spcAft>
              <a:buClrTx/>
              <a:buSzPct val="80000"/>
              <a:buFontTx/>
              <a:buNone/>
              <a:tabLst/>
              <a:defRPr/>
            </a:pPr>
            <a:r>
              <a:rPr kumimoji="0" lang="en-US" altLang="en-US" sz="3200" b="1" i="0" u="none" strike="noStrike" kern="1200" cap="none" spc="0" normalizeH="0" baseline="0" noProof="0" dirty="0">
                <a:ln>
                  <a:noFill/>
                </a:ln>
                <a:solidFill>
                  <a:srgbClr val="0000FF">
                    <a:lumMod val="75000"/>
                  </a:srgbClr>
                </a:solidFill>
                <a:effectLst/>
                <a:uLnTx/>
                <a:uFillTx/>
                <a:latin typeface="Liberation Sans" panose="020B0604020202020204" pitchFamily="34" charset="0"/>
                <a:ea typeface="+mn-ea"/>
                <a:cs typeface="+mn-cs"/>
              </a:rPr>
              <a:t>Stock Dividends</a:t>
            </a:r>
          </a:p>
        </p:txBody>
      </p:sp>
      <p:sp>
        <p:nvSpPr>
          <p:cNvPr id="24581" name="Line 8"/>
          <p:cNvSpPr>
            <a:spLocks noChangeShapeType="1"/>
          </p:cNvSpPr>
          <p:nvPr/>
        </p:nvSpPr>
        <p:spPr bwMode="auto">
          <a:xfrm>
            <a:off x="304800" y="990600"/>
            <a:ext cx="8534400"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Liberation Sans" panose="020B0604020202020204" pitchFamily="34" charset="0"/>
              <a:ea typeface="+mn-ea"/>
              <a:cs typeface="+mn-cs"/>
            </a:endParaRPr>
          </a:p>
        </p:txBody>
      </p:sp>
      <p:sp>
        <p:nvSpPr>
          <p:cNvPr id="2" name="Slide Number Placeholder 1"/>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980D5847-D064-449A-9DD5-EB6DB8BB846B}" type="slidenum">
              <a:rPr kumimoji="0" lang="en-US" sz="1200" b="0" i="0" u="none" strike="noStrike" kern="1200" cap="none" spc="0" normalizeH="0" baseline="0" noProof="0" smtClean="0">
                <a:ln>
                  <a:noFill/>
                </a:ln>
                <a:solidFill>
                  <a:srgbClr val="000000">
                    <a:tint val="75000"/>
                  </a:srgbClr>
                </a:solidFill>
                <a:effectLst/>
                <a:uLnTx/>
                <a:uFillTx/>
                <a:latin typeface="Times New Roman" pitchFamily="18"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62</a:t>
            </a:fld>
            <a:endParaRPr kumimoji="0" lang="en-US" sz="1200" b="0" i="0" u="none" strike="noStrike" kern="1200" cap="none" spc="0" normalizeH="0" baseline="0" noProof="0">
              <a:ln>
                <a:noFill/>
              </a:ln>
              <a:solidFill>
                <a:srgbClr val="000000">
                  <a:tint val="75000"/>
                </a:srgbClr>
              </a:solidFill>
              <a:effectLst/>
              <a:uLnTx/>
              <a:uFillTx/>
              <a:latin typeface="Times New Roman" pitchFamily="18" charset="0"/>
              <a:ea typeface="+mn-ea"/>
              <a:cs typeface="+mn-cs"/>
            </a:endParaRPr>
          </a:p>
        </p:txBody>
      </p:sp>
      <p:sp>
        <p:nvSpPr>
          <p:cNvPr id="8" name="Content Placeholder 2">
            <a:extLst>
              <a:ext uri="{FF2B5EF4-FFF2-40B4-BE49-F238E27FC236}">
                <a16:creationId xmlns:a16="http://schemas.microsoft.com/office/drawing/2014/main" id="{BFE13BA7-951A-40ED-9B4D-E6A6DC5F9D4E}"/>
              </a:ext>
            </a:extLst>
          </p:cNvPr>
          <p:cNvSpPr txBox="1">
            <a:spLocks/>
          </p:cNvSpPr>
          <p:nvPr/>
        </p:nvSpPr>
        <p:spPr>
          <a:xfrm>
            <a:off x="600973" y="1806619"/>
            <a:ext cx="8382001" cy="4136981"/>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Clr>
                <a:schemeClr val="accent2"/>
              </a:buClr>
              <a:buFont typeface="Arial" panose="020B0604020202020204" pitchFamily="34" charset="0"/>
              <a:buNone/>
              <a:defRPr sz="2800" b="0" i="0" kern="1200">
                <a:solidFill>
                  <a:schemeClr val="tx1"/>
                </a:solidFill>
                <a:latin typeface="Times New Roman" charset="0"/>
                <a:ea typeface="Times New Roman" charset="0"/>
                <a:cs typeface="Times New Roman" charset="0"/>
              </a:defRPr>
            </a:lvl1pPr>
            <a:lvl2pPr marL="822960" indent="-292608" algn="l" defTabSz="914400" rtl="0" eaLnBrk="1" latinLnBrk="0" hangingPunct="1">
              <a:lnSpc>
                <a:spcPct val="90000"/>
              </a:lnSpc>
              <a:spcBef>
                <a:spcPts val="500"/>
              </a:spcBef>
              <a:buClr>
                <a:schemeClr val="accent2"/>
              </a:buClr>
              <a:buFont typeface="Arial" panose="020B0604020202020204" pitchFamily="34" charset="0"/>
              <a:buChar char="•"/>
              <a:defRPr sz="2400" kern="1200">
                <a:solidFill>
                  <a:schemeClr val="tx1"/>
                </a:solidFill>
                <a:latin typeface="+mn-lt"/>
                <a:ea typeface="+mn-ea"/>
                <a:cs typeface="+mn-cs"/>
              </a:defRPr>
            </a:lvl2pPr>
            <a:lvl3pPr marL="1211580" indent="-256032" algn="l" defTabSz="914400" rtl="0" eaLnBrk="1" latinLnBrk="0" hangingPunct="1">
              <a:lnSpc>
                <a:spcPct val="90000"/>
              </a:lnSpc>
              <a:spcBef>
                <a:spcPts val="500"/>
              </a:spcBef>
              <a:buClr>
                <a:schemeClr val="accent2"/>
              </a:buClr>
              <a:buFont typeface="Arial" panose="020B0604020202020204" pitchFamily="34" charset="0"/>
              <a:buChar char="•"/>
              <a:defRPr sz="2000" kern="1200">
                <a:solidFill>
                  <a:schemeClr val="tx1"/>
                </a:solidFill>
                <a:latin typeface="+mn-lt"/>
                <a:ea typeface="+mn-ea"/>
                <a:cs typeface="+mn-cs"/>
              </a:defRPr>
            </a:lvl3pPr>
            <a:lvl4pPr marL="150876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4pPr>
            <a:lvl5pPr marL="1794510" indent="-201168"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0"/>
              </a:spcAft>
              <a:buClr>
                <a:srgbClr val="B11116"/>
              </a:buClr>
              <a:buSzTx/>
              <a:buFont typeface="Arial" panose="020B0604020202020204" pitchFamily="34" charset="0"/>
              <a:buNone/>
              <a:tabLst/>
              <a:defRPr/>
            </a:pPr>
            <a:r>
              <a:rPr kumimoji="0" lang="en-US" altLang="en-US" sz="2400" b="0" i="0" u="none" strike="noStrike" kern="1200" cap="none" spc="0" normalizeH="0" baseline="0" noProof="0" dirty="0">
                <a:ln>
                  <a:noFill/>
                </a:ln>
                <a:solidFill>
                  <a:srgbClr val="000000"/>
                </a:solidFill>
                <a:effectLst/>
                <a:uLnTx/>
                <a:uFillTx/>
                <a:latin typeface="Liberation Sans" panose="020B0604020202020204"/>
                <a:cs typeface="Times New Roman" panose="02020603050405020304" pitchFamily="18" charset="0"/>
              </a:rPr>
              <a:t>A pro rata (proportional to ownership) distribution of the corporation’s own stock to stockholders.</a:t>
            </a:r>
          </a:p>
          <a:p>
            <a:pPr marL="0" marR="0" lvl="0" indent="0" algn="l" defTabSz="914400" rtl="0" eaLnBrk="1" fontAlgn="auto" latinLnBrk="0" hangingPunct="1">
              <a:lnSpc>
                <a:spcPct val="100000"/>
              </a:lnSpc>
              <a:spcBef>
                <a:spcPts val="1000"/>
              </a:spcBef>
              <a:spcAft>
                <a:spcPts val="0"/>
              </a:spcAft>
              <a:buClr>
                <a:srgbClr val="B11116"/>
              </a:buClr>
              <a:buSzTx/>
              <a:buFont typeface="Arial" panose="020B0604020202020204" pitchFamily="34" charset="0"/>
              <a:buNone/>
              <a:tabLst/>
              <a:defRPr/>
            </a:pPr>
            <a:r>
              <a:rPr kumimoji="0" lang="en-US" altLang="en-US" sz="2400" b="0" i="0" u="none" strike="noStrike" kern="1200" cap="none" spc="0" normalizeH="0" baseline="0" noProof="0" dirty="0">
                <a:ln>
                  <a:noFill/>
                </a:ln>
                <a:solidFill>
                  <a:srgbClr val="000000"/>
                </a:solidFill>
                <a:effectLst/>
                <a:uLnTx/>
                <a:uFillTx/>
                <a:latin typeface="Liberation Sans" panose="020B0604020202020204"/>
                <a:cs typeface="Times New Roman" panose="02020603050405020304" pitchFamily="18" charset="0"/>
              </a:rPr>
              <a:t>Reasons why corporations issue stock dividends:</a:t>
            </a:r>
          </a:p>
          <a:p>
            <a:pPr marL="403200" marR="0" lvl="1" indent="-403200" algn="l" defTabSz="914400" rtl="0" eaLnBrk="1" fontAlgn="auto" latinLnBrk="0" hangingPunct="1">
              <a:lnSpc>
                <a:spcPct val="100000"/>
              </a:lnSpc>
              <a:spcBef>
                <a:spcPts val="1000"/>
              </a:spcBef>
              <a:spcAft>
                <a:spcPts val="0"/>
              </a:spcAft>
              <a:buClr>
                <a:srgbClr val="B11116"/>
              </a:buClr>
              <a:buSzTx/>
              <a:buFont typeface="+mj-lt"/>
              <a:buAutoNum type="arabicPeriod"/>
              <a:tabLst/>
              <a:defRPr/>
            </a:pPr>
            <a:r>
              <a:rPr kumimoji="0" lang="en-US" altLang="en-US" b="0" i="0" u="none" strike="noStrike" kern="1200" cap="none" spc="0" normalizeH="0" baseline="0" noProof="0" dirty="0">
                <a:ln>
                  <a:noFill/>
                </a:ln>
                <a:solidFill>
                  <a:srgbClr val="000000"/>
                </a:solidFill>
                <a:effectLst/>
                <a:uLnTx/>
                <a:uFillTx/>
                <a:latin typeface="Liberation Sans" panose="020B0604020202020204"/>
                <a:cs typeface="Times New Roman" panose="02020603050405020304" pitchFamily="18" charset="0"/>
              </a:rPr>
              <a:t>Satisfy stockholders’ dividend expectations without spending cash.</a:t>
            </a:r>
          </a:p>
          <a:p>
            <a:pPr marL="403200" marR="0" lvl="1" indent="-403200" algn="l" defTabSz="914400" rtl="0" eaLnBrk="1" fontAlgn="auto" latinLnBrk="0" hangingPunct="1">
              <a:lnSpc>
                <a:spcPct val="100000"/>
              </a:lnSpc>
              <a:spcBef>
                <a:spcPts val="1000"/>
              </a:spcBef>
              <a:spcAft>
                <a:spcPts val="0"/>
              </a:spcAft>
              <a:buClr>
                <a:srgbClr val="B11116"/>
              </a:buClr>
              <a:buSzTx/>
              <a:buFont typeface="+mj-lt"/>
              <a:buAutoNum type="arabicPeriod"/>
              <a:tabLst/>
              <a:defRPr/>
            </a:pPr>
            <a:r>
              <a:rPr kumimoji="0" lang="en-US" altLang="en-US" b="0" i="0" u="none" strike="noStrike" kern="1200" cap="none" spc="0" normalizeH="0" baseline="0" noProof="0" dirty="0">
                <a:ln>
                  <a:noFill/>
                </a:ln>
                <a:solidFill>
                  <a:srgbClr val="000000"/>
                </a:solidFill>
                <a:effectLst/>
                <a:uLnTx/>
                <a:uFillTx/>
                <a:latin typeface="Liberation Sans" panose="020B0604020202020204"/>
                <a:cs typeface="Times New Roman" panose="02020603050405020304" pitchFamily="18" charset="0"/>
              </a:rPr>
              <a:t>Increase marketability of the corporation’s stock. </a:t>
            </a:r>
          </a:p>
          <a:p>
            <a:pPr marL="403200" marR="0" lvl="1" indent="-403200" algn="l" defTabSz="914400" rtl="0" eaLnBrk="1" fontAlgn="auto" latinLnBrk="0" hangingPunct="1">
              <a:lnSpc>
                <a:spcPct val="100000"/>
              </a:lnSpc>
              <a:spcBef>
                <a:spcPts val="1000"/>
              </a:spcBef>
              <a:spcAft>
                <a:spcPts val="0"/>
              </a:spcAft>
              <a:buClr>
                <a:srgbClr val="B11116"/>
              </a:buClr>
              <a:buSzTx/>
              <a:buFont typeface="+mj-lt"/>
              <a:buAutoNum type="arabicPeriod"/>
              <a:tabLst/>
              <a:defRPr/>
            </a:pPr>
            <a:r>
              <a:rPr kumimoji="0" lang="en-US" altLang="en-US" b="0" i="0" u="none" strike="noStrike" kern="1200" cap="none" spc="0" normalizeH="0" baseline="0" noProof="0" dirty="0">
                <a:ln>
                  <a:noFill/>
                </a:ln>
                <a:solidFill>
                  <a:srgbClr val="000000"/>
                </a:solidFill>
                <a:effectLst/>
                <a:uLnTx/>
                <a:uFillTx/>
                <a:latin typeface="Liberation Sans" panose="020B0604020202020204"/>
                <a:cs typeface="Times New Roman" panose="02020603050405020304" pitchFamily="18" charset="0"/>
              </a:rPr>
              <a:t>Emphasize a portion of stockholders’ equity has been permanently reinvested in the business.</a:t>
            </a:r>
            <a:endParaRPr kumimoji="0" lang="en-IN" b="0" i="0" u="none" strike="noStrike" kern="1200" cap="none" spc="0" normalizeH="0" baseline="0" noProof="0" dirty="0">
              <a:ln>
                <a:noFill/>
              </a:ln>
              <a:solidFill>
                <a:srgbClr val="231F20"/>
              </a:solidFill>
              <a:effectLst/>
              <a:uLnTx/>
              <a:uFillTx/>
              <a:latin typeface="Liberation Sans" panose="020B0604020202020204"/>
              <a:cs typeface="Times New Roman" panose="02020603050405020304" pitchFamily="18" charset="0"/>
            </a:endParaRPr>
          </a:p>
        </p:txBody>
      </p:sp>
    </p:spTree>
    <p:extLst>
      <p:ext uri="{BB962C8B-B14F-4D97-AF65-F5344CB8AC3E}">
        <p14:creationId xmlns:p14="http://schemas.microsoft.com/office/powerpoint/2010/main" val="1198806318"/>
      </p:ext>
    </p:extLst>
  </p:cSld>
  <p:clrMapOvr>
    <a:masterClrMapping/>
  </p:clrMapOvr>
  <p:transition>
    <p:wipe dir="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Rectangle 7"/>
          <p:cNvSpPr>
            <a:spLocks noChangeArrowheads="1"/>
          </p:cNvSpPr>
          <p:nvPr/>
        </p:nvSpPr>
        <p:spPr bwMode="auto">
          <a:xfrm>
            <a:off x="592760" y="1159002"/>
            <a:ext cx="8703640" cy="49244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28575" cap="sq" algn="ctr">
                <a:solidFill>
                  <a:srgbClr val="000000"/>
                </a:solidFill>
                <a:miter lim="800000"/>
                <a:headEnd type="none" w="sm" len="sm"/>
                <a:tailEnd type="none" w="sm" len="sm"/>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squar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marL="0" marR="0" lvl="0" indent="0" algn="l" defTabSz="914400" rtl="0" eaLnBrk="0" fontAlgn="base" latinLnBrk="0" hangingPunct="0">
              <a:lnSpc>
                <a:spcPct val="100000"/>
              </a:lnSpc>
              <a:spcBef>
                <a:spcPct val="0"/>
              </a:spcBef>
              <a:spcAft>
                <a:spcPct val="0"/>
              </a:spcAft>
              <a:buClrTx/>
              <a:buSzPct val="80000"/>
              <a:buFontTx/>
              <a:buNone/>
              <a:tabLst/>
              <a:defRPr/>
            </a:pPr>
            <a:r>
              <a:rPr kumimoji="0" lang="en-US" altLang="en-US" sz="2600" b="1" i="0" u="none" strike="noStrike" kern="1200" cap="none" spc="0" normalizeH="0" baseline="0" noProof="0" dirty="0">
                <a:ln>
                  <a:noFill/>
                </a:ln>
                <a:solidFill>
                  <a:srgbClr val="006600"/>
                </a:solidFill>
                <a:effectLst/>
                <a:uLnTx/>
                <a:uFillTx/>
                <a:latin typeface="Liberation Sans" panose="020B0604020202020204" pitchFamily="34" charset="0"/>
                <a:ea typeface="+mn-ea"/>
                <a:cs typeface="+mn-cs"/>
              </a:rPr>
              <a:t>Small Stock Dividends and Large Stock Dividends </a:t>
            </a:r>
          </a:p>
        </p:txBody>
      </p:sp>
      <p:sp>
        <p:nvSpPr>
          <p:cNvPr id="24580" name="Rectangle 7"/>
          <p:cNvSpPr>
            <a:spLocks noChangeArrowheads="1"/>
          </p:cNvSpPr>
          <p:nvPr/>
        </p:nvSpPr>
        <p:spPr bwMode="auto">
          <a:xfrm>
            <a:off x="609600" y="304800"/>
            <a:ext cx="7620000" cy="560388"/>
          </a:xfrm>
          <a:prstGeom prst="rect">
            <a:avLst/>
          </a:prstGeom>
          <a:noFill/>
          <a:ln>
            <a:noFill/>
          </a:ln>
          <a:effectLst/>
          <a:extLst>
            <a:ext uri="{909E8E84-426E-40dd-AFC4-6F175D3DCCD1}">
              <a14:hiddenFill xmlns="" xmlns:a14="http://schemas.microsoft.com/office/drawing/2010/main">
                <a:solidFill>
                  <a:srgbClr val="990000"/>
                </a:solidFill>
              </a14:hiddenFill>
            </a:ext>
            <a:ext uri="{91240B29-F687-4f45-9708-019B960494DF}">
              <a14:hiddenLine xmlns="" xmlns:a14="http://schemas.microsoft.com/office/drawing/2010/main" w="12700" algn="ctr">
                <a:solidFill>
                  <a:schemeClr val="tx1"/>
                </a:solidFill>
                <a:miter lim="800000"/>
                <a:headEnd/>
                <a:tailEnd/>
              </a14:hiddenLine>
            </a:ext>
            <a:ext uri="{AF507438-7753-43e0-B8FC-AC1667EBCBE1}">
              <a14:hiddenEffects xmlns="" xmlns:a14="http://schemas.microsoft.com/office/drawing/2010/main">
                <a:effectLst>
                  <a:outerShdw dist="107763" dir="2700000" algn="ctr" rotWithShape="0">
                    <a:schemeClr val="bg2"/>
                  </a:outerShdw>
                </a:effectLst>
              </a14:hiddenEffects>
            </a:ext>
          </a:extLst>
        </p:spPr>
        <p:txBody>
          <a:bodyPr lIns="90488" tIns="44450" rIns="90488" bIns="44450"/>
          <a:lstStyle/>
          <a:p>
            <a:pPr marL="0" marR="0" lvl="0" indent="0" algn="l" defTabSz="914400" rtl="0" eaLnBrk="0" fontAlgn="base" latinLnBrk="0" hangingPunct="0">
              <a:lnSpc>
                <a:spcPct val="100000"/>
              </a:lnSpc>
              <a:spcBef>
                <a:spcPct val="0"/>
              </a:spcBef>
              <a:spcAft>
                <a:spcPct val="0"/>
              </a:spcAft>
              <a:buClrTx/>
              <a:buSzPct val="80000"/>
              <a:buFontTx/>
              <a:buNone/>
              <a:tabLst/>
              <a:defRPr/>
            </a:pPr>
            <a:r>
              <a:rPr kumimoji="0" lang="en-US" altLang="en-US" sz="3200" b="1" i="0" u="none" strike="noStrike" kern="1200" cap="none" spc="0" normalizeH="0" baseline="0" noProof="0" dirty="0">
                <a:ln>
                  <a:noFill/>
                </a:ln>
                <a:solidFill>
                  <a:srgbClr val="0000FF">
                    <a:lumMod val="75000"/>
                  </a:srgbClr>
                </a:solidFill>
                <a:effectLst/>
                <a:uLnTx/>
                <a:uFillTx/>
                <a:latin typeface="Liberation Sans" panose="020B0604020202020204" pitchFamily="34" charset="0"/>
                <a:ea typeface="+mn-ea"/>
                <a:cs typeface="+mn-cs"/>
              </a:rPr>
              <a:t>Stock Dividends</a:t>
            </a:r>
          </a:p>
        </p:txBody>
      </p:sp>
      <p:sp>
        <p:nvSpPr>
          <p:cNvPr id="24581" name="Line 8"/>
          <p:cNvSpPr>
            <a:spLocks noChangeShapeType="1"/>
          </p:cNvSpPr>
          <p:nvPr/>
        </p:nvSpPr>
        <p:spPr bwMode="auto">
          <a:xfrm>
            <a:off x="304800" y="990600"/>
            <a:ext cx="8534400" cy="0"/>
          </a:xfrm>
          <a:prstGeom prst="line">
            <a:avLst/>
          </a:prstGeom>
          <a:noFill/>
          <a:ln w="57150" cap="sq">
            <a:solidFill>
              <a:schemeClr val="tx1"/>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Liberation Sans" panose="020B0604020202020204" pitchFamily="34" charset="0"/>
              <a:ea typeface="+mn-ea"/>
              <a:cs typeface="+mn-cs"/>
            </a:endParaRPr>
          </a:p>
        </p:txBody>
      </p:sp>
      <p:sp>
        <p:nvSpPr>
          <p:cNvPr id="2" name="Slide Number Placeholder 1"/>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980D5847-D064-449A-9DD5-EB6DB8BB846B}" type="slidenum">
              <a:rPr kumimoji="0" lang="en-US" sz="1200" b="0" i="0" u="none" strike="noStrike" kern="1200" cap="none" spc="0" normalizeH="0" baseline="0" noProof="0" smtClean="0">
                <a:ln>
                  <a:noFill/>
                </a:ln>
                <a:solidFill>
                  <a:srgbClr val="000000">
                    <a:tint val="75000"/>
                  </a:srgbClr>
                </a:solidFill>
                <a:effectLst/>
                <a:uLnTx/>
                <a:uFillTx/>
                <a:latin typeface="Times New Roman" pitchFamily="18"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63</a:t>
            </a:fld>
            <a:endParaRPr kumimoji="0" lang="en-US" sz="1200" b="0" i="0" u="none" strike="noStrike" kern="1200" cap="none" spc="0" normalizeH="0" baseline="0" noProof="0">
              <a:ln>
                <a:noFill/>
              </a:ln>
              <a:solidFill>
                <a:srgbClr val="000000">
                  <a:tint val="75000"/>
                </a:srgbClr>
              </a:solidFill>
              <a:effectLst/>
              <a:uLnTx/>
              <a:uFillTx/>
              <a:latin typeface="Times New Roman" pitchFamily="18" charset="0"/>
              <a:ea typeface="+mn-ea"/>
              <a:cs typeface="+mn-cs"/>
            </a:endParaRPr>
          </a:p>
        </p:txBody>
      </p:sp>
      <p:sp>
        <p:nvSpPr>
          <p:cNvPr id="8" name="Content Placeholder 2">
            <a:extLst>
              <a:ext uri="{FF2B5EF4-FFF2-40B4-BE49-F238E27FC236}">
                <a16:creationId xmlns:a16="http://schemas.microsoft.com/office/drawing/2014/main" id="{BFE13BA7-951A-40ED-9B4D-E6A6DC5F9D4E}"/>
              </a:ext>
            </a:extLst>
          </p:cNvPr>
          <p:cNvSpPr txBox="1">
            <a:spLocks/>
          </p:cNvSpPr>
          <p:nvPr/>
        </p:nvSpPr>
        <p:spPr>
          <a:xfrm>
            <a:off x="600973" y="1806619"/>
            <a:ext cx="8382001" cy="4136981"/>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Clr>
                <a:schemeClr val="accent2"/>
              </a:buClr>
              <a:buFont typeface="Arial" panose="020B0604020202020204" pitchFamily="34" charset="0"/>
              <a:buNone/>
              <a:defRPr sz="2800" b="0" i="0" kern="1200">
                <a:solidFill>
                  <a:schemeClr val="tx1"/>
                </a:solidFill>
                <a:latin typeface="Times New Roman" charset="0"/>
                <a:ea typeface="Times New Roman" charset="0"/>
                <a:cs typeface="Times New Roman" charset="0"/>
              </a:defRPr>
            </a:lvl1pPr>
            <a:lvl2pPr marL="822960" indent="-292608" algn="l" defTabSz="914400" rtl="0" eaLnBrk="1" latinLnBrk="0" hangingPunct="1">
              <a:lnSpc>
                <a:spcPct val="90000"/>
              </a:lnSpc>
              <a:spcBef>
                <a:spcPts val="500"/>
              </a:spcBef>
              <a:buClr>
                <a:schemeClr val="accent2"/>
              </a:buClr>
              <a:buFont typeface="Arial" panose="020B0604020202020204" pitchFamily="34" charset="0"/>
              <a:buChar char="•"/>
              <a:defRPr sz="2400" kern="1200">
                <a:solidFill>
                  <a:schemeClr val="tx1"/>
                </a:solidFill>
                <a:latin typeface="+mn-lt"/>
                <a:ea typeface="+mn-ea"/>
                <a:cs typeface="+mn-cs"/>
              </a:defRPr>
            </a:lvl2pPr>
            <a:lvl3pPr marL="1211580" indent="-256032" algn="l" defTabSz="914400" rtl="0" eaLnBrk="1" latinLnBrk="0" hangingPunct="1">
              <a:lnSpc>
                <a:spcPct val="90000"/>
              </a:lnSpc>
              <a:spcBef>
                <a:spcPts val="500"/>
              </a:spcBef>
              <a:buClr>
                <a:schemeClr val="accent2"/>
              </a:buClr>
              <a:buFont typeface="Arial" panose="020B0604020202020204" pitchFamily="34" charset="0"/>
              <a:buChar char="•"/>
              <a:defRPr sz="2000" kern="1200">
                <a:solidFill>
                  <a:schemeClr val="tx1"/>
                </a:solidFill>
                <a:latin typeface="+mn-lt"/>
                <a:ea typeface="+mn-ea"/>
                <a:cs typeface="+mn-cs"/>
              </a:defRPr>
            </a:lvl3pPr>
            <a:lvl4pPr marL="150876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4pPr>
            <a:lvl5pPr marL="1794510" indent="-201168"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91600" marR="0" lvl="1" indent="-291600" algn="l" defTabSz="914400" rtl="0" eaLnBrk="1" fontAlgn="auto" latinLnBrk="0" hangingPunct="1">
              <a:lnSpc>
                <a:spcPct val="90000"/>
              </a:lnSpc>
              <a:spcBef>
                <a:spcPts val="1000"/>
              </a:spcBef>
              <a:spcAft>
                <a:spcPts val="0"/>
              </a:spcAft>
              <a:buClr>
                <a:srgbClr val="800000"/>
              </a:buClr>
              <a:buSzPct val="100000"/>
              <a:buFont typeface="Arial" panose="020B0604020202020204" pitchFamily="34" charset="0"/>
              <a:buChar char="•"/>
              <a:tabLst/>
              <a:defRPr/>
            </a:pPr>
            <a:r>
              <a:rPr kumimoji="0" lang="en-US" altLang="en-US" sz="2200" b="0" i="0" u="none" strike="noStrike" kern="1200" cap="none" spc="0" normalizeH="0" baseline="0" noProof="0" dirty="0">
                <a:ln>
                  <a:noFill/>
                </a:ln>
                <a:solidFill>
                  <a:srgbClr val="231F20"/>
                </a:solidFill>
                <a:effectLst/>
                <a:uLnTx/>
                <a:uFillTx/>
                <a:latin typeface="Liberation Sans" panose="020B0604020202020204"/>
                <a:cs typeface="Times New Roman" panose="02020603050405020304" pitchFamily="18" charset="0"/>
              </a:rPr>
              <a:t>Small stock dividend (less than 20–25% of the corporation’s issued stock, recorded at fair market value) </a:t>
            </a:r>
          </a:p>
          <a:p>
            <a:pPr marL="0" marR="0" lvl="1" indent="0" algn="l" defTabSz="914400" rtl="0" eaLnBrk="1" fontAlgn="auto" latinLnBrk="0" hangingPunct="1">
              <a:lnSpc>
                <a:spcPct val="90000"/>
              </a:lnSpc>
              <a:spcBef>
                <a:spcPts val="1000"/>
              </a:spcBef>
              <a:spcAft>
                <a:spcPts val="0"/>
              </a:spcAft>
              <a:buClr>
                <a:srgbClr val="800000"/>
              </a:buClr>
              <a:buSzPct val="100000"/>
              <a:buFont typeface="Arial" panose="020B0604020202020204" pitchFamily="34" charset="0"/>
              <a:buNone/>
              <a:tabLst/>
              <a:defRPr/>
            </a:pPr>
            <a:r>
              <a:rPr kumimoji="0" lang="en-US" altLang="en-US" sz="2200" b="0" i="0" u="none" strike="noStrike" kern="1200" cap="none" spc="0" normalizeH="0" baseline="0" noProof="0" dirty="0">
                <a:ln>
                  <a:noFill/>
                </a:ln>
                <a:solidFill>
                  <a:srgbClr val="231F20"/>
                </a:solidFill>
                <a:effectLst/>
                <a:uLnTx/>
                <a:uFillTx/>
                <a:latin typeface="Liberation Sans" panose="020B0604020202020204"/>
                <a:cs typeface="Times New Roman" panose="02020603050405020304" pitchFamily="18" charset="0"/>
              </a:rPr>
              <a:t>     – Small stock dividend dominants in practice</a:t>
            </a:r>
          </a:p>
          <a:p>
            <a:pPr marL="0" marR="0" lvl="1" indent="0" algn="l" defTabSz="914400" rtl="0" eaLnBrk="1" fontAlgn="auto" latinLnBrk="0" hangingPunct="1">
              <a:lnSpc>
                <a:spcPct val="90000"/>
              </a:lnSpc>
              <a:spcBef>
                <a:spcPts val="1000"/>
              </a:spcBef>
              <a:spcAft>
                <a:spcPts val="0"/>
              </a:spcAft>
              <a:buClr>
                <a:srgbClr val="800000"/>
              </a:buClr>
              <a:buSzPct val="100000"/>
              <a:buFont typeface="Arial" panose="020B0604020202020204" pitchFamily="34" charset="0"/>
              <a:buNone/>
              <a:tabLst/>
              <a:defRPr/>
            </a:pPr>
            <a:endParaRPr kumimoji="0" lang="en-US" altLang="en-US" sz="2200" b="0" i="0" u="none" strike="noStrike" kern="1200" cap="none" spc="0" normalizeH="0" baseline="0" noProof="0" dirty="0">
              <a:ln>
                <a:noFill/>
              </a:ln>
              <a:solidFill>
                <a:srgbClr val="231F20"/>
              </a:solidFill>
              <a:effectLst/>
              <a:uLnTx/>
              <a:uFillTx/>
              <a:latin typeface="Liberation Sans" panose="020B0604020202020204"/>
              <a:cs typeface="Times New Roman" panose="02020603050405020304" pitchFamily="18" charset="0"/>
            </a:endParaRPr>
          </a:p>
          <a:p>
            <a:pPr marL="291600" marR="0" lvl="1" indent="-291600" algn="l" defTabSz="914400" rtl="0" eaLnBrk="1" fontAlgn="auto" latinLnBrk="0" hangingPunct="1">
              <a:lnSpc>
                <a:spcPct val="90000"/>
              </a:lnSpc>
              <a:spcBef>
                <a:spcPts val="1000"/>
              </a:spcBef>
              <a:spcAft>
                <a:spcPts val="0"/>
              </a:spcAft>
              <a:buClr>
                <a:srgbClr val="800000"/>
              </a:buClr>
              <a:buSzPct val="100000"/>
              <a:buFont typeface="Arial" panose="020B0604020202020204" pitchFamily="34" charset="0"/>
              <a:buChar char="•"/>
              <a:tabLst/>
              <a:defRPr/>
            </a:pPr>
            <a:r>
              <a:rPr kumimoji="0" lang="en-US" altLang="en-US" sz="2200" b="0" i="0" u="none" strike="noStrike" kern="1200" cap="none" spc="0" normalizeH="0" baseline="0" noProof="0" dirty="0">
                <a:ln>
                  <a:noFill/>
                </a:ln>
                <a:solidFill>
                  <a:srgbClr val="231F20"/>
                </a:solidFill>
                <a:effectLst/>
                <a:uLnTx/>
                <a:uFillTx/>
                <a:latin typeface="Liberation Sans" panose="020B0604020202020204"/>
                <a:cs typeface="Times New Roman" panose="02020603050405020304" pitchFamily="18" charset="0"/>
              </a:rPr>
              <a:t>Large stock dividend (greater than 20–25% of issued stock, recorded at par value)</a:t>
            </a:r>
            <a:endParaRPr kumimoji="0" lang="en-IN" sz="2400" b="0" i="0" u="none" strike="noStrike" kern="1200" cap="none" spc="0" normalizeH="0" baseline="0" noProof="0" dirty="0">
              <a:ln>
                <a:noFill/>
              </a:ln>
              <a:solidFill>
                <a:srgbClr val="231F20"/>
              </a:solidFill>
              <a:effectLst/>
              <a:uLnTx/>
              <a:uFillTx/>
              <a:latin typeface="Liberation Sans" panose="020B0604020202020204"/>
              <a:cs typeface="Times New Roman" panose="02020603050405020304" pitchFamily="18" charset="0"/>
            </a:endParaRPr>
          </a:p>
        </p:txBody>
      </p:sp>
      <p:sp>
        <p:nvSpPr>
          <p:cNvPr id="7" name="Content Placeholder 6">
            <a:extLst>
              <a:ext uri="{FF2B5EF4-FFF2-40B4-BE49-F238E27FC236}">
                <a16:creationId xmlns:a16="http://schemas.microsoft.com/office/drawing/2014/main" id="{20FF7490-63FE-41CC-ACA9-F83BF76228E3}"/>
              </a:ext>
            </a:extLst>
          </p:cNvPr>
          <p:cNvSpPr txBox="1">
            <a:spLocks/>
          </p:cNvSpPr>
          <p:nvPr/>
        </p:nvSpPr>
        <p:spPr>
          <a:xfrm>
            <a:off x="609600" y="4857349"/>
            <a:ext cx="7620000" cy="161965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Clr>
                <a:schemeClr val="accent2"/>
              </a:buClr>
              <a:buFont typeface="Arial" panose="020B0604020202020204" pitchFamily="34" charset="0"/>
              <a:buNone/>
              <a:defRPr sz="2800" b="0" i="0" kern="1200">
                <a:solidFill>
                  <a:schemeClr val="tx1"/>
                </a:solidFill>
                <a:latin typeface="Times New Roman" charset="0"/>
                <a:ea typeface="Times New Roman" charset="0"/>
                <a:cs typeface="Times New Roman" charset="0"/>
              </a:defRPr>
            </a:lvl1pPr>
            <a:lvl2pPr marL="822960" indent="-292608" algn="l" defTabSz="914400" rtl="0" eaLnBrk="1" latinLnBrk="0" hangingPunct="1">
              <a:lnSpc>
                <a:spcPct val="90000"/>
              </a:lnSpc>
              <a:spcBef>
                <a:spcPts val="500"/>
              </a:spcBef>
              <a:buClr>
                <a:schemeClr val="accent2"/>
              </a:buClr>
              <a:buFont typeface="Arial" panose="020B0604020202020204" pitchFamily="34" charset="0"/>
              <a:buChar char="•"/>
              <a:defRPr sz="2400" kern="1200">
                <a:solidFill>
                  <a:schemeClr val="tx1"/>
                </a:solidFill>
                <a:latin typeface="+mn-lt"/>
                <a:ea typeface="+mn-ea"/>
                <a:cs typeface="+mn-cs"/>
              </a:defRPr>
            </a:lvl2pPr>
            <a:lvl3pPr marL="1211580" indent="-256032" algn="l" defTabSz="914400" rtl="0" eaLnBrk="1" latinLnBrk="0" hangingPunct="1">
              <a:lnSpc>
                <a:spcPct val="90000"/>
              </a:lnSpc>
              <a:spcBef>
                <a:spcPts val="500"/>
              </a:spcBef>
              <a:buClr>
                <a:schemeClr val="accent2"/>
              </a:buClr>
              <a:buFont typeface="Arial" panose="020B0604020202020204" pitchFamily="34" charset="0"/>
              <a:buChar char="•"/>
              <a:defRPr sz="2000" kern="1200">
                <a:solidFill>
                  <a:schemeClr val="tx1"/>
                </a:solidFill>
                <a:latin typeface="+mn-lt"/>
                <a:ea typeface="+mn-ea"/>
                <a:cs typeface="+mn-cs"/>
              </a:defRPr>
            </a:lvl3pPr>
            <a:lvl4pPr marL="150876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4pPr>
            <a:lvl5pPr marL="1794510" indent="-201168"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lnSpc>
                <a:spcPct val="100000"/>
              </a:lnSpc>
              <a:spcAft>
                <a:spcPts val="0"/>
              </a:spcAft>
            </a:pPr>
            <a:r>
              <a:rPr lang="en-US" altLang="en-US" sz="2200" dirty="0">
                <a:solidFill>
                  <a:srgbClr val="800000"/>
                </a:solidFill>
                <a:latin typeface="Liberation Sans" panose="020B0604020202020204"/>
                <a:cs typeface="Times New Roman" panose="02020603050405020304" pitchFamily="18" charset="0"/>
              </a:rPr>
              <a:t>*</a:t>
            </a:r>
            <a:r>
              <a:rPr lang="en-US" altLang="en-US" sz="2200" dirty="0">
                <a:latin typeface="Liberation Sans" panose="020B0604020202020204"/>
                <a:cs typeface="Times New Roman" panose="02020603050405020304" pitchFamily="18" charset="0"/>
              </a:rPr>
              <a:t> Accounting based on the assumption that a small stock dividend will have little effect on the market price of the outstanding shares.</a:t>
            </a:r>
          </a:p>
          <a:p>
            <a:pPr fontAlgn="auto">
              <a:spcAft>
                <a:spcPts val="0"/>
              </a:spcAft>
            </a:pPr>
            <a:endParaRPr lang="en-IN" sz="2200" dirty="0">
              <a:latin typeface="+mn-lt"/>
              <a:cs typeface="Times New Roman" panose="02020603050405020304" pitchFamily="18" charset="0"/>
            </a:endParaRPr>
          </a:p>
        </p:txBody>
      </p:sp>
    </p:spTree>
    <p:extLst>
      <p:ext uri="{BB962C8B-B14F-4D97-AF65-F5344CB8AC3E}">
        <p14:creationId xmlns:p14="http://schemas.microsoft.com/office/powerpoint/2010/main" val="61973291"/>
      </p:ext>
    </p:extLst>
  </p:cSld>
  <p:clrMapOvr>
    <a:masterClrMapping/>
  </p:clrMapOvr>
  <p:transition>
    <p:wipe dir="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0" name="Rectangle 7"/>
          <p:cNvSpPr>
            <a:spLocks noChangeArrowheads="1"/>
          </p:cNvSpPr>
          <p:nvPr/>
        </p:nvSpPr>
        <p:spPr bwMode="auto">
          <a:xfrm>
            <a:off x="609600" y="304800"/>
            <a:ext cx="7620000" cy="560388"/>
          </a:xfrm>
          <a:prstGeom prst="rect">
            <a:avLst/>
          </a:prstGeom>
          <a:noFill/>
          <a:ln>
            <a:noFill/>
          </a:ln>
          <a:effectLst/>
          <a:extLst>
            <a:ext uri="{909E8E84-426E-40dd-AFC4-6F175D3DCCD1}">
              <a14:hiddenFill xmlns:a14="http://schemas.microsoft.com/office/drawing/2010/main" xmlns="">
                <a:solidFill>
                  <a:srgbClr val="990000"/>
                </a:solidFill>
              </a14:hiddenFill>
            </a:ext>
            <a:ext uri="{91240B29-F687-4f45-9708-019B960494DF}">
              <a14:hiddenLine xmlns:a14="http://schemas.microsoft.com/office/drawing/2010/main" xmlns="" w="12700" algn="ctr">
                <a:solidFill>
                  <a:schemeClr val="tx1"/>
                </a:solidFill>
                <a:miter lim="800000"/>
                <a:headEnd/>
                <a:tailEnd/>
              </a14:hiddenLine>
            </a:ext>
            <a:ext uri="{AF507438-7753-43e0-B8FC-AC1667EBCBE1}">
              <a14:hiddenEffects xmlns:a14="http://schemas.microsoft.com/office/drawing/2010/main" xmlns="">
                <a:effectLst>
                  <a:outerShdw dist="107763" dir="2700000" algn="ctr" rotWithShape="0">
                    <a:schemeClr val="bg2"/>
                  </a:outerShdw>
                </a:effectLst>
              </a14:hiddenEffects>
            </a:ext>
          </a:extLst>
        </p:spPr>
        <p:txBody>
          <a:bodyPr lIns="90488" tIns="44450" rIns="90488" bIns="44450"/>
          <a:lstStyle/>
          <a:p>
            <a:pPr marL="0" marR="0" lvl="0" indent="0" algn="l" defTabSz="914400" rtl="0" eaLnBrk="0" fontAlgn="base" latinLnBrk="0" hangingPunct="0">
              <a:lnSpc>
                <a:spcPct val="100000"/>
              </a:lnSpc>
              <a:spcBef>
                <a:spcPct val="0"/>
              </a:spcBef>
              <a:spcAft>
                <a:spcPct val="0"/>
              </a:spcAft>
              <a:buClrTx/>
              <a:buSzPct val="80000"/>
              <a:buFontTx/>
              <a:buNone/>
              <a:tabLst/>
              <a:defRPr/>
            </a:pPr>
            <a:r>
              <a:rPr kumimoji="0" lang="en-US" altLang="en-US" sz="3200" b="1" i="0" u="none" strike="noStrike" kern="1200" cap="none" spc="0" normalizeH="0" baseline="0" noProof="0" dirty="0">
                <a:ln>
                  <a:noFill/>
                </a:ln>
                <a:solidFill>
                  <a:srgbClr val="0000FF">
                    <a:lumMod val="75000"/>
                  </a:srgbClr>
                </a:solidFill>
                <a:effectLst/>
                <a:uLnTx/>
                <a:uFillTx/>
                <a:latin typeface="Liberation Sans" panose="020B0604020202020204" pitchFamily="34" charset="0"/>
                <a:ea typeface="+mn-ea"/>
                <a:cs typeface="+mn-cs"/>
              </a:rPr>
              <a:t>Entry to Declare a Stock Dividend</a:t>
            </a:r>
          </a:p>
        </p:txBody>
      </p:sp>
      <p:sp>
        <p:nvSpPr>
          <p:cNvPr id="24581" name="Line 8"/>
          <p:cNvSpPr>
            <a:spLocks noChangeShapeType="1"/>
          </p:cNvSpPr>
          <p:nvPr/>
        </p:nvSpPr>
        <p:spPr bwMode="auto">
          <a:xfrm>
            <a:off x="304800" y="990600"/>
            <a:ext cx="8534400"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Liberation Sans" panose="020B0604020202020204" pitchFamily="34" charset="0"/>
              <a:ea typeface="+mn-ea"/>
              <a:cs typeface="+mn-cs"/>
            </a:endParaRPr>
          </a:p>
        </p:txBody>
      </p:sp>
      <p:sp>
        <p:nvSpPr>
          <p:cNvPr id="2" name="Slide Number Placeholder 1"/>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980D5847-D064-449A-9DD5-EB6DB8BB846B}" type="slidenum">
              <a:rPr kumimoji="0" lang="en-US" sz="1200" b="0" i="0" u="none" strike="noStrike" kern="1200" cap="none" spc="0" normalizeH="0" baseline="0" noProof="0" smtClean="0">
                <a:ln>
                  <a:noFill/>
                </a:ln>
                <a:solidFill>
                  <a:srgbClr val="000000">
                    <a:tint val="75000"/>
                  </a:srgbClr>
                </a:solidFill>
                <a:effectLst/>
                <a:uLnTx/>
                <a:uFillTx/>
                <a:latin typeface="Times New Roman" pitchFamily="18"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64</a:t>
            </a:fld>
            <a:endParaRPr kumimoji="0" lang="en-US" sz="1200" b="0" i="0" u="none" strike="noStrike" kern="1200" cap="none" spc="0" normalizeH="0" baseline="0" noProof="0">
              <a:ln>
                <a:noFill/>
              </a:ln>
              <a:solidFill>
                <a:srgbClr val="000000">
                  <a:tint val="75000"/>
                </a:srgbClr>
              </a:solidFill>
              <a:effectLst/>
              <a:uLnTx/>
              <a:uFillTx/>
              <a:latin typeface="Times New Roman" pitchFamily="18" charset="0"/>
              <a:ea typeface="+mn-ea"/>
              <a:cs typeface="+mn-cs"/>
            </a:endParaRPr>
          </a:p>
        </p:txBody>
      </p:sp>
      <p:sp>
        <p:nvSpPr>
          <p:cNvPr id="9" name="Content Placeholder 2">
            <a:extLst>
              <a:ext uri="{FF2B5EF4-FFF2-40B4-BE49-F238E27FC236}">
                <a16:creationId xmlns:a16="http://schemas.microsoft.com/office/drawing/2014/main" id="{8D866F61-8271-4F95-BF2F-0092E8F24142}"/>
              </a:ext>
            </a:extLst>
          </p:cNvPr>
          <p:cNvSpPr txBox="1">
            <a:spLocks/>
          </p:cNvSpPr>
          <p:nvPr/>
        </p:nvSpPr>
        <p:spPr>
          <a:xfrm>
            <a:off x="573741" y="1348307"/>
            <a:ext cx="8113059" cy="172697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Clr>
                <a:schemeClr val="accent2"/>
              </a:buClr>
              <a:buFont typeface="Arial" panose="020B0604020202020204" pitchFamily="34" charset="0"/>
              <a:buNone/>
              <a:defRPr sz="2800" b="0" i="0" kern="1200">
                <a:solidFill>
                  <a:schemeClr val="tx1"/>
                </a:solidFill>
                <a:latin typeface="Times New Roman" charset="0"/>
                <a:ea typeface="Times New Roman" charset="0"/>
                <a:cs typeface="Times New Roman" charset="0"/>
              </a:defRPr>
            </a:lvl1pPr>
            <a:lvl2pPr marL="822960" indent="-292608" algn="l" defTabSz="914400" rtl="0" eaLnBrk="1" latinLnBrk="0" hangingPunct="1">
              <a:lnSpc>
                <a:spcPct val="90000"/>
              </a:lnSpc>
              <a:spcBef>
                <a:spcPts val="500"/>
              </a:spcBef>
              <a:buClr>
                <a:schemeClr val="accent2"/>
              </a:buClr>
              <a:buFont typeface="Arial" panose="020B0604020202020204" pitchFamily="34" charset="0"/>
              <a:buChar char="•"/>
              <a:defRPr sz="2400" kern="1200">
                <a:solidFill>
                  <a:schemeClr val="tx1"/>
                </a:solidFill>
                <a:latin typeface="+mn-lt"/>
                <a:ea typeface="+mn-ea"/>
                <a:cs typeface="+mn-cs"/>
              </a:defRPr>
            </a:lvl2pPr>
            <a:lvl3pPr marL="1211580" indent="-256032" algn="l" defTabSz="914400" rtl="0" eaLnBrk="1" latinLnBrk="0" hangingPunct="1">
              <a:lnSpc>
                <a:spcPct val="90000"/>
              </a:lnSpc>
              <a:spcBef>
                <a:spcPts val="500"/>
              </a:spcBef>
              <a:buClr>
                <a:schemeClr val="accent2"/>
              </a:buClr>
              <a:buFont typeface="Arial" panose="020B0604020202020204" pitchFamily="34" charset="0"/>
              <a:buChar char="•"/>
              <a:defRPr sz="2000" kern="1200">
                <a:solidFill>
                  <a:schemeClr val="tx1"/>
                </a:solidFill>
                <a:latin typeface="+mn-lt"/>
                <a:ea typeface="+mn-ea"/>
                <a:cs typeface="+mn-cs"/>
              </a:defRPr>
            </a:lvl3pPr>
            <a:lvl4pPr marL="150876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4pPr>
            <a:lvl5pPr marL="1794510" indent="-201168"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lnSpc>
                <a:spcPct val="100000"/>
              </a:lnSpc>
              <a:spcAft>
                <a:spcPts val="0"/>
              </a:spcAft>
            </a:pPr>
            <a:r>
              <a:rPr lang="en-US" altLang="en-US" sz="2400" b="1" dirty="0">
                <a:latin typeface="Liberation Sans" panose="020B0604020202020204"/>
                <a:cs typeface="Times New Roman" panose="02020603050405020304" pitchFamily="18" charset="0"/>
              </a:rPr>
              <a:t>Illustration: </a:t>
            </a:r>
            <a:r>
              <a:rPr lang="en-US" altLang="en-US" sz="2400" dirty="0" err="1">
                <a:latin typeface="Liberation Sans" panose="020B0604020202020204"/>
                <a:cs typeface="Times New Roman" panose="02020603050405020304" pitchFamily="18" charset="0"/>
              </a:rPr>
              <a:t>Medland</a:t>
            </a:r>
            <a:r>
              <a:rPr lang="en-US" altLang="en-US" sz="2400" dirty="0">
                <a:latin typeface="Liberation Sans" panose="020B0604020202020204"/>
                <a:cs typeface="Times New Roman" panose="02020603050405020304" pitchFamily="18" charset="0"/>
              </a:rPr>
              <a:t> Corporation declares a 10% stock dividend on its 50,000 shares of $10 par value common stock. The current fair market value of its stock is $15 per share. Record the entry on the declaration date:</a:t>
            </a:r>
            <a:endParaRPr lang="en-IN" sz="2400" dirty="0">
              <a:latin typeface="Liberation Sans" panose="020B0604020202020204"/>
              <a:cs typeface="Times New Roman" panose="02020603050405020304" pitchFamily="18" charset="0"/>
            </a:endParaRPr>
          </a:p>
        </p:txBody>
      </p:sp>
      <p:sp>
        <p:nvSpPr>
          <p:cNvPr id="10" name="Content Placeholder 23">
            <a:extLst>
              <a:ext uri="{FF2B5EF4-FFF2-40B4-BE49-F238E27FC236}">
                <a16:creationId xmlns:a16="http://schemas.microsoft.com/office/drawing/2014/main" id="{D1B983C0-94B8-4E3F-8947-FE310F2F3EF8}"/>
              </a:ext>
            </a:extLst>
          </p:cNvPr>
          <p:cNvSpPr txBox="1">
            <a:spLocks/>
          </p:cNvSpPr>
          <p:nvPr/>
        </p:nvSpPr>
        <p:spPr>
          <a:xfrm>
            <a:off x="581483" y="3174152"/>
            <a:ext cx="5749324" cy="457200"/>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Clr>
                <a:schemeClr val="accent2"/>
              </a:buClr>
              <a:buFont typeface="Arial" panose="020B0604020202020204" pitchFamily="34" charset="0"/>
              <a:buNone/>
              <a:defRPr sz="2800" b="0" i="0" kern="1200">
                <a:solidFill>
                  <a:schemeClr val="tx1"/>
                </a:solidFill>
                <a:latin typeface="Times New Roman" charset="0"/>
                <a:ea typeface="Times New Roman" charset="0"/>
                <a:cs typeface="Times New Roman" charset="0"/>
              </a:defRPr>
            </a:lvl1pPr>
            <a:lvl2pPr marL="822960" indent="-292608" algn="l" defTabSz="914400" rtl="0" eaLnBrk="1" latinLnBrk="0" hangingPunct="1">
              <a:lnSpc>
                <a:spcPct val="90000"/>
              </a:lnSpc>
              <a:spcBef>
                <a:spcPts val="500"/>
              </a:spcBef>
              <a:buClr>
                <a:schemeClr val="accent2"/>
              </a:buClr>
              <a:buFont typeface="Arial" panose="020B0604020202020204" pitchFamily="34" charset="0"/>
              <a:buChar char="•"/>
              <a:defRPr sz="2400" kern="1200">
                <a:solidFill>
                  <a:schemeClr val="tx1"/>
                </a:solidFill>
                <a:latin typeface="+mn-lt"/>
                <a:ea typeface="+mn-ea"/>
                <a:cs typeface="+mn-cs"/>
              </a:defRPr>
            </a:lvl2pPr>
            <a:lvl3pPr marL="1211580" indent="-256032" algn="l" defTabSz="914400" rtl="0" eaLnBrk="1" latinLnBrk="0" hangingPunct="1">
              <a:lnSpc>
                <a:spcPct val="90000"/>
              </a:lnSpc>
              <a:spcBef>
                <a:spcPts val="500"/>
              </a:spcBef>
              <a:buClr>
                <a:schemeClr val="accent2"/>
              </a:buClr>
              <a:buFont typeface="Arial" panose="020B0604020202020204" pitchFamily="34" charset="0"/>
              <a:buChar char="•"/>
              <a:defRPr sz="2000" kern="1200">
                <a:solidFill>
                  <a:schemeClr val="tx1"/>
                </a:solidFill>
                <a:latin typeface="+mn-lt"/>
                <a:ea typeface="+mn-ea"/>
                <a:cs typeface="+mn-cs"/>
              </a:defRPr>
            </a:lvl3pPr>
            <a:lvl4pPr marL="150876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4pPr>
            <a:lvl5pPr marL="1794510" indent="-201168"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Aft>
                <a:spcPts val="0"/>
              </a:spcAft>
            </a:pPr>
            <a:r>
              <a:rPr lang="en-US" sz="2200" dirty="0">
                <a:latin typeface="Liberation Sans" panose="020B0604020202020204"/>
                <a:cs typeface="Times New Roman" panose="02020603050405020304" pitchFamily="18" charset="0"/>
              </a:rPr>
              <a:t>Stock Dividends  (50,000 × 10% × $15)</a:t>
            </a:r>
            <a:endParaRPr lang="en-IN" sz="2200" dirty="0">
              <a:latin typeface="Liberation Sans" panose="020B0604020202020204"/>
              <a:cs typeface="Times New Roman" panose="02020603050405020304" pitchFamily="18" charset="0"/>
            </a:endParaRPr>
          </a:p>
        </p:txBody>
      </p:sp>
      <p:sp>
        <p:nvSpPr>
          <p:cNvPr id="11" name="Content Placeholder 25">
            <a:extLst>
              <a:ext uri="{FF2B5EF4-FFF2-40B4-BE49-F238E27FC236}">
                <a16:creationId xmlns:a16="http://schemas.microsoft.com/office/drawing/2014/main" id="{64BC20DA-EC79-4028-B9A9-F80C0A30B572}"/>
              </a:ext>
            </a:extLst>
          </p:cNvPr>
          <p:cNvSpPr txBox="1">
            <a:spLocks/>
          </p:cNvSpPr>
          <p:nvPr/>
        </p:nvSpPr>
        <p:spPr>
          <a:xfrm>
            <a:off x="6664632" y="3203612"/>
            <a:ext cx="1238266" cy="436847"/>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Clr>
                <a:schemeClr val="accent2"/>
              </a:buClr>
              <a:buFont typeface="Arial" panose="020B0604020202020204" pitchFamily="34" charset="0"/>
              <a:buNone/>
              <a:defRPr sz="2800" b="0" i="0" kern="1200">
                <a:solidFill>
                  <a:schemeClr val="tx1"/>
                </a:solidFill>
                <a:latin typeface="Times New Roman" charset="0"/>
                <a:ea typeface="Times New Roman" charset="0"/>
                <a:cs typeface="Times New Roman" charset="0"/>
              </a:defRPr>
            </a:lvl1pPr>
            <a:lvl2pPr marL="822960" indent="-292608" algn="l" defTabSz="914400" rtl="0" eaLnBrk="1" latinLnBrk="0" hangingPunct="1">
              <a:lnSpc>
                <a:spcPct val="90000"/>
              </a:lnSpc>
              <a:spcBef>
                <a:spcPts val="500"/>
              </a:spcBef>
              <a:buClr>
                <a:schemeClr val="accent2"/>
              </a:buClr>
              <a:buFont typeface="Arial" panose="020B0604020202020204" pitchFamily="34" charset="0"/>
              <a:buChar char="•"/>
              <a:defRPr sz="2400" kern="1200">
                <a:solidFill>
                  <a:schemeClr val="tx1"/>
                </a:solidFill>
                <a:latin typeface="+mn-lt"/>
                <a:ea typeface="+mn-ea"/>
                <a:cs typeface="+mn-cs"/>
              </a:defRPr>
            </a:lvl2pPr>
            <a:lvl3pPr marL="1211580" indent="-256032" algn="l" defTabSz="914400" rtl="0" eaLnBrk="1" latinLnBrk="0" hangingPunct="1">
              <a:lnSpc>
                <a:spcPct val="90000"/>
              </a:lnSpc>
              <a:spcBef>
                <a:spcPts val="500"/>
              </a:spcBef>
              <a:buClr>
                <a:schemeClr val="accent2"/>
              </a:buClr>
              <a:buFont typeface="Arial" panose="020B0604020202020204" pitchFamily="34" charset="0"/>
              <a:buChar char="•"/>
              <a:defRPr sz="2000" kern="1200">
                <a:solidFill>
                  <a:schemeClr val="tx1"/>
                </a:solidFill>
                <a:latin typeface="+mn-lt"/>
                <a:ea typeface="+mn-ea"/>
                <a:cs typeface="+mn-cs"/>
              </a:defRPr>
            </a:lvl3pPr>
            <a:lvl4pPr marL="150876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4pPr>
            <a:lvl5pPr marL="1794510" indent="-201168"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Aft>
                <a:spcPts val="0"/>
              </a:spcAft>
            </a:pPr>
            <a:r>
              <a:rPr lang="en-US" sz="2200" dirty="0">
                <a:latin typeface="Liberation Sans" panose="020B0604020202020204"/>
                <a:cs typeface="Times New Roman" panose="02020603050405020304" pitchFamily="18" charset="0"/>
              </a:rPr>
              <a:t>75,000</a:t>
            </a:r>
            <a:endParaRPr lang="en-IN" sz="2200" dirty="0">
              <a:latin typeface="Liberation Sans" panose="020B0604020202020204"/>
              <a:cs typeface="Times New Roman" panose="02020603050405020304" pitchFamily="18" charset="0"/>
            </a:endParaRPr>
          </a:p>
        </p:txBody>
      </p:sp>
      <p:sp>
        <p:nvSpPr>
          <p:cNvPr id="12" name="Content Placeholder 24">
            <a:extLst>
              <a:ext uri="{FF2B5EF4-FFF2-40B4-BE49-F238E27FC236}">
                <a16:creationId xmlns:a16="http://schemas.microsoft.com/office/drawing/2014/main" id="{A0E88794-3632-4BEA-A8ED-B840B6CA2EF1}"/>
              </a:ext>
            </a:extLst>
          </p:cNvPr>
          <p:cNvSpPr txBox="1">
            <a:spLocks/>
          </p:cNvSpPr>
          <p:nvPr/>
        </p:nvSpPr>
        <p:spPr>
          <a:xfrm>
            <a:off x="881737" y="3625986"/>
            <a:ext cx="5490946" cy="405743"/>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Clr>
                <a:schemeClr val="accent2"/>
              </a:buClr>
              <a:buFont typeface="Arial" panose="020B0604020202020204" pitchFamily="34" charset="0"/>
              <a:buNone/>
              <a:defRPr sz="2800" b="0" i="0" kern="1200">
                <a:solidFill>
                  <a:schemeClr val="tx1"/>
                </a:solidFill>
                <a:latin typeface="Times New Roman" charset="0"/>
                <a:ea typeface="Times New Roman" charset="0"/>
                <a:cs typeface="Times New Roman" charset="0"/>
              </a:defRPr>
            </a:lvl1pPr>
            <a:lvl2pPr marL="822960" indent="-292608" algn="l" defTabSz="914400" rtl="0" eaLnBrk="1" latinLnBrk="0" hangingPunct="1">
              <a:lnSpc>
                <a:spcPct val="90000"/>
              </a:lnSpc>
              <a:spcBef>
                <a:spcPts val="500"/>
              </a:spcBef>
              <a:buClr>
                <a:schemeClr val="accent2"/>
              </a:buClr>
              <a:buFont typeface="Arial" panose="020B0604020202020204" pitchFamily="34" charset="0"/>
              <a:buChar char="•"/>
              <a:defRPr sz="2400" kern="1200">
                <a:solidFill>
                  <a:schemeClr val="tx1"/>
                </a:solidFill>
                <a:latin typeface="+mn-lt"/>
                <a:ea typeface="+mn-ea"/>
                <a:cs typeface="+mn-cs"/>
              </a:defRPr>
            </a:lvl2pPr>
            <a:lvl3pPr marL="1211580" indent="-256032" algn="l" defTabSz="914400" rtl="0" eaLnBrk="1" latinLnBrk="0" hangingPunct="1">
              <a:lnSpc>
                <a:spcPct val="90000"/>
              </a:lnSpc>
              <a:spcBef>
                <a:spcPts val="500"/>
              </a:spcBef>
              <a:buClr>
                <a:schemeClr val="accent2"/>
              </a:buClr>
              <a:buFont typeface="Arial" panose="020B0604020202020204" pitchFamily="34" charset="0"/>
              <a:buChar char="•"/>
              <a:defRPr sz="2000" kern="1200">
                <a:solidFill>
                  <a:schemeClr val="tx1"/>
                </a:solidFill>
                <a:latin typeface="+mn-lt"/>
                <a:ea typeface="+mn-ea"/>
                <a:cs typeface="+mn-cs"/>
              </a:defRPr>
            </a:lvl3pPr>
            <a:lvl4pPr marL="150876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4pPr>
            <a:lvl5pPr marL="1794510" indent="-201168"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Aft>
                <a:spcPts val="0"/>
              </a:spcAft>
            </a:pPr>
            <a:r>
              <a:rPr lang="en-US" sz="2200" dirty="0">
                <a:latin typeface="Liberation Sans" panose="020B0604020202020204"/>
                <a:cs typeface="Times New Roman" panose="02020603050405020304" pitchFamily="18" charset="0"/>
              </a:rPr>
              <a:t>Common Stock Dividends Distributable</a:t>
            </a:r>
            <a:endParaRPr lang="en-IN" sz="2200" dirty="0">
              <a:latin typeface="Liberation Sans" panose="020B0604020202020204"/>
              <a:cs typeface="Times New Roman" panose="02020603050405020304" pitchFamily="18" charset="0"/>
            </a:endParaRPr>
          </a:p>
        </p:txBody>
      </p:sp>
      <p:sp>
        <p:nvSpPr>
          <p:cNvPr id="13" name="Content Placeholder 28">
            <a:extLst>
              <a:ext uri="{FF2B5EF4-FFF2-40B4-BE49-F238E27FC236}">
                <a16:creationId xmlns:a16="http://schemas.microsoft.com/office/drawing/2014/main" id="{1BC9C360-F715-4E0A-9A3C-4E4C9880B231}"/>
              </a:ext>
            </a:extLst>
          </p:cNvPr>
          <p:cNvSpPr txBox="1">
            <a:spLocks/>
          </p:cNvSpPr>
          <p:nvPr/>
        </p:nvSpPr>
        <p:spPr>
          <a:xfrm>
            <a:off x="7735491" y="3640460"/>
            <a:ext cx="1225266" cy="418874"/>
          </a:xfrm>
          <a:prstGeom prst="rect">
            <a:avLst/>
          </a:prstGeom>
        </p:spPr>
        <p:txBody>
          <a:bodyPr vert="horz" lIns="91440" tIns="45720" rIns="91440" bIns="45720" rtlCol="0">
            <a:noAutofit/>
          </a:bodyPr>
          <a:lstStyle>
            <a:defPPr>
              <a:defRPr lang="en-US"/>
            </a:defPPr>
            <a:lvl1pPr marL="0" indent="0" algn="l" defTabSz="914400" eaLnBrk="1" fontAlgn="auto" latinLnBrk="0" hangingPunct="1">
              <a:lnSpc>
                <a:spcPct val="90000"/>
              </a:lnSpc>
              <a:spcBef>
                <a:spcPts val="1000"/>
              </a:spcBef>
              <a:spcAft>
                <a:spcPts val="0"/>
              </a:spcAft>
              <a:buClr>
                <a:schemeClr val="accent2"/>
              </a:buClr>
              <a:buFont typeface="Arial" panose="020B0604020202020204" pitchFamily="34" charset="0"/>
              <a:buNone/>
              <a:defRPr sz="2200" b="0" i="0">
                <a:latin typeface="Liberation Sans" panose="020B0604020202020204"/>
                <a:ea typeface="Times New Roman" charset="0"/>
                <a:cs typeface="Times New Roman" panose="02020603050405020304" pitchFamily="18" charset="0"/>
              </a:defRPr>
            </a:lvl1pPr>
            <a:lvl2pPr marL="822960" indent="-292608" algn="l" defTabSz="914400" eaLnBrk="1" latinLnBrk="0" hangingPunct="1">
              <a:lnSpc>
                <a:spcPct val="90000"/>
              </a:lnSpc>
              <a:spcBef>
                <a:spcPts val="500"/>
              </a:spcBef>
              <a:buClr>
                <a:schemeClr val="accent2"/>
              </a:buClr>
              <a:buFont typeface="Arial" panose="020B0604020202020204" pitchFamily="34" charset="0"/>
              <a:buChar char="•"/>
              <a:defRPr>
                <a:latin typeface="+mn-lt"/>
              </a:defRPr>
            </a:lvl2pPr>
            <a:lvl3pPr marL="1211580" indent="-256032" algn="l" defTabSz="914400" eaLnBrk="1" latinLnBrk="0" hangingPunct="1">
              <a:lnSpc>
                <a:spcPct val="90000"/>
              </a:lnSpc>
              <a:spcBef>
                <a:spcPts val="500"/>
              </a:spcBef>
              <a:buClr>
                <a:schemeClr val="accent2"/>
              </a:buClr>
              <a:buFont typeface="Arial" panose="020B0604020202020204" pitchFamily="34" charset="0"/>
              <a:buChar char="•"/>
              <a:defRPr sz="2000">
                <a:latin typeface="+mn-lt"/>
              </a:defRPr>
            </a:lvl3pPr>
            <a:lvl4pPr marL="1508760" indent="-228600" algn="l" defTabSz="914400" eaLnBrk="1" latinLnBrk="0" hangingPunct="1">
              <a:lnSpc>
                <a:spcPct val="90000"/>
              </a:lnSpc>
              <a:spcBef>
                <a:spcPts val="500"/>
              </a:spcBef>
              <a:buClr>
                <a:schemeClr val="accent2"/>
              </a:buClr>
              <a:buFont typeface="Arial" panose="020B0604020202020204" pitchFamily="34" charset="0"/>
              <a:buChar char="•"/>
              <a:defRPr sz="1800">
                <a:latin typeface="+mn-lt"/>
              </a:defRPr>
            </a:lvl4pPr>
            <a:lvl5pPr marL="1794510" indent="-201168" algn="l" defTabSz="914400" eaLnBrk="1" latinLnBrk="0" hangingPunct="1">
              <a:lnSpc>
                <a:spcPct val="90000"/>
              </a:lnSpc>
              <a:spcBef>
                <a:spcPts val="500"/>
              </a:spcBef>
              <a:buClr>
                <a:schemeClr val="accent2"/>
              </a:buClr>
              <a:buFont typeface="Arial" panose="020B0604020202020204" pitchFamily="34" charset="0"/>
              <a:buChar char="•"/>
              <a:defRPr sz="1800">
                <a:latin typeface="+mn-lt"/>
              </a:defRPr>
            </a:lvl5pPr>
            <a:lvl6pPr marL="2514600" indent="-228600">
              <a:lnSpc>
                <a:spcPct val="90000"/>
              </a:lnSpc>
              <a:spcBef>
                <a:spcPts val="500"/>
              </a:spcBef>
              <a:buFont typeface="Arial" panose="020B0604020202020204" pitchFamily="34" charset="0"/>
              <a:buChar char="•"/>
              <a:defRPr sz="1800">
                <a:latin typeface="+mn-lt"/>
              </a:defRPr>
            </a:lvl6pPr>
            <a:lvl7pPr marL="2971800" indent="-228600">
              <a:lnSpc>
                <a:spcPct val="90000"/>
              </a:lnSpc>
              <a:spcBef>
                <a:spcPts val="500"/>
              </a:spcBef>
              <a:buFont typeface="Arial" panose="020B0604020202020204" pitchFamily="34" charset="0"/>
              <a:buChar char="•"/>
              <a:defRPr sz="1800">
                <a:latin typeface="+mn-lt"/>
              </a:defRPr>
            </a:lvl7pPr>
            <a:lvl8pPr marL="3429000" indent="-228600">
              <a:lnSpc>
                <a:spcPct val="90000"/>
              </a:lnSpc>
              <a:spcBef>
                <a:spcPts val="500"/>
              </a:spcBef>
              <a:buFont typeface="Arial" panose="020B0604020202020204" pitchFamily="34" charset="0"/>
              <a:buChar char="•"/>
              <a:defRPr sz="1800">
                <a:latin typeface="+mn-lt"/>
              </a:defRPr>
            </a:lvl8pPr>
            <a:lvl9pPr marL="3886200" indent="-228600">
              <a:lnSpc>
                <a:spcPct val="90000"/>
              </a:lnSpc>
              <a:spcBef>
                <a:spcPts val="500"/>
              </a:spcBef>
              <a:buFont typeface="Arial" panose="020B0604020202020204" pitchFamily="34" charset="0"/>
              <a:buChar char="•"/>
              <a:defRPr sz="1800">
                <a:latin typeface="+mn-lt"/>
              </a:defRPr>
            </a:lvl9pPr>
          </a:lstStyle>
          <a:p>
            <a:r>
              <a:rPr lang="en-US"/>
              <a:t>50,000</a:t>
            </a:r>
            <a:endParaRPr lang="en-IN" dirty="0"/>
          </a:p>
        </p:txBody>
      </p:sp>
      <p:sp>
        <p:nvSpPr>
          <p:cNvPr id="14" name="Content Placeholder 26">
            <a:extLst>
              <a:ext uri="{FF2B5EF4-FFF2-40B4-BE49-F238E27FC236}">
                <a16:creationId xmlns:a16="http://schemas.microsoft.com/office/drawing/2014/main" id="{9D24DDB8-47F3-4FFD-9BC9-4E2506C57A52}"/>
              </a:ext>
            </a:extLst>
          </p:cNvPr>
          <p:cNvSpPr txBox="1">
            <a:spLocks/>
          </p:cNvSpPr>
          <p:nvPr/>
        </p:nvSpPr>
        <p:spPr>
          <a:xfrm>
            <a:off x="886282" y="4102339"/>
            <a:ext cx="6397483" cy="480098"/>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Clr>
                <a:schemeClr val="accent2"/>
              </a:buClr>
              <a:buFont typeface="Arial" panose="020B0604020202020204" pitchFamily="34" charset="0"/>
              <a:buNone/>
              <a:defRPr sz="2800" b="0" i="0" kern="1200">
                <a:solidFill>
                  <a:schemeClr val="tx1"/>
                </a:solidFill>
                <a:latin typeface="Times New Roman" charset="0"/>
                <a:ea typeface="Times New Roman" charset="0"/>
                <a:cs typeface="Times New Roman" charset="0"/>
              </a:defRPr>
            </a:lvl1pPr>
            <a:lvl2pPr marL="822960" indent="-292608" algn="l" defTabSz="914400" rtl="0" eaLnBrk="1" latinLnBrk="0" hangingPunct="1">
              <a:lnSpc>
                <a:spcPct val="90000"/>
              </a:lnSpc>
              <a:spcBef>
                <a:spcPts val="500"/>
              </a:spcBef>
              <a:buClr>
                <a:schemeClr val="accent2"/>
              </a:buClr>
              <a:buFont typeface="Arial" panose="020B0604020202020204" pitchFamily="34" charset="0"/>
              <a:buChar char="•"/>
              <a:defRPr sz="2400" kern="1200">
                <a:solidFill>
                  <a:schemeClr val="tx1"/>
                </a:solidFill>
                <a:latin typeface="+mn-lt"/>
                <a:ea typeface="+mn-ea"/>
                <a:cs typeface="+mn-cs"/>
              </a:defRPr>
            </a:lvl2pPr>
            <a:lvl3pPr marL="1211580" indent="-256032" algn="l" defTabSz="914400" rtl="0" eaLnBrk="1" latinLnBrk="0" hangingPunct="1">
              <a:lnSpc>
                <a:spcPct val="90000"/>
              </a:lnSpc>
              <a:spcBef>
                <a:spcPts val="500"/>
              </a:spcBef>
              <a:buClr>
                <a:schemeClr val="accent2"/>
              </a:buClr>
              <a:buFont typeface="Arial" panose="020B0604020202020204" pitchFamily="34" charset="0"/>
              <a:buChar char="•"/>
              <a:defRPr sz="2000" kern="1200">
                <a:solidFill>
                  <a:schemeClr val="tx1"/>
                </a:solidFill>
                <a:latin typeface="+mn-lt"/>
                <a:ea typeface="+mn-ea"/>
                <a:cs typeface="+mn-cs"/>
              </a:defRPr>
            </a:lvl3pPr>
            <a:lvl4pPr marL="150876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4pPr>
            <a:lvl5pPr marL="1794510" indent="-201168"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Aft>
                <a:spcPts val="0"/>
              </a:spcAft>
            </a:pPr>
            <a:r>
              <a:rPr lang="en-US" sz="2200" dirty="0">
                <a:latin typeface="Liberation Sans" panose="020B0604020202020204"/>
                <a:cs typeface="Times New Roman" panose="02020603050405020304" pitchFamily="18" charset="0"/>
              </a:rPr>
              <a:t>Paid-in Capital in Excess of Par—Common Stock</a:t>
            </a:r>
            <a:endParaRPr lang="en-IN" sz="2200" dirty="0">
              <a:latin typeface="Liberation Sans" panose="020B0604020202020204"/>
              <a:cs typeface="Times New Roman" panose="02020603050405020304" pitchFamily="18" charset="0"/>
            </a:endParaRPr>
          </a:p>
        </p:txBody>
      </p:sp>
      <p:sp>
        <p:nvSpPr>
          <p:cNvPr id="15" name="Content Placeholder 27">
            <a:extLst>
              <a:ext uri="{FF2B5EF4-FFF2-40B4-BE49-F238E27FC236}">
                <a16:creationId xmlns:a16="http://schemas.microsoft.com/office/drawing/2014/main" id="{D6537CDD-B654-43E7-8A3E-13FADE9BD60B}"/>
              </a:ext>
            </a:extLst>
          </p:cNvPr>
          <p:cNvSpPr txBox="1">
            <a:spLocks/>
          </p:cNvSpPr>
          <p:nvPr/>
        </p:nvSpPr>
        <p:spPr>
          <a:xfrm>
            <a:off x="7744282" y="4082032"/>
            <a:ext cx="1131015" cy="542484"/>
          </a:xfrm>
          <a:prstGeom prst="rect">
            <a:avLst/>
          </a:prstGeom>
        </p:spPr>
        <p:txBody>
          <a:bodyPr vert="horz" lIns="91440" tIns="45720" rIns="91440" bIns="45720" rtlCol="0">
            <a:noAutofit/>
          </a:bodyPr>
          <a:lstStyle>
            <a:defPPr>
              <a:defRPr lang="en-US"/>
            </a:defPPr>
            <a:lvl1pPr marL="0" indent="0" algn="l" defTabSz="914400" eaLnBrk="1" fontAlgn="auto" latinLnBrk="0" hangingPunct="1">
              <a:lnSpc>
                <a:spcPct val="90000"/>
              </a:lnSpc>
              <a:spcBef>
                <a:spcPts val="1000"/>
              </a:spcBef>
              <a:spcAft>
                <a:spcPts val="0"/>
              </a:spcAft>
              <a:buClr>
                <a:schemeClr val="accent2"/>
              </a:buClr>
              <a:buFont typeface="Arial" panose="020B0604020202020204" pitchFamily="34" charset="0"/>
              <a:buNone/>
              <a:defRPr sz="2200" b="0" i="0">
                <a:latin typeface="Liberation Sans" panose="020B0604020202020204"/>
                <a:ea typeface="Times New Roman" charset="0"/>
                <a:cs typeface="Times New Roman" panose="02020603050405020304" pitchFamily="18" charset="0"/>
              </a:defRPr>
            </a:lvl1pPr>
            <a:lvl2pPr marL="822960" indent="-292608" algn="l" defTabSz="914400" eaLnBrk="1" latinLnBrk="0" hangingPunct="1">
              <a:lnSpc>
                <a:spcPct val="90000"/>
              </a:lnSpc>
              <a:spcBef>
                <a:spcPts val="500"/>
              </a:spcBef>
              <a:buClr>
                <a:schemeClr val="accent2"/>
              </a:buClr>
              <a:buFont typeface="Arial" panose="020B0604020202020204" pitchFamily="34" charset="0"/>
              <a:buChar char="•"/>
              <a:defRPr>
                <a:latin typeface="+mn-lt"/>
              </a:defRPr>
            </a:lvl2pPr>
            <a:lvl3pPr marL="1211580" indent="-256032" algn="l" defTabSz="914400" eaLnBrk="1" latinLnBrk="0" hangingPunct="1">
              <a:lnSpc>
                <a:spcPct val="90000"/>
              </a:lnSpc>
              <a:spcBef>
                <a:spcPts val="500"/>
              </a:spcBef>
              <a:buClr>
                <a:schemeClr val="accent2"/>
              </a:buClr>
              <a:buFont typeface="Arial" panose="020B0604020202020204" pitchFamily="34" charset="0"/>
              <a:buChar char="•"/>
              <a:defRPr sz="2000">
                <a:latin typeface="+mn-lt"/>
              </a:defRPr>
            </a:lvl3pPr>
            <a:lvl4pPr marL="1508760" indent="-228600" algn="l" defTabSz="914400" eaLnBrk="1" latinLnBrk="0" hangingPunct="1">
              <a:lnSpc>
                <a:spcPct val="90000"/>
              </a:lnSpc>
              <a:spcBef>
                <a:spcPts val="500"/>
              </a:spcBef>
              <a:buClr>
                <a:schemeClr val="accent2"/>
              </a:buClr>
              <a:buFont typeface="Arial" panose="020B0604020202020204" pitchFamily="34" charset="0"/>
              <a:buChar char="•"/>
              <a:defRPr sz="1800">
                <a:latin typeface="+mn-lt"/>
              </a:defRPr>
            </a:lvl4pPr>
            <a:lvl5pPr marL="1794510" indent="-201168" algn="l" defTabSz="914400" eaLnBrk="1" latinLnBrk="0" hangingPunct="1">
              <a:lnSpc>
                <a:spcPct val="90000"/>
              </a:lnSpc>
              <a:spcBef>
                <a:spcPts val="500"/>
              </a:spcBef>
              <a:buClr>
                <a:schemeClr val="accent2"/>
              </a:buClr>
              <a:buFont typeface="Arial" panose="020B0604020202020204" pitchFamily="34" charset="0"/>
              <a:buChar char="•"/>
              <a:defRPr sz="1800">
                <a:latin typeface="+mn-lt"/>
              </a:defRPr>
            </a:lvl5pPr>
            <a:lvl6pPr marL="2514600" indent="-228600">
              <a:lnSpc>
                <a:spcPct val="90000"/>
              </a:lnSpc>
              <a:spcBef>
                <a:spcPts val="500"/>
              </a:spcBef>
              <a:buFont typeface="Arial" panose="020B0604020202020204" pitchFamily="34" charset="0"/>
              <a:buChar char="•"/>
              <a:defRPr sz="1800">
                <a:latin typeface="+mn-lt"/>
              </a:defRPr>
            </a:lvl6pPr>
            <a:lvl7pPr marL="2971800" indent="-228600">
              <a:lnSpc>
                <a:spcPct val="90000"/>
              </a:lnSpc>
              <a:spcBef>
                <a:spcPts val="500"/>
              </a:spcBef>
              <a:buFont typeface="Arial" panose="020B0604020202020204" pitchFamily="34" charset="0"/>
              <a:buChar char="•"/>
              <a:defRPr sz="1800">
                <a:latin typeface="+mn-lt"/>
              </a:defRPr>
            </a:lvl7pPr>
            <a:lvl8pPr marL="3429000" indent="-228600">
              <a:lnSpc>
                <a:spcPct val="90000"/>
              </a:lnSpc>
              <a:spcBef>
                <a:spcPts val="500"/>
              </a:spcBef>
              <a:buFont typeface="Arial" panose="020B0604020202020204" pitchFamily="34" charset="0"/>
              <a:buChar char="•"/>
              <a:defRPr sz="1800">
                <a:latin typeface="+mn-lt"/>
              </a:defRPr>
            </a:lvl8pPr>
            <a:lvl9pPr marL="3886200" indent="-228600">
              <a:lnSpc>
                <a:spcPct val="90000"/>
              </a:lnSpc>
              <a:spcBef>
                <a:spcPts val="500"/>
              </a:spcBef>
              <a:buFont typeface="Arial" panose="020B0604020202020204" pitchFamily="34" charset="0"/>
              <a:buChar char="•"/>
              <a:defRPr sz="1800">
                <a:latin typeface="+mn-lt"/>
              </a:defRPr>
            </a:lvl9pPr>
          </a:lstStyle>
          <a:p>
            <a:r>
              <a:rPr lang="en-US" dirty="0"/>
              <a:t>25,000</a:t>
            </a:r>
            <a:endParaRPr lang="en-IN" dirty="0"/>
          </a:p>
        </p:txBody>
      </p:sp>
      <p:pic>
        <p:nvPicPr>
          <p:cNvPr id="16" name="Content Placeholder 14" descr="Illustration of statement presentation of common stock dividends distributable. The table has two columns with the first displaying labels and the second displaying respective amounts. The first line of the table shows: Paid-in capital. The second line of the table shows: Common stock, with the respective amount listed in the second column as $500,000. The third line shows: Common stock dividends distributable, with the amount listed in second column as 50,000. The next line shows: Paid-in capital in excess of par-common stock, with the amount listed in the second column as 25,000. The total is labeled as: Total paid-in capital, with the amount of $575,000 in the second column resulting from adding the above.">
            <a:extLst>
              <a:ext uri="{FF2B5EF4-FFF2-40B4-BE49-F238E27FC236}">
                <a16:creationId xmlns:a16="http://schemas.microsoft.com/office/drawing/2014/main" id="{1A6FA388-302D-4848-9E15-21DF479BEF1C}"/>
              </a:ext>
            </a:extLst>
          </p:cNvPr>
          <p:cNvPicPr>
            <a:picLocks noChangeAspect="1"/>
          </p:cNvPicPr>
          <p:nvPr/>
        </p:nvPicPr>
        <p:blipFill>
          <a:blip r:embed="rId3"/>
          <a:stretch>
            <a:fillRect/>
          </a:stretch>
        </p:blipFill>
        <p:spPr>
          <a:xfrm>
            <a:off x="1152779" y="4795727"/>
            <a:ext cx="6999652" cy="1537925"/>
          </a:xfrm>
          <a:prstGeom prst="rect">
            <a:avLst/>
          </a:prstGeom>
          <a:noFill/>
          <a:ln w="12700" cap="sq">
            <a:solidFill>
              <a:srgbClr val="231F20"/>
            </a:solidFill>
            <a:miter lim="800000"/>
            <a:headEnd type="none" w="sm" len="sm"/>
            <a:tailEnd type="none" w="sm" len="sm"/>
          </a:ln>
          <a:effectLst/>
        </p:spPr>
      </p:pic>
    </p:spTree>
    <p:extLst>
      <p:ext uri="{BB962C8B-B14F-4D97-AF65-F5344CB8AC3E}">
        <p14:creationId xmlns:p14="http://schemas.microsoft.com/office/powerpoint/2010/main" val="1218518458"/>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xEl>
                                              <p:pRg st="0" end="0"/>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xEl>
                                              <p:pRg st="0" end="0"/>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P spid="11" grpId="0" build="p"/>
      <p:bldP spid="12" grpId="0" build="p"/>
      <p:bldP spid="13" grpId="0" build="p"/>
      <p:bldP spid="14" grpId="0" build="p"/>
      <p:bldP spid="15" grpId="0" build="p"/>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Rectangle 7"/>
          <p:cNvSpPr>
            <a:spLocks noChangeArrowheads="1"/>
          </p:cNvSpPr>
          <p:nvPr/>
        </p:nvSpPr>
        <p:spPr bwMode="auto">
          <a:xfrm>
            <a:off x="592760" y="1159002"/>
            <a:ext cx="7941640" cy="492443"/>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8575" cap="sq" algn="ctr">
                <a:solidFill>
                  <a:srgbClr val="000000"/>
                </a:solidFill>
                <a:miter lim="800000"/>
                <a:headEnd type="none" w="sm" len="sm"/>
                <a:tailEnd type="none" w="sm" len="sm"/>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squar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marL="0" marR="0" lvl="0" indent="0" algn="l" defTabSz="914400" rtl="0" eaLnBrk="0" fontAlgn="base" latinLnBrk="0" hangingPunct="0">
              <a:lnSpc>
                <a:spcPct val="100000"/>
              </a:lnSpc>
              <a:spcBef>
                <a:spcPct val="0"/>
              </a:spcBef>
              <a:spcAft>
                <a:spcPct val="0"/>
              </a:spcAft>
              <a:buClrTx/>
              <a:buSzPct val="80000"/>
              <a:buFontTx/>
              <a:buNone/>
              <a:tabLst/>
              <a:defRPr/>
            </a:pPr>
            <a:r>
              <a:rPr kumimoji="0" lang="en-US" altLang="en-US" sz="2600" b="1" i="0" u="none" strike="noStrike" kern="1200" cap="none" spc="0" normalizeH="0" baseline="0" noProof="0" dirty="0">
                <a:ln>
                  <a:noFill/>
                </a:ln>
                <a:solidFill>
                  <a:srgbClr val="006600"/>
                </a:solidFill>
                <a:effectLst/>
                <a:uLnTx/>
                <a:uFillTx/>
                <a:latin typeface="Liberation Sans" panose="020B0604020202020204" pitchFamily="34" charset="0"/>
                <a:ea typeface="+mn-ea"/>
                <a:cs typeface="+mn-cs"/>
              </a:rPr>
              <a:t>Entries to Declare and Pay a Stock Dividend</a:t>
            </a:r>
          </a:p>
        </p:txBody>
      </p:sp>
      <p:sp>
        <p:nvSpPr>
          <p:cNvPr id="24580" name="Rectangle 7"/>
          <p:cNvSpPr>
            <a:spLocks noChangeArrowheads="1"/>
          </p:cNvSpPr>
          <p:nvPr/>
        </p:nvSpPr>
        <p:spPr bwMode="auto">
          <a:xfrm>
            <a:off x="609600" y="304800"/>
            <a:ext cx="7620000" cy="560388"/>
          </a:xfrm>
          <a:prstGeom prst="rect">
            <a:avLst/>
          </a:prstGeom>
          <a:noFill/>
          <a:ln>
            <a:noFill/>
          </a:ln>
          <a:effectLst/>
          <a:extLst>
            <a:ext uri="{909E8E84-426E-40dd-AFC4-6F175D3DCCD1}">
              <a14:hiddenFill xmlns:a14="http://schemas.microsoft.com/office/drawing/2010/main" xmlns="">
                <a:solidFill>
                  <a:srgbClr val="990000"/>
                </a:solidFill>
              </a14:hiddenFill>
            </a:ext>
            <a:ext uri="{91240B29-F687-4f45-9708-019B960494DF}">
              <a14:hiddenLine xmlns:a14="http://schemas.microsoft.com/office/drawing/2010/main" xmlns="" w="12700" algn="ctr">
                <a:solidFill>
                  <a:schemeClr val="tx1"/>
                </a:solidFill>
                <a:miter lim="800000"/>
                <a:headEnd/>
                <a:tailEnd/>
              </a14:hiddenLine>
            </a:ext>
            <a:ext uri="{AF507438-7753-43e0-B8FC-AC1667EBCBE1}">
              <a14:hiddenEffects xmlns:a14="http://schemas.microsoft.com/office/drawing/2010/main" xmlns="">
                <a:effectLst>
                  <a:outerShdw dist="107763" dir="2700000" algn="ctr" rotWithShape="0">
                    <a:schemeClr val="bg2"/>
                  </a:outerShdw>
                </a:effectLst>
              </a14:hiddenEffects>
            </a:ext>
          </a:extLst>
        </p:spPr>
        <p:txBody>
          <a:bodyPr lIns="90488" tIns="44450" rIns="90488" bIns="44450"/>
          <a:lstStyle/>
          <a:p>
            <a:pPr marL="0" marR="0" lvl="0" indent="0" algn="l" defTabSz="914400" rtl="0" eaLnBrk="0" fontAlgn="base" latinLnBrk="0" hangingPunct="0">
              <a:lnSpc>
                <a:spcPct val="100000"/>
              </a:lnSpc>
              <a:spcBef>
                <a:spcPct val="0"/>
              </a:spcBef>
              <a:spcAft>
                <a:spcPct val="0"/>
              </a:spcAft>
              <a:buClrTx/>
              <a:buSzPct val="80000"/>
              <a:buFontTx/>
              <a:buNone/>
              <a:tabLst/>
              <a:defRPr/>
            </a:pPr>
            <a:r>
              <a:rPr kumimoji="0" lang="en-US" altLang="en-US" sz="3200" b="1" i="0" u="none" strike="noStrike" kern="1200" cap="none" spc="0" normalizeH="0" baseline="0" noProof="0" dirty="0">
                <a:ln>
                  <a:noFill/>
                </a:ln>
                <a:solidFill>
                  <a:srgbClr val="0000FF">
                    <a:lumMod val="75000"/>
                  </a:srgbClr>
                </a:solidFill>
                <a:effectLst/>
                <a:uLnTx/>
                <a:uFillTx/>
                <a:latin typeface="Liberation Sans" panose="020B0604020202020204" pitchFamily="34" charset="0"/>
                <a:ea typeface="+mn-ea"/>
                <a:cs typeface="+mn-cs"/>
              </a:rPr>
              <a:t>Stock Dividends</a:t>
            </a:r>
          </a:p>
        </p:txBody>
      </p:sp>
      <p:sp>
        <p:nvSpPr>
          <p:cNvPr id="24581" name="Line 8"/>
          <p:cNvSpPr>
            <a:spLocks noChangeShapeType="1"/>
          </p:cNvSpPr>
          <p:nvPr/>
        </p:nvSpPr>
        <p:spPr bwMode="auto">
          <a:xfrm>
            <a:off x="304800" y="990600"/>
            <a:ext cx="8534400"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Liberation Sans" panose="020B0604020202020204" pitchFamily="34" charset="0"/>
              <a:ea typeface="+mn-ea"/>
              <a:cs typeface="+mn-cs"/>
            </a:endParaRPr>
          </a:p>
        </p:txBody>
      </p:sp>
      <p:sp>
        <p:nvSpPr>
          <p:cNvPr id="2" name="Slide Number Placeholder 1"/>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980D5847-D064-449A-9DD5-EB6DB8BB846B}" type="slidenum">
              <a:rPr kumimoji="0" lang="en-US" sz="1200" b="0" i="0" u="none" strike="noStrike" kern="1200" cap="none" spc="0" normalizeH="0" baseline="0" noProof="0" smtClean="0">
                <a:ln>
                  <a:noFill/>
                </a:ln>
                <a:solidFill>
                  <a:srgbClr val="000000">
                    <a:tint val="75000"/>
                  </a:srgbClr>
                </a:solidFill>
                <a:effectLst/>
                <a:uLnTx/>
                <a:uFillTx/>
                <a:latin typeface="Times New Roman" pitchFamily="18"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65</a:t>
            </a:fld>
            <a:endParaRPr kumimoji="0" lang="en-US" sz="1200" b="0" i="0" u="none" strike="noStrike" kern="1200" cap="none" spc="0" normalizeH="0" baseline="0" noProof="0">
              <a:ln>
                <a:noFill/>
              </a:ln>
              <a:solidFill>
                <a:srgbClr val="000000">
                  <a:tint val="75000"/>
                </a:srgbClr>
              </a:solidFill>
              <a:effectLst/>
              <a:uLnTx/>
              <a:uFillTx/>
              <a:latin typeface="Times New Roman" pitchFamily="18" charset="0"/>
              <a:ea typeface="+mn-ea"/>
              <a:cs typeface="+mn-cs"/>
            </a:endParaRPr>
          </a:p>
        </p:txBody>
      </p:sp>
      <p:sp>
        <p:nvSpPr>
          <p:cNvPr id="8" name="Content Placeholder 2">
            <a:extLst>
              <a:ext uri="{FF2B5EF4-FFF2-40B4-BE49-F238E27FC236}">
                <a16:creationId xmlns:a16="http://schemas.microsoft.com/office/drawing/2014/main" id="{BFE13BA7-951A-40ED-9B4D-E6A6DC5F9D4E}"/>
              </a:ext>
            </a:extLst>
          </p:cNvPr>
          <p:cNvSpPr txBox="1">
            <a:spLocks/>
          </p:cNvSpPr>
          <p:nvPr/>
        </p:nvSpPr>
        <p:spPr>
          <a:xfrm>
            <a:off x="600973" y="1806620"/>
            <a:ext cx="8382001" cy="1439517"/>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Clr>
                <a:schemeClr val="accent2"/>
              </a:buClr>
              <a:buFont typeface="Arial" panose="020B0604020202020204" pitchFamily="34" charset="0"/>
              <a:buNone/>
              <a:defRPr sz="2800" b="0" i="0" kern="1200">
                <a:solidFill>
                  <a:schemeClr val="tx1"/>
                </a:solidFill>
                <a:latin typeface="Times New Roman" charset="0"/>
                <a:ea typeface="Times New Roman" charset="0"/>
                <a:cs typeface="Times New Roman" charset="0"/>
              </a:defRPr>
            </a:lvl1pPr>
            <a:lvl2pPr marL="822960" indent="-292608" algn="l" defTabSz="914400" rtl="0" eaLnBrk="1" latinLnBrk="0" hangingPunct="1">
              <a:lnSpc>
                <a:spcPct val="90000"/>
              </a:lnSpc>
              <a:spcBef>
                <a:spcPts val="500"/>
              </a:spcBef>
              <a:buClr>
                <a:schemeClr val="accent2"/>
              </a:buClr>
              <a:buFont typeface="Arial" panose="020B0604020202020204" pitchFamily="34" charset="0"/>
              <a:buChar char="•"/>
              <a:defRPr sz="2400" kern="1200">
                <a:solidFill>
                  <a:schemeClr val="tx1"/>
                </a:solidFill>
                <a:latin typeface="+mn-lt"/>
                <a:ea typeface="+mn-ea"/>
                <a:cs typeface="+mn-cs"/>
              </a:defRPr>
            </a:lvl2pPr>
            <a:lvl3pPr marL="1211580" indent="-256032" algn="l" defTabSz="914400" rtl="0" eaLnBrk="1" latinLnBrk="0" hangingPunct="1">
              <a:lnSpc>
                <a:spcPct val="90000"/>
              </a:lnSpc>
              <a:spcBef>
                <a:spcPts val="500"/>
              </a:spcBef>
              <a:buClr>
                <a:schemeClr val="accent2"/>
              </a:buClr>
              <a:buFont typeface="Arial" panose="020B0604020202020204" pitchFamily="34" charset="0"/>
              <a:buChar char="•"/>
              <a:defRPr sz="2000" kern="1200">
                <a:solidFill>
                  <a:schemeClr val="tx1"/>
                </a:solidFill>
                <a:latin typeface="+mn-lt"/>
                <a:ea typeface="+mn-ea"/>
                <a:cs typeface="+mn-cs"/>
              </a:defRPr>
            </a:lvl3pPr>
            <a:lvl4pPr marL="150876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4pPr>
            <a:lvl5pPr marL="1794510" indent="-201168"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1" indent="0" algn="l" defTabSz="914400" rtl="0" eaLnBrk="1" fontAlgn="auto" latinLnBrk="0" hangingPunct="1">
              <a:lnSpc>
                <a:spcPct val="100000"/>
              </a:lnSpc>
              <a:spcBef>
                <a:spcPts val="1000"/>
              </a:spcBef>
              <a:spcAft>
                <a:spcPts val="0"/>
              </a:spcAft>
              <a:buClr>
                <a:srgbClr val="800000"/>
              </a:buClr>
              <a:buSzPct val="100000"/>
              <a:buNone/>
              <a:tabLst/>
              <a:defRPr/>
            </a:pPr>
            <a:r>
              <a:rPr kumimoji="0" lang="en-US" altLang="en-US" b="1" i="0" u="none" strike="noStrike" kern="1200" cap="none" spc="0" normalizeH="0" baseline="0" noProof="0" dirty="0">
                <a:ln>
                  <a:noFill/>
                </a:ln>
                <a:solidFill>
                  <a:srgbClr val="231F20"/>
                </a:solidFill>
                <a:effectLst/>
                <a:uLnTx/>
                <a:uFillTx/>
                <a:latin typeface="Liberation Sans" panose="020B0604020202020204"/>
                <a:cs typeface="Times New Roman" panose="02020603050405020304" pitchFamily="18" charset="0"/>
              </a:rPr>
              <a:t>Illustration:  </a:t>
            </a:r>
            <a:r>
              <a:rPr kumimoji="0" lang="en-US" altLang="en-US" b="0" i="0" u="none" strike="noStrike" kern="1200" cap="none" spc="0" normalizeH="0" baseline="0" noProof="0" dirty="0" err="1">
                <a:ln>
                  <a:noFill/>
                </a:ln>
                <a:solidFill>
                  <a:srgbClr val="231F20"/>
                </a:solidFill>
                <a:effectLst/>
                <a:uLnTx/>
                <a:uFillTx/>
                <a:latin typeface="Liberation Sans" panose="020B0604020202020204"/>
                <a:cs typeface="Times New Roman" panose="02020603050405020304" pitchFamily="18" charset="0"/>
              </a:rPr>
              <a:t>Medland</a:t>
            </a:r>
            <a:r>
              <a:rPr kumimoji="0" lang="en-US" altLang="en-US" b="0" i="0" u="none" strike="noStrike" kern="1200" cap="none" spc="0" normalizeH="0" baseline="0" noProof="0" dirty="0">
                <a:ln>
                  <a:noFill/>
                </a:ln>
                <a:solidFill>
                  <a:srgbClr val="231F20"/>
                </a:solidFill>
                <a:effectLst/>
                <a:uLnTx/>
                <a:uFillTx/>
                <a:latin typeface="Liberation Sans" panose="020B0604020202020204"/>
                <a:cs typeface="Times New Roman" panose="02020603050405020304" pitchFamily="18" charset="0"/>
              </a:rPr>
              <a:t> Corporation declares a 10% stock dividend on its 50,000 shares of $10 par value common stock. The current fair market value of its stock is $15 per share. Record the entry on the declaration date:</a:t>
            </a:r>
          </a:p>
        </p:txBody>
      </p:sp>
      <p:sp>
        <p:nvSpPr>
          <p:cNvPr id="9" name="Content Placeholder 6">
            <a:extLst>
              <a:ext uri="{FF2B5EF4-FFF2-40B4-BE49-F238E27FC236}">
                <a16:creationId xmlns:a16="http://schemas.microsoft.com/office/drawing/2014/main" id="{206C8879-09EF-4478-8646-19AF8CF7C8DA}"/>
              </a:ext>
            </a:extLst>
          </p:cNvPr>
          <p:cNvSpPr txBox="1">
            <a:spLocks/>
          </p:cNvSpPr>
          <p:nvPr/>
        </p:nvSpPr>
        <p:spPr>
          <a:xfrm>
            <a:off x="764352" y="3426839"/>
            <a:ext cx="5096190" cy="439271"/>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Clr>
                <a:schemeClr val="accent2"/>
              </a:buClr>
              <a:buFont typeface="Arial" panose="020B0604020202020204" pitchFamily="34" charset="0"/>
              <a:buNone/>
              <a:defRPr sz="2800" b="0" i="0" kern="1200">
                <a:solidFill>
                  <a:schemeClr val="tx1"/>
                </a:solidFill>
                <a:latin typeface="Times New Roman" charset="0"/>
                <a:ea typeface="Times New Roman" charset="0"/>
                <a:cs typeface="Times New Roman" charset="0"/>
              </a:defRPr>
            </a:lvl1pPr>
            <a:lvl2pPr marL="822960" indent="-292608" algn="l" defTabSz="914400" rtl="0" eaLnBrk="1" latinLnBrk="0" hangingPunct="1">
              <a:lnSpc>
                <a:spcPct val="90000"/>
              </a:lnSpc>
              <a:spcBef>
                <a:spcPts val="500"/>
              </a:spcBef>
              <a:buClr>
                <a:schemeClr val="accent2"/>
              </a:buClr>
              <a:buFont typeface="Arial" panose="020B0604020202020204" pitchFamily="34" charset="0"/>
              <a:buChar char="•"/>
              <a:defRPr sz="2400" kern="1200">
                <a:solidFill>
                  <a:schemeClr val="tx1"/>
                </a:solidFill>
                <a:latin typeface="+mn-lt"/>
                <a:ea typeface="+mn-ea"/>
                <a:cs typeface="+mn-cs"/>
              </a:defRPr>
            </a:lvl2pPr>
            <a:lvl3pPr marL="1211580" indent="-256032" algn="l" defTabSz="914400" rtl="0" eaLnBrk="1" latinLnBrk="0" hangingPunct="1">
              <a:lnSpc>
                <a:spcPct val="90000"/>
              </a:lnSpc>
              <a:spcBef>
                <a:spcPts val="500"/>
              </a:spcBef>
              <a:buClr>
                <a:schemeClr val="accent2"/>
              </a:buClr>
              <a:buFont typeface="Arial" panose="020B0604020202020204" pitchFamily="34" charset="0"/>
              <a:buChar char="•"/>
              <a:defRPr sz="2000" kern="1200">
                <a:solidFill>
                  <a:schemeClr val="tx1"/>
                </a:solidFill>
                <a:latin typeface="+mn-lt"/>
                <a:ea typeface="+mn-ea"/>
                <a:cs typeface="+mn-cs"/>
              </a:defRPr>
            </a:lvl3pPr>
            <a:lvl4pPr marL="150876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4pPr>
            <a:lvl5pPr marL="1794510" indent="-201168"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Aft>
                <a:spcPts val="0"/>
              </a:spcAft>
            </a:pPr>
            <a:r>
              <a:rPr lang="en-US" sz="2200" dirty="0">
                <a:latin typeface="Liberation Sans" panose="020B0604020202020204"/>
                <a:cs typeface="Times New Roman" panose="02020603050405020304" pitchFamily="18" charset="0"/>
              </a:rPr>
              <a:t>Stock Dividends (50,000 </a:t>
            </a:r>
            <a:r>
              <a:rPr lang="en-US" sz="2200" dirty="0">
                <a:latin typeface="Liberation Sans" panose="020B0604020202020204"/>
                <a:cs typeface="Arial" panose="020B0604020202020204" pitchFamily="34" charset="0"/>
              </a:rPr>
              <a:t>×</a:t>
            </a:r>
            <a:r>
              <a:rPr lang="en-US" sz="2200" dirty="0">
                <a:latin typeface="Liberation Sans" panose="020B0604020202020204"/>
                <a:cs typeface="Times New Roman" panose="02020603050405020304" pitchFamily="18" charset="0"/>
              </a:rPr>
              <a:t> 10% </a:t>
            </a:r>
            <a:r>
              <a:rPr lang="en-US" sz="2200" dirty="0">
                <a:latin typeface="Liberation Sans" panose="020B0604020202020204"/>
                <a:cs typeface="Arial" panose="020B0604020202020204" pitchFamily="34" charset="0"/>
              </a:rPr>
              <a:t>×</a:t>
            </a:r>
            <a:r>
              <a:rPr lang="en-US" sz="2200" dirty="0">
                <a:latin typeface="Liberation Sans" panose="020B0604020202020204"/>
                <a:cs typeface="Times New Roman" panose="02020603050405020304" pitchFamily="18" charset="0"/>
              </a:rPr>
              <a:t> $15)</a:t>
            </a:r>
            <a:endParaRPr lang="en-IN" sz="2200" dirty="0">
              <a:latin typeface="Liberation Sans" panose="020B0604020202020204"/>
              <a:cs typeface="Times New Roman" panose="02020603050405020304" pitchFamily="18" charset="0"/>
            </a:endParaRPr>
          </a:p>
        </p:txBody>
      </p:sp>
      <p:sp>
        <p:nvSpPr>
          <p:cNvPr id="10" name="Content Placeholder 9">
            <a:extLst>
              <a:ext uri="{FF2B5EF4-FFF2-40B4-BE49-F238E27FC236}">
                <a16:creationId xmlns:a16="http://schemas.microsoft.com/office/drawing/2014/main" id="{D98E2D15-7F49-4D4E-9505-0E14D25B95E9}"/>
              </a:ext>
            </a:extLst>
          </p:cNvPr>
          <p:cNvSpPr txBox="1">
            <a:spLocks/>
          </p:cNvSpPr>
          <p:nvPr/>
        </p:nvSpPr>
        <p:spPr>
          <a:xfrm>
            <a:off x="6128837" y="3444769"/>
            <a:ext cx="1179504" cy="355734"/>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Clr>
                <a:schemeClr val="accent2"/>
              </a:buClr>
              <a:buFont typeface="Arial" panose="020B0604020202020204" pitchFamily="34" charset="0"/>
              <a:buNone/>
              <a:defRPr sz="2800" b="0" i="0" kern="1200">
                <a:solidFill>
                  <a:schemeClr val="tx1"/>
                </a:solidFill>
                <a:latin typeface="Times New Roman" charset="0"/>
                <a:ea typeface="Times New Roman" charset="0"/>
                <a:cs typeface="Times New Roman" charset="0"/>
              </a:defRPr>
            </a:lvl1pPr>
            <a:lvl2pPr marL="822960" indent="-292608" algn="l" defTabSz="914400" rtl="0" eaLnBrk="1" latinLnBrk="0" hangingPunct="1">
              <a:lnSpc>
                <a:spcPct val="90000"/>
              </a:lnSpc>
              <a:spcBef>
                <a:spcPts val="500"/>
              </a:spcBef>
              <a:buClr>
                <a:schemeClr val="accent2"/>
              </a:buClr>
              <a:buFont typeface="Arial" panose="020B0604020202020204" pitchFamily="34" charset="0"/>
              <a:buChar char="•"/>
              <a:defRPr sz="2400" kern="1200">
                <a:solidFill>
                  <a:schemeClr val="tx1"/>
                </a:solidFill>
                <a:latin typeface="+mn-lt"/>
                <a:ea typeface="+mn-ea"/>
                <a:cs typeface="+mn-cs"/>
              </a:defRPr>
            </a:lvl2pPr>
            <a:lvl3pPr marL="1211580" indent="-256032" algn="l" defTabSz="914400" rtl="0" eaLnBrk="1" latinLnBrk="0" hangingPunct="1">
              <a:lnSpc>
                <a:spcPct val="90000"/>
              </a:lnSpc>
              <a:spcBef>
                <a:spcPts val="500"/>
              </a:spcBef>
              <a:buClr>
                <a:schemeClr val="accent2"/>
              </a:buClr>
              <a:buFont typeface="Arial" panose="020B0604020202020204" pitchFamily="34" charset="0"/>
              <a:buChar char="•"/>
              <a:defRPr sz="2000" kern="1200">
                <a:solidFill>
                  <a:schemeClr val="tx1"/>
                </a:solidFill>
                <a:latin typeface="+mn-lt"/>
                <a:ea typeface="+mn-ea"/>
                <a:cs typeface="+mn-cs"/>
              </a:defRPr>
            </a:lvl3pPr>
            <a:lvl4pPr marL="150876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4pPr>
            <a:lvl5pPr marL="1794510" indent="-201168"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Aft>
                <a:spcPts val="0"/>
              </a:spcAft>
            </a:pPr>
            <a:r>
              <a:rPr lang="en-US" sz="2200" dirty="0">
                <a:latin typeface="Liberation Sans" panose="020B0604020202020204"/>
                <a:cs typeface="Times New Roman" panose="02020603050405020304" pitchFamily="18" charset="0"/>
              </a:rPr>
              <a:t>75,000</a:t>
            </a:r>
            <a:endParaRPr lang="en-IN" sz="2200" dirty="0">
              <a:latin typeface="Liberation Sans" panose="020B0604020202020204"/>
              <a:cs typeface="Times New Roman" panose="02020603050405020304" pitchFamily="18" charset="0"/>
            </a:endParaRPr>
          </a:p>
        </p:txBody>
      </p:sp>
      <p:sp>
        <p:nvSpPr>
          <p:cNvPr id="11" name="Content Placeholder 7">
            <a:extLst>
              <a:ext uri="{FF2B5EF4-FFF2-40B4-BE49-F238E27FC236}">
                <a16:creationId xmlns:a16="http://schemas.microsoft.com/office/drawing/2014/main" id="{3A59B2FF-E2A8-4B26-A14F-21A6F89D7B8B}"/>
              </a:ext>
            </a:extLst>
          </p:cNvPr>
          <p:cNvSpPr txBox="1">
            <a:spLocks/>
          </p:cNvSpPr>
          <p:nvPr/>
        </p:nvSpPr>
        <p:spPr>
          <a:xfrm>
            <a:off x="1334510" y="3843701"/>
            <a:ext cx="5096190" cy="381244"/>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Clr>
                <a:schemeClr val="accent2"/>
              </a:buClr>
              <a:buFont typeface="Arial" panose="020B0604020202020204" pitchFamily="34" charset="0"/>
              <a:buNone/>
              <a:defRPr sz="2800" b="0" i="0" kern="1200">
                <a:solidFill>
                  <a:schemeClr val="tx1"/>
                </a:solidFill>
                <a:latin typeface="Times New Roman" charset="0"/>
                <a:ea typeface="Times New Roman" charset="0"/>
                <a:cs typeface="Times New Roman" charset="0"/>
              </a:defRPr>
            </a:lvl1pPr>
            <a:lvl2pPr marL="822960" indent="-292608" algn="l" defTabSz="914400" rtl="0" eaLnBrk="1" latinLnBrk="0" hangingPunct="1">
              <a:lnSpc>
                <a:spcPct val="90000"/>
              </a:lnSpc>
              <a:spcBef>
                <a:spcPts val="500"/>
              </a:spcBef>
              <a:buClr>
                <a:schemeClr val="accent2"/>
              </a:buClr>
              <a:buFont typeface="Arial" panose="020B0604020202020204" pitchFamily="34" charset="0"/>
              <a:buChar char="•"/>
              <a:defRPr sz="2400" kern="1200">
                <a:solidFill>
                  <a:schemeClr val="tx1"/>
                </a:solidFill>
                <a:latin typeface="+mn-lt"/>
                <a:ea typeface="+mn-ea"/>
                <a:cs typeface="+mn-cs"/>
              </a:defRPr>
            </a:lvl2pPr>
            <a:lvl3pPr marL="1211580" indent="-256032" algn="l" defTabSz="914400" rtl="0" eaLnBrk="1" latinLnBrk="0" hangingPunct="1">
              <a:lnSpc>
                <a:spcPct val="90000"/>
              </a:lnSpc>
              <a:spcBef>
                <a:spcPts val="500"/>
              </a:spcBef>
              <a:buClr>
                <a:schemeClr val="accent2"/>
              </a:buClr>
              <a:buFont typeface="Arial" panose="020B0604020202020204" pitchFamily="34" charset="0"/>
              <a:buChar char="•"/>
              <a:defRPr sz="2000" kern="1200">
                <a:solidFill>
                  <a:schemeClr val="tx1"/>
                </a:solidFill>
                <a:latin typeface="+mn-lt"/>
                <a:ea typeface="+mn-ea"/>
                <a:cs typeface="+mn-cs"/>
              </a:defRPr>
            </a:lvl3pPr>
            <a:lvl4pPr marL="150876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4pPr>
            <a:lvl5pPr marL="1794510" indent="-201168"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Aft>
                <a:spcPts val="0"/>
              </a:spcAft>
            </a:pPr>
            <a:r>
              <a:rPr lang="en-US" sz="2200" dirty="0">
                <a:latin typeface="Liberation Sans" panose="020B0604020202020204"/>
                <a:cs typeface="Times New Roman" panose="02020603050405020304" pitchFamily="18" charset="0"/>
              </a:rPr>
              <a:t>Common Stock Dividends Distributable</a:t>
            </a:r>
            <a:endParaRPr lang="en-IN" sz="2200" dirty="0">
              <a:latin typeface="Liberation Sans" panose="020B0604020202020204"/>
              <a:cs typeface="Times New Roman" panose="02020603050405020304" pitchFamily="18" charset="0"/>
            </a:endParaRPr>
          </a:p>
        </p:txBody>
      </p:sp>
      <p:sp>
        <p:nvSpPr>
          <p:cNvPr id="12" name="Content Placeholder 16">
            <a:extLst>
              <a:ext uri="{FF2B5EF4-FFF2-40B4-BE49-F238E27FC236}">
                <a16:creationId xmlns:a16="http://schemas.microsoft.com/office/drawing/2014/main" id="{555C2BE4-D28B-4427-A926-ED2CFBB682F2}"/>
              </a:ext>
            </a:extLst>
          </p:cNvPr>
          <p:cNvSpPr txBox="1">
            <a:spLocks/>
          </p:cNvSpPr>
          <p:nvPr/>
        </p:nvSpPr>
        <p:spPr>
          <a:xfrm>
            <a:off x="7314605" y="3869211"/>
            <a:ext cx="1148078" cy="355734"/>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Clr>
                <a:schemeClr val="accent2"/>
              </a:buClr>
              <a:buFont typeface="Arial" panose="020B0604020202020204" pitchFamily="34" charset="0"/>
              <a:buNone/>
              <a:defRPr sz="2800" b="0" i="0" kern="1200">
                <a:solidFill>
                  <a:schemeClr val="tx1"/>
                </a:solidFill>
                <a:latin typeface="Times New Roman" charset="0"/>
                <a:ea typeface="Times New Roman" charset="0"/>
                <a:cs typeface="Times New Roman" charset="0"/>
              </a:defRPr>
            </a:lvl1pPr>
            <a:lvl2pPr marL="822960" indent="-292608" algn="l" defTabSz="914400" rtl="0" eaLnBrk="1" latinLnBrk="0" hangingPunct="1">
              <a:lnSpc>
                <a:spcPct val="90000"/>
              </a:lnSpc>
              <a:spcBef>
                <a:spcPts val="500"/>
              </a:spcBef>
              <a:buClr>
                <a:schemeClr val="accent2"/>
              </a:buClr>
              <a:buFont typeface="Arial" panose="020B0604020202020204" pitchFamily="34" charset="0"/>
              <a:buChar char="•"/>
              <a:defRPr sz="2400" kern="1200">
                <a:solidFill>
                  <a:schemeClr val="tx1"/>
                </a:solidFill>
                <a:latin typeface="+mn-lt"/>
                <a:ea typeface="+mn-ea"/>
                <a:cs typeface="+mn-cs"/>
              </a:defRPr>
            </a:lvl2pPr>
            <a:lvl3pPr marL="1211580" indent="-256032" algn="l" defTabSz="914400" rtl="0" eaLnBrk="1" latinLnBrk="0" hangingPunct="1">
              <a:lnSpc>
                <a:spcPct val="90000"/>
              </a:lnSpc>
              <a:spcBef>
                <a:spcPts val="500"/>
              </a:spcBef>
              <a:buClr>
                <a:schemeClr val="accent2"/>
              </a:buClr>
              <a:buFont typeface="Arial" panose="020B0604020202020204" pitchFamily="34" charset="0"/>
              <a:buChar char="•"/>
              <a:defRPr sz="2000" kern="1200">
                <a:solidFill>
                  <a:schemeClr val="tx1"/>
                </a:solidFill>
                <a:latin typeface="+mn-lt"/>
                <a:ea typeface="+mn-ea"/>
                <a:cs typeface="+mn-cs"/>
              </a:defRPr>
            </a:lvl3pPr>
            <a:lvl4pPr marL="150876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4pPr>
            <a:lvl5pPr marL="1794510" indent="-201168"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Aft>
                <a:spcPts val="0"/>
              </a:spcAft>
            </a:pPr>
            <a:r>
              <a:rPr lang="en-US" sz="2200" dirty="0">
                <a:latin typeface="Liberation Sans" panose="020B0604020202020204"/>
                <a:cs typeface="Times New Roman" panose="02020603050405020304" pitchFamily="18" charset="0"/>
              </a:rPr>
              <a:t>50,000</a:t>
            </a:r>
            <a:endParaRPr lang="en-IN" sz="2200" dirty="0">
              <a:latin typeface="Liberation Sans" panose="020B0604020202020204"/>
              <a:cs typeface="Times New Roman" panose="02020603050405020304" pitchFamily="18" charset="0"/>
            </a:endParaRPr>
          </a:p>
        </p:txBody>
      </p:sp>
      <p:sp>
        <p:nvSpPr>
          <p:cNvPr id="13" name="Content Placeholder 8">
            <a:extLst>
              <a:ext uri="{FF2B5EF4-FFF2-40B4-BE49-F238E27FC236}">
                <a16:creationId xmlns:a16="http://schemas.microsoft.com/office/drawing/2014/main" id="{55EB9A18-5963-4FE5-8A53-DE15D3A07715}"/>
              </a:ext>
            </a:extLst>
          </p:cNvPr>
          <p:cNvSpPr txBox="1">
            <a:spLocks/>
          </p:cNvSpPr>
          <p:nvPr/>
        </p:nvSpPr>
        <p:spPr>
          <a:xfrm>
            <a:off x="1348846" y="4302689"/>
            <a:ext cx="5388787" cy="630786"/>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Clr>
                <a:schemeClr val="accent2"/>
              </a:buClr>
              <a:buFont typeface="Arial" panose="020B0604020202020204" pitchFamily="34" charset="0"/>
              <a:buNone/>
              <a:defRPr sz="2800" b="0" i="0" kern="1200">
                <a:solidFill>
                  <a:schemeClr val="tx1"/>
                </a:solidFill>
                <a:latin typeface="Times New Roman" charset="0"/>
                <a:ea typeface="Times New Roman" charset="0"/>
                <a:cs typeface="Times New Roman" charset="0"/>
              </a:defRPr>
            </a:lvl1pPr>
            <a:lvl2pPr marL="822960" indent="-292608" algn="l" defTabSz="914400" rtl="0" eaLnBrk="1" latinLnBrk="0" hangingPunct="1">
              <a:lnSpc>
                <a:spcPct val="90000"/>
              </a:lnSpc>
              <a:spcBef>
                <a:spcPts val="500"/>
              </a:spcBef>
              <a:buClr>
                <a:schemeClr val="accent2"/>
              </a:buClr>
              <a:buFont typeface="Arial" panose="020B0604020202020204" pitchFamily="34" charset="0"/>
              <a:buChar char="•"/>
              <a:defRPr sz="2400" kern="1200">
                <a:solidFill>
                  <a:schemeClr val="tx1"/>
                </a:solidFill>
                <a:latin typeface="+mn-lt"/>
                <a:ea typeface="+mn-ea"/>
                <a:cs typeface="+mn-cs"/>
              </a:defRPr>
            </a:lvl2pPr>
            <a:lvl3pPr marL="1211580" indent="-256032" algn="l" defTabSz="914400" rtl="0" eaLnBrk="1" latinLnBrk="0" hangingPunct="1">
              <a:lnSpc>
                <a:spcPct val="90000"/>
              </a:lnSpc>
              <a:spcBef>
                <a:spcPts val="500"/>
              </a:spcBef>
              <a:buClr>
                <a:schemeClr val="accent2"/>
              </a:buClr>
              <a:buFont typeface="Arial" panose="020B0604020202020204" pitchFamily="34" charset="0"/>
              <a:buChar char="•"/>
              <a:defRPr sz="2000" kern="1200">
                <a:solidFill>
                  <a:schemeClr val="tx1"/>
                </a:solidFill>
                <a:latin typeface="+mn-lt"/>
                <a:ea typeface="+mn-ea"/>
                <a:cs typeface="+mn-cs"/>
              </a:defRPr>
            </a:lvl3pPr>
            <a:lvl4pPr marL="150876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4pPr>
            <a:lvl5pPr marL="1794510" indent="-201168"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Aft>
                <a:spcPts val="0"/>
              </a:spcAft>
            </a:pPr>
            <a:r>
              <a:rPr lang="en-US" sz="2200" dirty="0">
                <a:latin typeface="Liberation Sans" panose="020B0604020202020204"/>
                <a:cs typeface="Times New Roman" panose="02020603050405020304" pitchFamily="18" charset="0"/>
              </a:rPr>
              <a:t>Paid-in Capital in Excess of Par—Common Stock</a:t>
            </a:r>
            <a:endParaRPr lang="en-IN" sz="2200" dirty="0">
              <a:latin typeface="Liberation Sans" panose="020B0604020202020204"/>
              <a:cs typeface="Times New Roman" panose="02020603050405020304" pitchFamily="18" charset="0"/>
            </a:endParaRPr>
          </a:p>
        </p:txBody>
      </p:sp>
      <p:sp>
        <p:nvSpPr>
          <p:cNvPr id="14" name="Content Placeholder 12">
            <a:extLst>
              <a:ext uri="{FF2B5EF4-FFF2-40B4-BE49-F238E27FC236}">
                <a16:creationId xmlns:a16="http://schemas.microsoft.com/office/drawing/2014/main" id="{0E9A9645-A3FB-4454-9852-86D22014FB78}"/>
              </a:ext>
            </a:extLst>
          </p:cNvPr>
          <p:cNvSpPr txBox="1">
            <a:spLocks/>
          </p:cNvSpPr>
          <p:nvPr/>
        </p:nvSpPr>
        <p:spPr>
          <a:xfrm>
            <a:off x="7308341" y="4336274"/>
            <a:ext cx="1230541" cy="512601"/>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Clr>
                <a:schemeClr val="accent2"/>
              </a:buClr>
              <a:buFont typeface="Arial" panose="020B0604020202020204" pitchFamily="34" charset="0"/>
              <a:buNone/>
              <a:defRPr sz="2800" b="0" i="0" kern="1200">
                <a:solidFill>
                  <a:schemeClr val="tx1"/>
                </a:solidFill>
                <a:latin typeface="Times New Roman" charset="0"/>
                <a:ea typeface="Times New Roman" charset="0"/>
                <a:cs typeface="Times New Roman" charset="0"/>
              </a:defRPr>
            </a:lvl1pPr>
            <a:lvl2pPr marL="822960" indent="-292608" algn="l" defTabSz="914400" rtl="0" eaLnBrk="1" latinLnBrk="0" hangingPunct="1">
              <a:lnSpc>
                <a:spcPct val="90000"/>
              </a:lnSpc>
              <a:spcBef>
                <a:spcPts val="500"/>
              </a:spcBef>
              <a:buClr>
                <a:schemeClr val="accent2"/>
              </a:buClr>
              <a:buFont typeface="Arial" panose="020B0604020202020204" pitchFamily="34" charset="0"/>
              <a:buChar char="•"/>
              <a:defRPr sz="2400" kern="1200">
                <a:solidFill>
                  <a:schemeClr val="tx1"/>
                </a:solidFill>
                <a:latin typeface="+mn-lt"/>
                <a:ea typeface="+mn-ea"/>
                <a:cs typeface="+mn-cs"/>
              </a:defRPr>
            </a:lvl2pPr>
            <a:lvl3pPr marL="1211580" indent="-256032" algn="l" defTabSz="914400" rtl="0" eaLnBrk="1" latinLnBrk="0" hangingPunct="1">
              <a:lnSpc>
                <a:spcPct val="90000"/>
              </a:lnSpc>
              <a:spcBef>
                <a:spcPts val="500"/>
              </a:spcBef>
              <a:buClr>
                <a:schemeClr val="accent2"/>
              </a:buClr>
              <a:buFont typeface="Arial" panose="020B0604020202020204" pitchFamily="34" charset="0"/>
              <a:buChar char="•"/>
              <a:defRPr sz="2000" kern="1200">
                <a:solidFill>
                  <a:schemeClr val="tx1"/>
                </a:solidFill>
                <a:latin typeface="+mn-lt"/>
                <a:ea typeface="+mn-ea"/>
                <a:cs typeface="+mn-cs"/>
              </a:defRPr>
            </a:lvl3pPr>
            <a:lvl4pPr marL="150876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4pPr>
            <a:lvl5pPr marL="1794510" indent="-201168"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Aft>
                <a:spcPts val="0"/>
              </a:spcAft>
            </a:pPr>
            <a:r>
              <a:rPr lang="en-US" sz="2200" dirty="0">
                <a:latin typeface="Liberation Sans" panose="020B0604020202020204"/>
                <a:cs typeface="Times New Roman" panose="02020603050405020304" pitchFamily="18" charset="0"/>
              </a:rPr>
              <a:t>25,000</a:t>
            </a:r>
            <a:endParaRPr lang="en-IN" sz="2200" dirty="0">
              <a:latin typeface="Liberation Sans" panose="020B0604020202020204"/>
              <a:cs typeface="Times New Roman" panose="02020603050405020304" pitchFamily="18" charset="0"/>
            </a:endParaRPr>
          </a:p>
        </p:txBody>
      </p:sp>
      <p:sp>
        <p:nvSpPr>
          <p:cNvPr id="15" name="Content Placeholder 5">
            <a:extLst>
              <a:ext uri="{FF2B5EF4-FFF2-40B4-BE49-F238E27FC236}">
                <a16:creationId xmlns:a16="http://schemas.microsoft.com/office/drawing/2014/main" id="{BD6DB07F-FC2F-4A16-A5AE-7C8F407F72C4}"/>
              </a:ext>
            </a:extLst>
          </p:cNvPr>
          <p:cNvSpPr txBox="1">
            <a:spLocks/>
          </p:cNvSpPr>
          <p:nvPr/>
        </p:nvSpPr>
        <p:spPr>
          <a:xfrm>
            <a:off x="645459" y="5157741"/>
            <a:ext cx="8601974" cy="431394"/>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Clr>
                <a:schemeClr val="accent2"/>
              </a:buClr>
              <a:buFont typeface="Arial" panose="020B0604020202020204" pitchFamily="34" charset="0"/>
              <a:buNone/>
              <a:defRPr sz="2800" b="0" i="0" kern="1200">
                <a:solidFill>
                  <a:schemeClr val="tx1"/>
                </a:solidFill>
                <a:latin typeface="Times New Roman" charset="0"/>
                <a:ea typeface="Times New Roman" charset="0"/>
                <a:cs typeface="Times New Roman" charset="0"/>
              </a:defRPr>
            </a:lvl1pPr>
            <a:lvl2pPr marL="822960" indent="-292608" algn="l" defTabSz="914400" rtl="0" eaLnBrk="1" latinLnBrk="0" hangingPunct="1">
              <a:lnSpc>
                <a:spcPct val="90000"/>
              </a:lnSpc>
              <a:spcBef>
                <a:spcPts val="500"/>
              </a:spcBef>
              <a:buClr>
                <a:schemeClr val="accent2"/>
              </a:buClr>
              <a:buFont typeface="Arial" panose="020B0604020202020204" pitchFamily="34" charset="0"/>
              <a:buChar char="•"/>
              <a:defRPr sz="2400" kern="1200">
                <a:solidFill>
                  <a:schemeClr val="tx1"/>
                </a:solidFill>
                <a:latin typeface="+mn-lt"/>
                <a:ea typeface="+mn-ea"/>
                <a:cs typeface="+mn-cs"/>
              </a:defRPr>
            </a:lvl2pPr>
            <a:lvl3pPr marL="1211580" indent="-256032" algn="l" defTabSz="914400" rtl="0" eaLnBrk="1" latinLnBrk="0" hangingPunct="1">
              <a:lnSpc>
                <a:spcPct val="90000"/>
              </a:lnSpc>
              <a:spcBef>
                <a:spcPts val="500"/>
              </a:spcBef>
              <a:buClr>
                <a:schemeClr val="accent2"/>
              </a:buClr>
              <a:buFont typeface="Arial" panose="020B0604020202020204" pitchFamily="34" charset="0"/>
              <a:buChar char="•"/>
              <a:defRPr sz="2000" kern="1200">
                <a:solidFill>
                  <a:schemeClr val="tx1"/>
                </a:solidFill>
                <a:latin typeface="+mn-lt"/>
                <a:ea typeface="+mn-ea"/>
                <a:cs typeface="+mn-cs"/>
              </a:defRPr>
            </a:lvl3pPr>
            <a:lvl4pPr marL="150876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4pPr>
            <a:lvl5pPr marL="1794510" indent="-201168"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Aft>
                <a:spcPts val="0"/>
              </a:spcAft>
            </a:pPr>
            <a:r>
              <a:rPr lang="en-US" altLang="en-US" sz="2200" dirty="0">
                <a:latin typeface="+mn-lt"/>
                <a:cs typeface="Times New Roman" panose="02020603050405020304" pitchFamily="18" charset="0"/>
              </a:rPr>
              <a:t>Record the journal entry when </a:t>
            </a:r>
            <a:r>
              <a:rPr lang="en-US" altLang="en-US" sz="2200" dirty="0" err="1">
                <a:latin typeface="+mn-lt"/>
                <a:cs typeface="Times New Roman" panose="02020603050405020304" pitchFamily="18" charset="0"/>
              </a:rPr>
              <a:t>Medland</a:t>
            </a:r>
            <a:r>
              <a:rPr lang="en-US" altLang="en-US" sz="2200" dirty="0">
                <a:latin typeface="+mn-lt"/>
                <a:cs typeface="Times New Roman" panose="02020603050405020304" pitchFamily="18" charset="0"/>
              </a:rPr>
              <a:t> issues the dividend shares.</a:t>
            </a:r>
            <a:endParaRPr lang="en-IN" sz="2200" dirty="0">
              <a:latin typeface="+mn-lt"/>
              <a:cs typeface="Times New Roman" panose="02020603050405020304" pitchFamily="18" charset="0"/>
            </a:endParaRPr>
          </a:p>
        </p:txBody>
      </p:sp>
      <p:sp>
        <p:nvSpPr>
          <p:cNvPr id="16" name="Content Placeholder 17">
            <a:extLst>
              <a:ext uri="{FF2B5EF4-FFF2-40B4-BE49-F238E27FC236}">
                <a16:creationId xmlns:a16="http://schemas.microsoft.com/office/drawing/2014/main" id="{8E8C81F7-55C6-4805-BC28-90CA19AE56CF}"/>
              </a:ext>
            </a:extLst>
          </p:cNvPr>
          <p:cNvSpPr txBox="1">
            <a:spLocks/>
          </p:cNvSpPr>
          <p:nvPr/>
        </p:nvSpPr>
        <p:spPr>
          <a:xfrm>
            <a:off x="861170" y="5623926"/>
            <a:ext cx="5082430" cy="373589"/>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Clr>
                <a:schemeClr val="accent2"/>
              </a:buClr>
              <a:buFont typeface="Arial" panose="020B0604020202020204" pitchFamily="34" charset="0"/>
              <a:buNone/>
              <a:defRPr sz="2800" b="0" i="0" kern="1200">
                <a:solidFill>
                  <a:schemeClr val="tx1"/>
                </a:solidFill>
                <a:latin typeface="Times New Roman" charset="0"/>
                <a:ea typeface="Times New Roman" charset="0"/>
                <a:cs typeface="Times New Roman" charset="0"/>
              </a:defRPr>
            </a:lvl1pPr>
            <a:lvl2pPr marL="822960" indent="-292608" algn="l" defTabSz="914400" rtl="0" eaLnBrk="1" latinLnBrk="0" hangingPunct="1">
              <a:lnSpc>
                <a:spcPct val="90000"/>
              </a:lnSpc>
              <a:spcBef>
                <a:spcPts val="500"/>
              </a:spcBef>
              <a:buClr>
                <a:schemeClr val="accent2"/>
              </a:buClr>
              <a:buFont typeface="Arial" panose="020B0604020202020204" pitchFamily="34" charset="0"/>
              <a:buChar char="•"/>
              <a:defRPr sz="2400" kern="1200">
                <a:solidFill>
                  <a:schemeClr val="tx1"/>
                </a:solidFill>
                <a:latin typeface="+mn-lt"/>
                <a:ea typeface="+mn-ea"/>
                <a:cs typeface="+mn-cs"/>
              </a:defRPr>
            </a:lvl2pPr>
            <a:lvl3pPr marL="1211580" indent="-256032" algn="l" defTabSz="914400" rtl="0" eaLnBrk="1" latinLnBrk="0" hangingPunct="1">
              <a:lnSpc>
                <a:spcPct val="90000"/>
              </a:lnSpc>
              <a:spcBef>
                <a:spcPts val="500"/>
              </a:spcBef>
              <a:buClr>
                <a:schemeClr val="accent2"/>
              </a:buClr>
              <a:buFont typeface="Arial" panose="020B0604020202020204" pitchFamily="34" charset="0"/>
              <a:buChar char="•"/>
              <a:defRPr sz="2000" kern="1200">
                <a:solidFill>
                  <a:schemeClr val="tx1"/>
                </a:solidFill>
                <a:latin typeface="+mn-lt"/>
                <a:ea typeface="+mn-ea"/>
                <a:cs typeface="+mn-cs"/>
              </a:defRPr>
            </a:lvl3pPr>
            <a:lvl4pPr marL="150876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4pPr>
            <a:lvl5pPr marL="1794510" indent="-201168"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Aft>
                <a:spcPts val="0"/>
              </a:spcAft>
            </a:pPr>
            <a:r>
              <a:rPr lang="en-US" altLang="en-US" sz="2200" dirty="0">
                <a:latin typeface="Liberation Sans" panose="020B0604020202020204"/>
                <a:cs typeface="Times New Roman" panose="02020603050405020304" pitchFamily="18" charset="0"/>
              </a:rPr>
              <a:t>Common Stock Dividends Distributable </a:t>
            </a:r>
            <a:endParaRPr lang="en-IN" sz="2200" dirty="0">
              <a:latin typeface="Liberation Sans" panose="020B0604020202020204"/>
              <a:cs typeface="Times New Roman" panose="02020603050405020304" pitchFamily="18" charset="0"/>
            </a:endParaRPr>
          </a:p>
        </p:txBody>
      </p:sp>
      <p:sp>
        <p:nvSpPr>
          <p:cNvPr id="17" name="Content Placeholder 13">
            <a:extLst>
              <a:ext uri="{FF2B5EF4-FFF2-40B4-BE49-F238E27FC236}">
                <a16:creationId xmlns:a16="http://schemas.microsoft.com/office/drawing/2014/main" id="{5F3548BB-33C7-4984-AD2D-FD322FBBD20D}"/>
              </a:ext>
            </a:extLst>
          </p:cNvPr>
          <p:cNvSpPr txBox="1">
            <a:spLocks/>
          </p:cNvSpPr>
          <p:nvPr/>
        </p:nvSpPr>
        <p:spPr>
          <a:xfrm>
            <a:off x="6128837" y="5647051"/>
            <a:ext cx="1129439" cy="431394"/>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Clr>
                <a:schemeClr val="accent2"/>
              </a:buClr>
              <a:buFont typeface="Arial" panose="020B0604020202020204" pitchFamily="34" charset="0"/>
              <a:buNone/>
              <a:defRPr sz="2800" b="0" i="0" kern="1200">
                <a:solidFill>
                  <a:schemeClr val="tx1"/>
                </a:solidFill>
                <a:latin typeface="Times New Roman" charset="0"/>
                <a:ea typeface="Times New Roman" charset="0"/>
                <a:cs typeface="Times New Roman" charset="0"/>
              </a:defRPr>
            </a:lvl1pPr>
            <a:lvl2pPr marL="822960" indent="-292608" algn="l" defTabSz="914400" rtl="0" eaLnBrk="1" latinLnBrk="0" hangingPunct="1">
              <a:lnSpc>
                <a:spcPct val="90000"/>
              </a:lnSpc>
              <a:spcBef>
                <a:spcPts val="500"/>
              </a:spcBef>
              <a:buClr>
                <a:schemeClr val="accent2"/>
              </a:buClr>
              <a:buFont typeface="Arial" panose="020B0604020202020204" pitchFamily="34" charset="0"/>
              <a:buChar char="•"/>
              <a:defRPr sz="2400" kern="1200">
                <a:solidFill>
                  <a:schemeClr val="tx1"/>
                </a:solidFill>
                <a:latin typeface="+mn-lt"/>
                <a:ea typeface="+mn-ea"/>
                <a:cs typeface="+mn-cs"/>
              </a:defRPr>
            </a:lvl2pPr>
            <a:lvl3pPr marL="1211580" indent="-256032" algn="l" defTabSz="914400" rtl="0" eaLnBrk="1" latinLnBrk="0" hangingPunct="1">
              <a:lnSpc>
                <a:spcPct val="90000"/>
              </a:lnSpc>
              <a:spcBef>
                <a:spcPts val="500"/>
              </a:spcBef>
              <a:buClr>
                <a:schemeClr val="accent2"/>
              </a:buClr>
              <a:buFont typeface="Arial" panose="020B0604020202020204" pitchFamily="34" charset="0"/>
              <a:buChar char="•"/>
              <a:defRPr sz="2000" kern="1200">
                <a:solidFill>
                  <a:schemeClr val="tx1"/>
                </a:solidFill>
                <a:latin typeface="+mn-lt"/>
                <a:ea typeface="+mn-ea"/>
                <a:cs typeface="+mn-cs"/>
              </a:defRPr>
            </a:lvl3pPr>
            <a:lvl4pPr marL="150876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4pPr>
            <a:lvl5pPr marL="1794510" indent="-201168"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Aft>
                <a:spcPts val="0"/>
              </a:spcAft>
            </a:pPr>
            <a:r>
              <a:rPr lang="en-US" altLang="en-US" sz="2200" dirty="0">
                <a:latin typeface="Liberation Sans" panose="020B0604020202020204"/>
                <a:cs typeface="Times New Roman" panose="02020603050405020304" pitchFamily="18" charset="0"/>
              </a:rPr>
              <a:t>50,000</a:t>
            </a:r>
            <a:endParaRPr lang="en-IN" sz="2200" dirty="0">
              <a:latin typeface="Liberation Sans" panose="020B0604020202020204"/>
              <a:cs typeface="Times New Roman" panose="02020603050405020304" pitchFamily="18" charset="0"/>
            </a:endParaRPr>
          </a:p>
        </p:txBody>
      </p:sp>
      <p:sp>
        <p:nvSpPr>
          <p:cNvPr id="18" name="Content Placeholder 15">
            <a:extLst>
              <a:ext uri="{FF2B5EF4-FFF2-40B4-BE49-F238E27FC236}">
                <a16:creationId xmlns:a16="http://schemas.microsoft.com/office/drawing/2014/main" id="{23AD53B1-DD93-4DB8-BB2F-0EF82B219D28}"/>
              </a:ext>
            </a:extLst>
          </p:cNvPr>
          <p:cNvSpPr txBox="1">
            <a:spLocks/>
          </p:cNvSpPr>
          <p:nvPr/>
        </p:nvSpPr>
        <p:spPr>
          <a:xfrm>
            <a:off x="1447800" y="6078445"/>
            <a:ext cx="2226297" cy="373588"/>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Clr>
                <a:schemeClr val="accent2"/>
              </a:buClr>
              <a:buFont typeface="Arial" panose="020B0604020202020204" pitchFamily="34" charset="0"/>
              <a:buNone/>
              <a:defRPr sz="2800" b="0" i="0" kern="1200">
                <a:solidFill>
                  <a:schemeClr val="tx1"/>
                </a:solidFill>
                <a:latin typeface="Times New Roman" charset="0"/>
                <a:ea typeface="Times New Roman" charset="0"/>
                <a:cs typeface="Times New Roman" charset="0"/>
              </a:defRPr>
            </a:lvl1pPr>
            <a:lvl2pPr marL="822960" indent="-292608" algn="l" defTabSz="914400" rtl="0" eaLnBrk="1" latinLnBrk="0" hangingPunct="1">
              <a:lnSpc>
                <a:spcPct val="90000"/>
              </a:lnSpc>
              <a:spcBef>
                <a:spcPts val="500"/>
              </a:spcBef>
              <a:buClr>
                <a:schemeClr val="accent2"/>
              </a:buClr>
              <a:buFont typeface="Arial" panose="020B0604020202020204" pitchFamily="34" charset="0"/>
              <a:buChar char="•"/>
              <a:defRPr sz="2400" kern="1200">
                <a:solidFill>
                  <a:schemeClr val="tx1"/>
                </a:solidFill>
                <a:latin typeface="+mn-lt"/>
                <a:ea typeface="+mn-ea"/>
                <a:cs typeface="+mn-cs"/>
              </a:defRPr>
            </a:lvl2pPr>
            <a:lvl3pPr marL="1211580" indent="-256032" algn="l" defTabSz="914400" rtl="0" eaLnBrk="1" latinLnBrk="0" hangingPunct="1">
              <a:lnSpc>
                <a:spcPct val="90000"/>
              </a:lnSpc>
              <a:spcBef>
                <a:spcPts val="500"/>
              </a:spcBef>
              <a:buClr>
                <a:schemeClr val="accent2"/>
              </a:buClr>
              <a:buFont typeface="Arial" panose="020B0604020202020204" pitchFamily="34" charset="0"/>
              <a:buChar char="•"/>
              <a:defRPr sz="2000" kern="1200">
                <a:solidFill>
                  <a:schemeClr val="tx1"/>
                </a:solidFill>
                <a:latin typeface="+mn-lt"/>
                <a:ea typeface="+mn-ea"/>
                <a:cs typeface="+mn-cs"/>
              </a:defRPr>
            </a:lvl3pPr>
            <a:lvl4pPr marL="150876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4pPr>
            <a:lvl5pPr marL="1794510" indent="-201168"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Aft>
                <a:spcPts val="0"/>
              </a:spcAft>
            </a:pPr>
            <a:r>
              <a:rPr lang="en-US" altLang="en-US" sz="2200" dirty="0">
                <a:latin typeface="Liberation Sans" panose="020B0604020202020204"/>
                <a:cs typeface="Times New Roman" panose="02020603050405020304" pitchFamily="18" charset="0"/>
              </a:rPr>
              <a:t>Common Stock</a:t>
            </a:r>
            <a:endParaRPr lang="en-US" sz="2200" dirty="0">
              <a:latin typeface="Liberation Sans" panose="020B0604020202020204"/>
              <a:cs typeface="Times New Roman" panose="02020603050405020304" pitchFamily="18" charset="0"/>
            </a:endParaRPr>
          </a:p>
        </p:txBody>
      </p:sp>
      <p:sp>
        <p:nvSpPr>
          <p:cNvPr id="19" name="Content Placeholder 18">
            <a:extLst>
              <a:ext uri="{FF2B5EF4-FFF2-40B4-BE49-F238E27FC236}">
                <a16:creationId xmlns:a16="http://schemas.microsoft.com/office/drawing/2014/main" id="{52B348D7-5F32-423D-8946-3B0845855C84}"/>
              </a:ext>
            </a:extLst>
          </p:cNvPr>
          <p:cNvSpPr txBox="1">
            <a:spLocks/>
          </p:cNvSpPr>
          <p:nvPr/>
        </p:nvSpPr>
        <p:spPr>
          <a:xfrm>
            <a:off x="7327149" y="6081159"/>
            <a:ext cx="1099132" cy="365124"/>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Clr>
                <a:schemeClr val="accent2"/>
              </a:buClr>
              <a:buFont typeface="Arial" panose="020B0604020202020204" pitchFamily="34" charset="0"/>
              <a:buNone/>
              <a:defRPr sz="2800" b="0" i="0" kern="1200">
                <a:solidFill>
                  <a:schemeClr val="tx1"/>
                </a:solidFill>
                <a:latin typeface="Times New Roman" charset="0"/>
                <a:ea typeface="Times New Roman" charset="0"/>
                <a:cs typeface="Times New Roman" charset="0"/>
              </a:defRPr>
            </a:lvl1pPr>
            <a:lvl2pPr marL="822960" indent="-292608" algn="l" defTabSz="914400" rtl="0" eaLnBrk="1" latinLnBrk="0" hangingPunct="1">
              <a:lnSpc>
                <a:spcPct val="90000"/>
              </a:lnSpc>
              <a:spcBef>
                <a:spcPts val="500"/>
              </a:spcBef>
              <a:buClr>
                <a:schemeClr val="accent2"/>
              </a:buClr>
              <a:buFont typeface="Arial" panose="020B0604020202020204" pitchFamily="34" charset="0"/>
              <a:buChar char="•"/>
              <a:defRPr sz="2400" kern="1200">
                <a:solidFill>
                  <a:schemeClr val="tx1"/>
                </a:solidFill>
                <a:latin typeface="+mn-lt"/>
                <a:ea typeface="+mn-ea"/>
                <a:cs typeface="+mn-cs"/>
              </a:defRPr>
            </a:lvl2pPr>
            <a:lvl3pPr marL="1211580" indent="-256032" algn="l" defTabSz="914400" rtl="0" eaLnBrk="1" latinLnBrk="0" hangingPunct="1">
              <a:lnSpc>
                <a:spcPct val="90000"/>
              </a:lnSpc>
              <a:spcBef>
                <a:spcPts val="500"/>
              </a:spcBef>
              <a:buClr>
                <a:schemeClr val="accent2"/>
              </a:buClr>
              <a:buFont typeface="Arial" panose="020B0604020202020204" pitchFamily="34" charset="0"/>
              <a:buChar char="•"/>
              <a:defRPr sz="2000" kern="1200">
                <a:solidFill>
                  <a:schemeClr val="tx1"/>
                </a:solidFill>
                <a:latin typeface="+mn-lt"/>
                <a:ea typeface="+mn-ea"/>
                <a:cs typeface="+mn-cs"/>
              </a:defRPr>
            </a:lvl3pPr>
            <a:lvl4pPr marL="150876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4pPr>
            <a:lvl5pPr marL="1794510" indent="-201168"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Aft>
                <a:spcPts val="0"/>
              </a:spcAft>
            </a:pPr>
            <a:r>
              <a:rPr lang="en-US" altLang="en-US" sz="2200" dirty="0">
                <a:latin typeface="Liberation Sans" panose="020B0604020202020204"/>
                <a:cs typeface="Times New Roman" panose="02020603050405020304" pitchFamily="18" charset="0"/>
              </a:rPr>
              <a:t>50,000</a:t>
            </a:r>
            <a:endParaRPr lang="en-IN" sz="2200" dirty="0">
              <a:latin typeface="Liberation Sans" panose="020B0604020202020204"/>
              <a:cs typeface="Times New Roman" panose="02020603050405020304" pitchFamily="18" charset="0"/>
            </a:endParaRPr>
          </a:p>
        </p:txBody>
      </p:sp>
    </p:spTree>
    <p:extLst>
      <p:ext uri="{BB962C8B-B14F-4D97-AF65-F5344CB8AC3E}">
        <p14:creationId xmlns:p14="http://schemas.microsoft.com/office/powerpoint/2010/main" val="1363993784"/>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2" grpId="0"/>
      <p:bldP spid="13" grpId="0"/>
      <p:bldP spid="14" grpId="0"/>
      <p:bldP spid="15" grpId="0"/>
      <p:bldP spid="16" grpId="0"/>
      <p:bldP spid="17" grpId="0"/>
      <p:bldP spid="18" grpId="0"/>
      <p:bldP spid="19"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Rectangle 7"/>
          <p:cNvSpPr>
            <a:spLocks noChangeArrowheads="1"/>
          </p:cNvSpPr>
          <p:nvPr/>
        </p:nvSpPr>
        <p:spPr bwMode="auto">
          <a:xfrm>
            <a:off x="592760" y="1159002"/>
            <a:ext cx="7941640" cy="49244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28575" cap="sq" algn="ctr">
                <a:solidFill>
                  <a:srgbClr val="000000"/>
                </a:solidFill>
                <a:miter lim="800000"/>
                <a:headEnd type="none" w="sm" len="sm"/>
                <a:tailEnd type="none" w="sm" len="sm"/>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squar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marL="0" marR="0" lvl="0" indent="0" algn="l" defTabSz="914400" rtl="0" eaLnBrk="0" fontAlgn="base" latinLnBrk="0" hangingPunct="0">
              <a:lnSpc>
                <a:spcPct val="100000"/>
              </a:lnSpc>
              <a:spcBef>
                <a:spcPct val="0"/>
              </a:spcBef>
              <a:spcAft>
                <a:spcPct val="0"/>
              </a:spcAft>
              <a:buClrTx/>
              <a:buSzPct val="80000"/>
              <a:buFontTx/>
              <a:buNone/>
              <a:tabLst/>
              <a:defRPr/>
            </a:pPr>
            <a:r>
              <a:rPr kumimoji="0" lang="en-US" altLang="en-US" sz="2600" b="1" i="0" u="none" strike="noStrike" kern="1200" cap="none" spc="0" normalizeH="0" baseline="0" noProof="0" dirty="0">
                <a:ln>
                  <a:noFill/>
                </a:ln>
                <a:solidFill>
                  <a:srgbClr val="006600"/>
                </a:solidFill>
                <a:effectLst/>
                <a:uLnTx/>
                <a:uFillTx/>
                <a:latin typeface="Liberation Sans" panose="020B0604020202020204" pitchFamily="34" charset="0"/>
                <a:ea typeface="+mn-ea"/>
                <a:cs typeface="+mn-cs"/>
              </a:rPr>
              <a:t>Effects of Stock Dividends</a:t>
            </a:r>
          </a:p>
        </p:txBody>
      </p:sp>
      <p:sp>
        <p:nvSpPr>
          <p:cNvPr id="24580" name="Rectangle 7"/>
          <p:cNvSpPr>
            <a:spLocks noChangeArrowheads="1"/>
          </p:cNvSpPr>
          <p:nvPr/>
        </p:nvSpPr>
        <p:spPr bwMode="auto">
          <a:xfrm>
            <a:off x="609600" y="304800"/>
            <a:ext cx="7620000" cy="560388"/>
          </a:xfrm>
          <a:prstGeom prst="rect">
            <a:avLst/>
          </a:prstGeom>
          <a:noFill/>
          <a:ln>
            <a:noFill/>
          </a:ln>
          <a:effectLst/>
          <a:extLst>
            <a:ext uri="{909E8E84-426E-40dd-AFC4-6F175D3DCCD1}">
              <a14:hiddenFill xmlns="" xmlns:a14="http://schemas.microsoft.com/office/drawing/2010/main">
                <a:solidFill>
                  <a:srgbClr val="990000"/>
                </a:solidFill>
              </a14:hiddenFill>
            </a:ext>
            <a:ext uri="{91240B29-F687-4f45-9708-019B960494DF}">
              <a14:hiddenLine xmlns="" xmlns:a14="http://schemas.microsoft.com/office/drawing/2010/main" w="12700" algn="ctr">
                <a:solidFill>
                  <a:schemeClr val="tx1"/>
                </a:solidFill>
                <a:miter lim="800000"/>
                <a:headEnd/>
                <a:tailEnd/>
              </a14:hiddenLine>
            </a:ext>
            <a:ext uri="{AF507438-7753-43e0-B8FC-AC1667EBCBE1}">
              <a14:hiddenEffects xmlns="" xmlns:a14="http://schemas.microsoft.com/office/drawing/2010/main">
                <a:effectLst>
                  <a:outerShdw dist="107763" dir="2700000" algn="ctr" rotWithShape="0">
                    <a:schemeClr val="bg2"/>
                  </a:outerShdw>
                </a:effectLst>
              </a14:hiddenEffects>
            </a:ext>
          </a:extLst>
        </p:spPr>
        <p:txBody>
          <a:bodyPr lIns="90488" tIns="44450" rIns="90488" bIns="44450"/>
          <a:lstStyle/>
          <a:p>
            <a:pPr marL="0" marR="0" lvl="0" indent="0" algn="l" defTabSz="914400" rtl="0" eaLnBrk="0" fontAlgn="base" latinLnBrk="0" hangingPunct="0">
              <a:lnSpc>
                <a:spcPct val="100000"/>
              </a:lnSpc>
              <a:spcBef>
                <a:spcPct val="0"/>
              </a:spcBef>
              <a:spcAft>
                <a:spcPct val="0"/>
              </a:spcAft>
              <a:buClrTx/>
              <a:buSzPct val="80000"/>
              <a:buFontTx/>
              <a:buNone/>
              <a:tabLst/>
              <a:defRPr/>
            </a:pPr>
            <a:r>
              <a:rPr kumimoji="0" lang="en-US" altLang="en-US" sz="3200" b="1" i="0" u="none" strike="noStrike" kern="1200" cap="none" spc="0" normalizeH="0" baseline="0" noProof="0" dirty="0">
                <a:ln>
                  <a:noFill/>
                </a:ln>
                <a:solidFill>
                  <a:srgbClr val="0000FF">
                    <a:lumMod val="75000"/>
                  </a:srgbClr>
                </a:solidFill>
                <a:effectLst/>
                <a:uLnTx/>
                <a:uFillTx/>
                <a:latin typeface="Liberation Sans" panose="020B0604020202020204" pitchFamily="34" charset="0"/>
                <a:ea typeface="+mn-ea"/>
                <a:cs typeface="+mn-cs"/>
              </a:rPr>
              <a:t>Stock Dividends</a:t>
            </a:r>
          </a:p>
        </p:txBody>
      </p:sp>
      <p:sp>
        <p:nvSpPr>
          <p:cNvPr id="24581" name="Line 8"/>
          <p:cNvSpPr>
            <a:spLocks noChangeShapeType="1"/>
          </p:cNvSpPr>
          <p:nvPr/>
        </p:nvSpPr>
        <p:spPr bwMode="auto">
          <a:xfrm>
            <a:off x="304800" y="990600"/>
            <a:ext cx="8534400" cy="0"/>
          </a:xfrm>
          <a:prstGeom prst="line">
            <a:avLst/>
          </a:prstGeom>
          <a:noFill/>
          <a:ln w="57150" cap="sq">
            <a:solidFill>
              <a:schemeClr val="tx1"/>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Liberation Sans" panose="020B0604020202020204" pitchFamily="34" charset="0"/>
              <a:ea typeface="+mn-ea"/>
              <a:cs typeface="+mn-cs"/>
            </a:endParaRPr>
          </a:p>
        </p:txBody>
      </p:sp>
      <p:sp>
        <p:nvSpPr>
          <p:cNvPr id="2" name="Slide Number Placeholder 1"/>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980D5847-D064-449A-9DD5-EB6DB8BB846B}" type="slidenum">
              <a:rPr kumimoji="0" lang="en-US" sz="1200" b="0" i="0" u="none" strike="noStrike" kern="1200" cap="none" spc="0" normalizeH="0" baseline="0" noProof="0" smtClean="0">
                <a:ln>
                  <a:noFill/>
                </a:ln>
                <a:solidFill>
                  <a:srgbClr val="000000">
                    <a:tint val="75000"/>
                  </a:srgbClr>
                </a:solidFill>
                <a:effectLst/>
                <a:uLnTx/>
                <a:uFillTx/>
                <a:latin typeface="Times New Roman" pitchFamily="18"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66</a:t>
            </a:fld>
            <a:endParaRPr kumimoji="0" lang="en-US" sz="1200" b="0" i="0" u="none" strike="noStrike" kern="1200" cap="none" spc="0" normalizeH="0" baseline="0" noProof="0">
              <a:ln>
                <a:noFill/>
              </a:ln>
              <a:solidFill>
                <a:srgbClr val="000000">
                  <a:tint val="75000"/>
                </a:srgbClr>
              </a:solidFill>
              <a:effectLst/>
              <a:uLnTx/>
              <a:uFillTx/>
              <a:latin typeface="Times New Roman" pitchFamily="18" charset="0"/>
              <a:ea typeface="+mn-ea"/>
              <a:cs typeface="+mn-cs"/>
            </a:endParaRPr>
          </a:p>
        </p:txBody>
      </p:sp>
      <p:pic>
        <p:nvPicPr>
          <p:cNvPr id="20" name="Content Placeholder 8" descr="Illustration of Effects of stock dividends. The statement has four columns with the first displaying labels and remaining columns labeled as Before dividend, Change and After dividend. The first line of the table shows: Stockholder’s equity. The second line of the table shows: Paid-in capital slightly indented. The next line shows: Common stock, $10 par, slightly indented, with the amount listed in the second column as $500,000, third column as $50,000 and fourth column as $550,000 respectively. The next line shows: Paid-in capital in excess of par, with the amount listed as 0 in the second column, 25,000 in the third column and 25,000 in the fourth column respectively. The total is labeled as: Total paid-in capital, with the amount of 500,000 in the second column, positive 75,000 in the third column and 575,000 in the fourth column respectively resulting from adding the above. The next line shows: Retained earnings, with the amount listed in the second column as 300,000, the third column as negative 75,000 and the fourth column as 225,000 respectively. The total is labeled as: Total Stockholders' equity, with the amount of $800,000 in the second column, 0 in the third column and $800,000 in the fourth column respectively resulting from adding the retained earnings and total paid-in capital. The line below shows: Outstanding shares, with the amount listed in the second column as 50,000, positive 5,000 in the third column and 55,000 in the fourth column respectively. The total is labeled as : Par value per share, with the amount listed in the second column as $10.00, $0 in the third column and $10.00 in the fourth column respectively.">
            <a:extLst>
              <a:ext uri="{FF2B5EF4-FFF2-40B4-BE49-F238E27FC236}">
                <a16:creationId xmlns:a16="http://schemas.microsoft.com/office/drawing/2014/main" id="{8B5AF652-7831-458E-B9D4-F0028AFCE435}"/>
              </a:ext>
            </a:extLst>
          </p:cNvPr>
          <p:cNvPicPr>
            <a:picLocks noChangeAspect="1"/>
          </p:cNvPicPr>
          <p:nvPr/>
        </p:nvPicPr>
        <p:blipFill>
          <a:blip r:embed="rId3"/>
          <a:stretch>
            <a:fillRect/>
          </a:stretch>
        </p:blipFill>
        <p:spPr>
          <a:xfrm>
            <a:off x="541764" y="2133600"/>
            <a:ext cx="8297436" cy="3327359"/>
          </a:xfrm>
          <a:prstGeom prst="rect">
            <a:avLst/>
          </a:prstGeom>
          <a:ln>
            <a:solidFill>
              <a:srgbClr val="231F20"/>
            </a:solidFill>
          </a:ln>
        </p:spPr>
      </p:pic>
    </p:spTree>
    <p:extLst>
      <p:ext uri="{BB962C8B-B14F-4D97-AF65-F5344CB8AC3E}">
        <p14:creationId xmlns:p14="http://schemas.microsoft.com/office/powerpoint/2010/main" val="3946510555"/>
      </p:ext>
    </p:extLst>
  </p:cSld>
  <p:clrMapOvr>
    <a:masterClrMapping/>
  </p:clrMapOvr>
  <p:transition>
    <p:wipe dir="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Rectangle 7"/>
          <p:cNvSpPr>
            <a:spLocks noChangeArrowheads="1"/>
          </p:cNvSpPr>
          <p:nvPr/>
        </p:nvSpPr>
        <p:spPr bwMode="auto">
          <a:xfrm>
            <a:off x="592760" y="1159002"/>
            <a:ext cx="7941640" cy="492443"/>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8575" cap="sq" algn="ctr">
                <a:solidFill>
                  <a:srgbClr val="000000"/>
                </a:solidFill>
                <a:miter lim="800000"/>
                <a:headEnd type="none" w="sm" len="sm"/>
                <a:tailEnd type="none" w="sm" len="sm"/>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squar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marL="0" marR="0" lvl="0" indent="0" algn="l" defTabSz="914400" rtl="0" eaLnBrk="0" fontAlgn="base" latinLnBrk="0" hangingPunct="0">
              <a:lnSpc>
                <a:spcPct val="100000"/>
              </a:lnSpc>
              <a:spcBef>
                <a:spcPct val="0"/>
              </a:spcBef>
              <a:spcAft>
                <a:spcPct val="0"/>
              </a:spcAft>
              <a:buClrTx/>
              <a:buSzPct val="80000"/>
              <a:buFontTx/>
              <a:buNone/>
              <a:tabLst/>
              <a:defRPr/>
            </a:pPr>
            <a:r>
              <a:rPr kumimoji="0" lang="en-US" altLang="en-US" sz="2600" b="1" i="0" u="none" strike="noStrike" kern="1200" cap="none" spc="0" normalizeH="0" baseline="0" noProof="0" dirty="0">
                <a:ln>
                  <a:noFill/>
                </a:ln>
                <a:solidFill>
                  <a:srgbClr val="006600"/>
                </a:solidFill>
                <a:effectLst/>
                <a:uLnTx/>
                <a:uFillTx/>
                <a:latin typeface="Liberation Sans" panose="020B0604020202020204" pitchFamily="34" charset="0"/>
                <a:ea typeface="+mn-ea"/>
                <a:cs typeface="+mn-cs"/>
              </a:rPr>
              <a:t>Small Stock Dividends Question</a:t>
            </a:r>
          </a:p>
        </p:txBody>
      </p:sp>
      <p:sp>
        <p:nvSpPr>
          <p:cNvPr id="24580" name="Rectangle 7"/>
          <p:cNvSpPr>
            <a:spLocks noChangeArrowheads="1"/>
          </p:cNvSpPr>
          <p:nvPr/>
        </p:nvSpPr>
        <p:spPr bwMode="auto">
          <a:xfrm>
            <a:off x="609600" y="304800"/>
            <a:ext cx="7620000" cy="560388"/>
          </a:xfrm>
          <a:prstGeom prst="rect">
            <a:avLst/>
          </a:prstGeom>
          <a:noFill/>
          <a:ln>
            <a:noFill/>
          </a:ln>
          <a:effectLst/>
          <a:extLst>
            <a:ext uri="{909E8E84-426E-40dd-AFC4-6F175D3DCCD1}">
              <a14:hiddenFill xmlns:a14="http://schemas.microsoft.com/office/drawing/2010/main" xmlns="">
                <a:solidFill>
                  <a:srgbClr val="990000"/>
                </a:solidFill>
              </a14:hiddenFill>
            </a:ext>
            <a:ext uri="{91240B29-F687-4f45-9708-019B960494DF}">
              <a14:hiddenLine xmlns:a14="http://schemas.microsoft.com/office/drawing/2010/main" xmlns="" w="12700" algn="ctr">
                <a:solidFill>
                  <a:schemeClr val="tx1"/>
                </a:solidFill>
                <a:miter lim="800000"/>
                <a:headEnd/>
                <a:tailEnd/>
              </a14:hiddenLine>
            </a:ext>
            <a:ext uri="{AF507438-7753-43e0-B8FC-AC1667EBCBE1}">
              <a14:hiddenEffects xmlns:a14="http://schemas.microsoft.com/office/drawing/2010/main" xmlns="">
                <a:effectLst>
                  <a:outerShdw dist="107763" dir="2700000" algn="ctr" rotWithShape="0">
                    <a:schemeClr val="bg2"/>
                  </a:outerShdw>
                </a:effectLst>
              </a14:hiddenEffects>
            </a:ext>
          </a:extLst>
        </p:spPr>
        <p:txBody>
          <a:bodyPr lIns="90488" tIns="44450" rIns="90488" bIns="44450"/>
          <a:lstStyle/>
          <a:p>
            <a:pPr marL="0" marR="0" lvl="0" indent="0" algn="l" defTabSz="914400" rtl="0" eaLnBrk="0" fontAlgn="base" latinLnBrk="0" hangingPunct="0">
              <a:lnSpc>
                <a:spcPct val="100000"/>
              </a:lnSpc>
              <a:spcBef>
                <a:spcPct val="0"/>
              </a:spcBef>
              <a:spcAft>
                <a:spcPct val="0"/>
              </a:spcAft>
              <a:buClrTx/>
              <a:buSzPct val="80000"/>
              <a:buFontTx/>
              <a:buNone/>
              <a:tabLst/>
              <a:defRPr/>
            </a:pPr>
            <a:r>
              <a:rPr kumimoji="0" lang="en-US" altLang="en-US" sz="3200" b="1" i="0" u="none" strike="noStrike" kern="1200" cap="none" spc="0" normalizeH="0" baseline="0" noProof="0" dirty="0">
                <a:ln>
                  <a:noFill/>
                </a:ln>
                <a:solidFill>
                  <a:srgbClr val="0000FF">
                    <a:lumMod val="75000"/>
                  </a:srgbClr>
                </a:solidFill>
                <a:effectLst/>
                <a:uLnTx/>
                <a:uFillTx/>
                <a:latin typeface="Liberation Sans" panose="020B0604020202020204" pitchFamily="34" charset="0"/>
                <a:ea typeface="+mn-ea"/>
                <a:cs typeface="+mn-cs"/>
              </a:rPr>
              <a:t>Stock Dividends</a:t>
            </a:r>
          </a:p>
        </p:txBody>
      </p:sp>
      <p:sp>
        <p:nvSpPr>
          <p:cNvPr id="24581" name="Line 8"/>
          <p:cNvSpPr>
            <a:spLocks noChangeShapeType="1"/>
          </p:cNvSpPr>
          <p:nvPr/>
        </p:nvSpPr>
        <p:spPr bwMode="auto">
          <a:xfrm>
            <a:off x="304800" y="990600"/>
            <a:ext cx="8534400"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Liberation Sans" panose="020B0604020202020204" pitchFamily="34" charset="0"/>
              <a:ea typeface="+mn-ea"/>
              <a:cs typeface="+mn-cs"/>
            </a:endParaRPr>
          </a:p>
        </p:txBody>
      </p:sp>
      <p:sp>
        <p:nvSpPr>
          <p:cNvPr id="2" name="Slide Number Placeholder 1"/>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980D5847-D064-449A-9DD5-EB6DB8BB846B}" type="slidenum">
              <a:rPr kumimoji="0" lang="en-US" sz="1200" b="0" i="0" u="none" strike="noStrike" kern="1200" cap="none" spc="0" normalizeH="0" baseline="0" noProof="0" smtClean="0">
                <a:ln>
                  <a:noFill/>
                </a:ln>
                <a:solidFill>
                  <a:srgbClr val="000000">
                    <a:tint val="75000"/>
                  </a:srgbClr>
                </a:solidFill>
                <a:effectLst/>
                <a:uLnTx/>
                <a:uFillTx/>
                <a:latin typeface="Times New Roman" pitchFamily="18"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67</a:t>
            </a:fld>
            <a:endParaRPr kumimoji="0" lang="en-US" sz="1200" b="0" i="0" u="none" strike="noStrike" kern="1200" cap="none" spc="0" normalizeH="0" baseline="0" noProof="0">
              <a:ln>
                <a:noFill/>
              </a:ln>
              <a:solidFill>
                <a:srgbClr val="000000">
                  <a:tint val="75000"/>
                </a:srgbClr>
              </a:solidFill>
              <a:effectLst/>
              <a:uLnTx/>
              <a:uFillTx/>
              <a:latin typeface="Times New Roman" pitchFamily="18" charset="0"/>
              <a:ea typeface="+mn-ea"/>
              <a:cs typeface="+mn-cs"/>
            </a:endParaRPr>
          </a:p>
        </p:txBody>
      </p:sp>
      <p:sp>
        <p:nvSpPr>
          <p:cNvPr id="8" name="TextBox 7">
            <a:extLst>
              <a:ext uri="{FF2B5EF4-FFF2-40B4-BE49-F238E27FC236}">
                <a16:creationId xmlns:a16="http://schemas.microsoft.com/office/drawing/2014/main" id="{B1BA6B85-697F-4E94-903F-2E780CEEDF00}"/>
              </a:ext>
            </a:extLst>
          </p:cNvPr>
          <p:cNvSpPr txBox="1"/>
          <p:nvPr/>
        </p:nvSpPr>
        <p:spPr>
          <a:xfrm>
            <a:off x="549292" y="1854437"/>
            <a:ext cx="8153400" cy="4298613"/>
          </a:xfrm>
          <a:prstGeom prst="rect">
            <a:avLst/>
          </a:prstGeom>
          <a:noFill/>
        </p:spPr>
        <p:txBody>
          <a:bodyPr wrap="square">
            <a:spAutoFit/>
          </a:bodyPr>
          <a:lstStyle/>
          <a:p>
            <a:pPr marL="0" marR="0" lvl="0" indent="0" algn="l" defTabSz="914400" rtl="0" eaLnBrk="1" fontAlgn="auto" latinLnBrk="0" hangingPunct="1">
              <a:spcBef>
                <a:spcPts val="1000"/>
              </a:spcBef>
              <a:spcAft>
                <a:spcPts val="0"/>
              </a:spcAft>
              <a:buClr>
                <a:srgbClr val="B11116"/>
              </a:buClr>
              <a:buSzPct val="75000"/>
              <a:buFont typeface="Arial" panose="020B0604020202020204" pitchFamily="34" charset="0"/>
              <a:buNone/>
              <a:tabLst/>
              <a:defRPr/>
            </a:pPr>
            <a:r>
              <a:rPr kumimoji="0" lang="en-US" altLang="en-US" sz="2400" b="0" i="0" u="none" strike="noStrike" kern="1200" cap="none" spc="0" normalizeH="0" baseline="0" noProof="0" dirty="0">
                <a:ln>
                  <a:noFill/>
                </a:ln>
                <a:solidFill>
                  <a:srgbClr val="231F20"/>
                </a:solidFill>
                <a:effectLst/>
                <a:uLnTx/>
                <a:uFillTx/>
                <a:latin typeface="Liberation Sans" panose="020B0604020202020204"/>
                <a:cs typeface="Times New Roman" panose="02020603050405020304" pitchFamily="18" charset="0"/>
              </a:rPr>
              <a:t>Which of the following statements about small stock dividends is </a:t>
            </a:r>
            <a:r>
              <a:rPr kumimoji="0" lang="en-US" altLang="en-US" sz="2400" b="1" i="0" u="none" strike="noStrike" kern="1200" cap="none" spc="0" normalizeH="0" baseline="0" noProof="0" dirty="0">
                <a:ln>
                  <a:noFill/>
                </a:ln>
                <a:solidFill>
                  <a:srgbClr val="231F20"/>
                </a:solidFill>
                <a:effectLst/>
                <a:uLnTx/>
                <a:uFillTx/>
                <a:latin typeface="Liberation Sans" panose="020B0604020202020204"/>
                <a:cs typeface="Times New Roman" panose="02020603050405020304" pitchFamily="18" charset="0"/>
              </a:rPr>
              <a:t>true</a:t>
            </a:r>
            <a:r>
              <a:rPr kumimoji="0" lang="en-US" altLang="en-US" sz="2400" b="0" i="0" u="none" strike="noStrike" kern="1200" cap="none" spc="0" normalizeH="0" baseline="0" noProof="0" dirty="0">
                <a:ln>
                  <a:noFill/>
                </a:ln>
                <a:solidFill>
                  <a:srgbClr val="231F20"/>
                </a:solidFill>
                <a:effectLst/>
                <a:uLnTx/>
                <a:uFillTx/>
                <a:latin typeface="Liberation Sans" panose="020B0604020202020204"/>
                <a:cs typeface="Times New Roman" panose="02020603050405020304" pitchFamily="18" charset="0"/>
              </a:rPr>
              <a:t>?</a:t>
            </a:r>
          </a:p>
          <a:p>
            <a:pPr marL="717550" marR="0" lvl="0" indent="-358775" algn="l" defTabSz="914400" rtl="0" eaLnBrk="1" fontAlgn="auto" latinLnBrk="0" hangingPunct="1">
              <a:spcBef>
                <a:spcPts val="1000"/>
              </a:spcBef>
              <a:spcAft>
                <a:spcPts val="0"/>
              </a:spcAft>
              <a:buClr>
                <a:srgbClr val="B11116"/>
              </a:buClr>
              <a:buSzPct val="75000"/>
              <a:buFont typeface="Arial" panose="020B0604020202020204" pitchFamily="34" charset="0"/>
              <a:buNone/>
              <a:tabLst/>
              <a:defRPr/>
            </a:pPr>
            <a:r>
              <a:rPr kumimoji="0" lang="en-US" altLang="en-US" sz="2400" b="0" i="0" u="none" strike="noStrike" kern="1200" cap="none" spc="0" normalizeH="0" baseline="0" noProof="0" dirty="0">
                <a:ln>
                  <a:noFill/>
                </a:ln>
                <a:solidFill>
                  <a:srgbClr val="B11116"/>
                </a:solidFill>
                <a:effectLst/>
                <a:uLnTx/>
                <a:uFillTx/>
                <a:latin typeface="Liberation Sans" panose="020B0604020202020204"/>
                <a:cs typeface="Times New Roman" panose="02020603050405020304" pitchFamily="18" charset="0"/>
              </a:rPr>
              <a:t>a. </a:t>
            </a:r>
            <a:r>
              <a:rPr kumimoji="0" lang="en-US" altLang="en-US" sz="2400" b="0" i="0" u="none" strike="noStrike" kern="1200" cap="none" spc="0" normalizeH="0" baseline="0" noProof="0" dirty="0">
                <a:ln>
                  <a:noFill/>
                </a:ln>
                <a:solidFill>
                  <a:srgbClr val="231F20"/>
                </a:solidFill>
                <a:effectLst/>
                <a:uLnTx/>
                <a:uFillTx/>
                <a:latin typeface="Liberation Sans" panose="020B0604020202020204"/>
                <a:cs typeface="Times New Roman" panose="02020603050405020304" pitchFamily="18" charset="0"/>
              </a:rPr>
              <a:t>A debit to Stock Dividends for the par value of the shares issued should be made.</a:t>
            </a:r>
          </a:p>
          <a:p>
            <a:pPr marL="717550" marR="0" lvl="0" indent="-358775" algn="l" defTabSz="914400" rtl="0" eaLnBrk="1" fontAlgn="auto" latinLnBrk="0" hangingPunct="1">
              <a:spcBef>
                <a:spcPts val="1000"/>
              </a:spcBef>
              <a:spcAft>
                <a:spcPts val="0"/>
              </a:spcAft>
              <a:buClr>
                <a:srgbClr val="B11116"/>
              </a:buClr>
              <a:buSzPct val="75000"/>
              <a:buFont typeface="Arial" panose="020B0604020202020204" pitchFamily="34" charset="0"/>
              <a:buNone/>
              <a:tabLst/>
              <a:defRPr/>
            </a:pPr>
            <a:r>
              <a:rPr kumimoji="0" lang="en-US" altLang="en-US" sz="2400" b="0" i="0" u="none" strike="noStrike" kern="1200" cap="none" spc="0" normalizeH="0" baseline="0" noProof="0" dirty="0">
                <a:ln>
                  <a:noFill/>
                </a:ln>
                <a:solidFill>
                  <a:srgbClr val="B11116"/>
                </a:solidFill>
                <a:effectLst/>
                <a:uLnTx/>
                <a:uFillTx/>
                <a:latin typeface="Liberation Sans" panose="020B0604020202020204"/>
                <a:cs typeface="Times New Roman" panose="02020603050405020304" pitchFamily="18" charset="0"/>
              </a:rPr>
              <a:t>b. </a:t>
            </a:r>
            <a:r>
              <a:rPr kumimoji="0" lang="en-US" altLang="en-US" sz="2400" b="0" i="0" u="none" strike="noStrike" kern="1200" cap="none" spc="0" normalizeH="0" baseline="0" noProof="0" dirty="0">
                <a:ln>
                  <a:noFill/>
                </a:ln>
                <a:solidFill>
                  <a:srgbClr val="231F20"/>
                </a:solidFill>
                <a:effectLst/>
                <a:uLnTx/>
                <a:uFillTx/>
                <a:latin typeface="Liberation Sans" panose="020B0604020202020204"/>
                <a:cs typeface="Times New Roman" panose="02020603050405020304" pitchFamily="18" charset="0"/>
              </a:rPr>
              <a:t>A small stock dividend decreases total stockholders’ equity.</a:t>
            </a:r>
          </a:p>
          <a:p>
            <a:pPr marL="717550" marR="0" lvl="0" indent="-358775" algn="l" defTabSz="914400" rtl="0" eaLnBrk="1" fontAlgn="auto" latinLnBrk="0" hangingPunct="1">
              <a:spcBef>
                <a:spcPts val="1000"/>
              </a:spcBef>
              <a:spcAft>
                <a:spcPts val="0"/>
              </a:spcAft>
              <a:buClr>
                <a:srgbClr val="B11116"/>
              </a:buClr>
              <a:buSzPct val="75000"/>
              <a:buFont typeface="Arial" panose="020B0604020202020204" pitchFamily="34" charset="0"/>
              <a:buNone/>
              <a:tabLst/>
              <a:defRPr/>
            </a:pPr>
            <a:r>
              <a:rPr kumimoji="0" lang="en-US" altLang="en-US" sz="2400" b="0" i="0" u="none" strike="noStrike" kern="1200" cap="none" spc="0" normalizeH="0" baseline="0" noProof="0" dirty="0">
                <a:ln>
                  <a:noFill/>
                </a:ln>
                <a:solidFill>
                  <a:srgbClr val="B11116"/>
                </a:solidFill>
                <a:effectLst/>
                <a:uLnTx/>
                <a:uFillTx/>
                <a:latin typeface="Liberation Sans" panose="020B0604020202020204"/>
                <a:cs typeface="Times New Roman" panose="02020603050405020304" pitchFamily="18" charset="0"/>
              </a:rPr>
              <a:t>c. </a:t>
            </a:r>
            <a:r>
              <a:rPr kumimoji="0" lang="en-US" altLang="en-US" sz="2400" b="0" i="0" u="none" strike="noStrike" kern="1200" cap="none" spc="0" normalizeH="0" baseline="0" noProof="0" dirty="0">
                <a:ln>
                  <a:noFill/>
                </a:ln>
                <a:solidFill>
                  <a:srgbClr val="231F20"/>
                </a:solidFill>
                <a:effectLst/>
                <a:uLnTx/>
                <a:uFillTx/>
                <a:latin typeface="Liberation Sans" panose="020B0604020202020204"/>
                <a:cs typeface="Times New Roman" panose="02020603050405020304" pitchFamily="18" charset="0"/>
              </a:rPr>
              <a:t>Market value per share should be assigned to the dividend shares.</a:t>
            </a:r>
          </a:p>
          <a:p>
            <a:pPr marL="717550" marR="0" lvl="0" indent="-358775" algn="l" defTabSz="914400" rtl="0" eaLnBrk="1" fontAlgn="auto" latinLnBrk="0" hangingPunct="1">
              <a:spcBef>
                <a:spcPts val="1000"/>
              </a:spcBef>
              <a:spcAft>
                <a:spcPts val="0"/>
              </a:spcAft>
              <a:buClr>
                <a:srgbClr val="B11116"/>
              </a:buClr>
              <a:buSzPct val="75000"/>
              <a:buFont typeface="Arial" panose="020B0604020202020204" pitchFamily="34" charset="0"/>
              <a:buNone/>
              <a:tabLst/>
              <a:defRPr/>
            </a:pPr>
            <a:r>
              <a:rPr kumimoji="0" lang="en-US" altLang="en-US" sz="2400" b="0" i="0" u="none" strike="noStrike" kern="1200" cap="none" spc="0" normalizeH="0" baseline="0" noProof="0" dirty="0">
                <a:ln>
                  <a:noFill/>
                </a:ln>
                <a:solidFill>
                  <a:srgbClr val="B11116"/>
                </a:solidFill>
                <a:effectLst/>
                <a:uLnTx/>
                <a:uFillTx/>
                <a:latin typeface="Liberation Sans" panose="020B0604020202020204"/>
                <a:cs typeface="Times New Roman" panose="02020603050405020304" pitchFamily="18" charset="0"/>
              </a:rPr>
              <a:t>d. </a:t>
            </a:r>
            <a:r>
              <a:rPr kumimoji="0" lang="en-US" altLang="en-US" sz="2400" b="0" i="0" u="none" strike="noStrike" kern="1200" cap="none" spc="0" normalizeH="0" baseline="0" noProof="0" dirty="0">
                <a:ln>
                  <a:noFill/>
                </a:ln>
                <a:solidFill>
                  <a:srgbClr val="231F20"/>
                </a:solidFill>
                <a:effectLst/>
                <a:uLnTx/>
                <a:uFillTx/>
                <a:latin typeface="Liberation Sans" panose="020B0604020202020204"/>
                <a:cs typeface="Times New Roman" panose="02020603050405020304" pitchFamily="18" charset="0"/>
              </a:rPr>
              <a:t>A small stock dividend ordinarily will have an effect on par value per share of stock.</a:t>
            </a:r>
            <a:endParaRPr kumimoji="0" lang="en-IN" sz="2400" b="0" i="0" u="none" strike="noStrike" kern="1200" cap="none" spc="0" normalizeH="0" baseline="0" noProof="0" dirty="0">
              <a:ln>
                <a:noFill/>
              </a:ln>
              <a:solidFill>
                <a:srgbClr val="1919F3"/>
              </a:solidFill>
              <a:effectLst/>
              <a:uLnTx/>
              <a:uFillTx/>
              <a:latin typeface="Liberation Sans" panose="020B0604020202020204"/>
              <a:cs typeface="Times New Roman" panose="02020603050405020304" pitchFamily="18" charset="0"/>
            </a:endParaRPr>
          </a:p>
        </p:txBody>
      </p:sp>
      <p:sp>
        <p:nvSpPr>
          <p:cNvPr id="9" name="Notched Right Arrow 7">
            <a:extLst>
              <a:ext uri="{FF2B5EF4-FFF2-40B4-BE49-F238E27FC236}">
                <a16:creationId xmlns:a16="http://schemas.microsoft.com/office/drawing/2014/main" id="{8D9564AB-0D4C-4EA0-9957-D4CA2B943396}"/>
              </a:ext>
            </a:extLst>
          </p:cNvPr>
          <p:cNvSpPr/>
          <p:nvPr/>
        </p:nvSpPr>
        <p:spPr bwMode="auto">
          <a:xfrm>
            <a:off x="268941" y="4419600"/>
            <a:ext cx="609600" cy="457200"/>
          </a:xfrm>
          <a:prstGeom prst="notchedRightArrow">
            <a:avLst/>
          </a:prstGeom>
          <a:solidFill>
            <a:schemeClr val="tx2">
              <a:lumMod val="75000"/>
            </a:schemeClr>
          </a:solidFill>
          <a:ln w="12700" cap="sq" cmpd="sng" algn="ctr">
            <a:solidFill>
              <a:schemeClr val="tx1"/>
            </a:solidFill>
            <a:prstDash val="solid"/>
            <a:round/>
            <a:headEnd type="none" w="sm" len="sm"/>
            <a:tailEnd type="none" w="sm" len="sm"/>
          </a:ln>
          <a:effectLst/>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endParaRPr lang="en-US" altLang="en-US" dirty="0">
              <a:latin typeface="Liberation Sans" panose="020B0604020202020204" pitchFamily="34" charset="0"/>
            </a:endParaRPr>
          </a:p>
        </p:txBody>
      </p:sp>
    </p:spTree>
    <p:extLst>
      <p:ext uri="{BB962C8B-B14F-4D97-AF65-F5344CB8AC3E}">
        <p14:creationId xmlns:p14="http://schemas.microsoft.com/office/powerpoint/2010/main" val="3058881492"/>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Rectangle 7"/>
          <p:cNvSpPr>
            <a:spLocks noChangeArrowheads="1"/>
          </p:cNvSpPr>
          <p:nvPr/>
        </p:nvSpPr>
        <p:spPr bwMode="auto">
          <a:xfrm>
            <a:off x="592760" y="1159002"/>
            <a:ext cx="7941640" cy="49244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28575" cap="sq" algn="ctr">
                <a:solidFill>
                  <a:srgbClr val="000000"/>
                </a:solidFill>
                <a:miter lim="800000"/>
                <a:headEnd type="none" w="sm" len="sm"/>
                <a:tailEnd type="none" w="sm" len="sm"/>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squar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marL="0" marR="0" lvl="0" indent="0" algn="l" defTabSz="914400" rtl="0" eaLnBrk="0" fontAlgn="base" latinLnBrk="0" hangingPunct="0">
              <a:lnSpc>
                <a:spcPct val="100000"/>
              </a:lnSpc>
              <a:spcBef>
                <a:spcPct val="0"/>
              </a:spcBef>
              <a:spcAft>
                <a:spcPct val="0"/>
              </a:spcAft>
              <a:buClrTx/>
              <a:buSzPct val="80000"/>
              <a:buFontTx/>
              <a:buNone/>
              <a:tabLst/>
              <a:defRPr/>
            </a:pPr>
            <a:r>
              <a:rPr kumimoji="0" lang="en-US" altLang="en-US" sz="2600" b="1" i="0" u="none" strike="noStrike" kern="1200" cap="none" spc="0" normalizeH="0" baseline="0" noProof="0" dirty="0">
                <a:ln>
                  <a:noFill/>
                </a:ln>
                <a:solidFill>
                  <a:srgbClr val="006600"/>
                </a:solidFill>
                <a:effectLst/>
                <a:uLnTx/>
                <a:uFillTx/>
                <a:latin typeface="Liberation Sans" panose="020B0604020202020204" pitchFamily="34" charset="0"/>
                <a:ea typeface="+mn-ea"/>
                <a:cs typeface="+mn-cs"/>
              </a:rPr>
              <a:t>Common Stock Dividends Distributable Question </a:t>
            </a:r>
          </a:p>
        </p:txBody>
      </p:sp>
      <p:sp>
        <p:nvSpPr>
          <p:cNvPr id="24580" name="Rectangle 7"/>
          <p:cNvSpPr>
            <a:spLocks noChangeArrowheads="1"/>
          </p:cNvSpPr>
          <p:nvPr/>
        </p:nvSpPr>
        <p:spPr bwMode="auto">
          <a:xfrm>
            <a:off x="609600" y="304800"/>
            <a:ext cx="7620000" cy="560388"/>
          </a:xfrm>
          <a:prstGeom prst="rect">
            <a:avLst/>
          </a:prstGeom>
          <a:noFill/>
          <a:ln>
            <a:noFill/>
          </a:ln>
          <a:effectLst/>
          <a:extLst>
            <a:ext uri="{909E8E84-426E-40dd-AFC4-6F175D3DCCD1}">
              <a14:hiddenFill xmlns="" xmlns:a14="http://schemas.microsoft.com/office/drawing/2010/main">
                <a:solidFill>
                  <a:srgbClr val="990000"/>
                </a:solidFill>
              </a14:hiddenFill>
            </a:ext>
            <a:ext uri="{91240B29-F687-4f45-9708-019B960494DF}">
              <a14:hiddenLine xmlns="" xmlns:a14="http://schemas.microsoft.com/office/drawing/2010/main" w="12700" algn="ctr">
                <a:solidFill>
                  <a:schemeClr val="tx1"/>
                </a:solidFill>
                <a:miter lim="800000"/>
                <a:headEnd/>
                <a:tailEnd/>
              </a14:hiddenLine>
            </a:ext>
            <a:ext uri="{AF507438-7753-43e0-B8FC-AC1667EBCBE1}">
              <a14:hiddenEffects xmlns="" xmlns:a14="http://schemas.microsoft.com/office/drawing/2010/main">
                <a:effectLst>
                  <a:outerShdw dist="107763" dir="2700000" algn="ctr" rotWithShape="0">
                    <a:schemeClr val="bg2"/>
                  </a:outerShdw>
                </a:effectLst>
              </a14:hiddenEffects>
            </a:ext>
          </a:extLst>
        </p:spPr>
        <p:txBody>
          <a:bodyPr lIns="90488" tIns="44450" rIns="90488" bIns="44450"/>
          <a:lstStyle/>
          <a:p>
            <a:pPr marL="0" marR="0" lvl="0" indent="0" algn="l" defTabSz="914400" rtl="0" eaLnBrk="0" fontAlgn="base" latinLnBrk="0" hangingPunct="0">
              <a:lnSpc>
                <a:spcPct val="100000"/>
              </a:lnSpc>
              <a:spcBef>
                <a:spcPct val="0"/>
              </a:spcBef>
              <a:spcAft>
                <a:spcPct val="0"/>
              </a:spcAft>
              <a:buClrTx/>
              <a:buSzPct val="80000"/>
              <a:buFontTx/>
              <a:buNone/>
              <a:tabLst/>
              <a:defRPr/>
            </a:pPr>
            <a:r>
              <a:rPr kumimoji="0" lang="en-US" altLang="en-US" sz="3200" b="1" i="0" u="none" strike="noStrike" kern="1200" cap="none" spc="0" normalizeH="0" baseline="0" noProof="0" dirty="0">
                <a:ln>
                  <a:noFill/>
                </a:ln>
                <a:solidFill>
                  <a:srgbClr val="0000FF">
                    <a:lumMod val="75000"/>
                  </a:srgbClr>
                </a:solidFill>
                <a:effectLst/>
                <a:uLnTx/>
                <a:uFillTx/>
                <a:latin typeface="Liberation Sans" panose="020B0604020202020204" pitchFamily="34" charset="0"/>
                <a:ea typeface="+mn-ea"/>
                <a:cs typeface="+mn-cs"/>
              </a:rPr>
              <a:t>Stock Dividends</a:t>
            </a:r>
          </a:p>
        </p:txBody>
      </p:sp>
      <p:sp>
        <p:nvSpPr>
          <p:cNvPr id="24581" name="Line 8"/>
          <p:cNvSpPr>
            <a:spLocks noChangeShapeType="1"/>
          </p:cNvSpPr>
          <p:nvPr/>
        </p:nvSpPr>
        <p:spPr bwMode="auto">
          <a:xfrm>
            <a:off x="304800" y="990600"/>
            <a:ext cx="8534400" cy="0"/>
          </a:xfrm>
          <a:prstGeom prst="line">
            <a:avLst/>
          </a:prstGeom>
          <a:noFill/>
          <a:ln w="57150" cap="sq">
            <a:solidFill>
              <a:schemeClr val="tx1"/>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Liberation Sans" panose="020B0604020202020204" pitchFamily="34" charset="0"/>
              <a:ea typeface="+mn-ea"/>
              <a:cs typeface="+mn-cs"/>
            </a:endParaRPr>
          </a:p>
        </p:txBody>
      </p:sp>
      <p:sp>
        <p:nvSpPr>
          <p:cNvPr id="2" name="Slide Number Placeholder 1"/>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980D5847-D064-449A-9DD5-EB6DB8BB846B}" type="slidenum">
              <a:rPr kumimoji="0" lang="en-US" sz="1200" b="0" i="0" u="none" strike="noStrike" kern="1200" cap="none" spc="0" normalizeH="0" baseline="0" noProof="0" smtClean="0">
                <a:ln>
                  <a:noFill/>
                </a:ln>
                <a:solidFill>
                  <a:srgbClr val="000000">
                    <a:tint val="75000"/>
                  </a:srgbClr>
                </a:solidFill>
                <a:effectLst/>
                <a:uLnTx/>
                <a:uFillTx/>
                <a:latin typeface="Times New Roman" pitchFamily="18"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68</a:t>
            </a:fld>
            <a:endParaRPr kumimoji="0" lang="en-US" sz="1200" b="0" i="0" u="none" strike="noStrike" kern="1200" cap="none" spc="0" normalizeH="0" baseline="0" noProof="0">
              <a:ln>
                <a:noFill/>
              </a:ln>
              <a:solidFill>
                <a:srgbClr val="000000">
                  <a:tint val="75000"/>
                </a:srgbClr>
              </a:solidFill>
              <a:effectLst/>
              <a:uLnTx/>
              <a:uFillTx/>
              <a:latin typeface="Times New Roman" pitchFamily="18" charset="0"/>
              <a:ea typeface="+mn-ea"/>
              <a:cs typeface="+mn-cs"/>
            </a:endParaRPr>
          </a:p>
        </p:txBody>
      </p:sp>
      <p:sp>
        <p:nvSpPr>
          <p:cNvPr id="8" name="TextBox 7">
            <a:extLst>
              <a:ext uri="{FF2B5EF4-FFF2-40B4-BE49-F238E27FC236}">
                <a16:creationId xmlns:a16="http://schemas.microsoft.com/office/drawing/2014/main" id="{B1BA6B85-697F-4E94-903F-2E780CEEDF00}"/>
              </a:ext>
            </a:extLst>
          </p:cNvPr>
          <p:cNvSpPr txBox="1"/>
          <p:nvPr/>
        </p:nvSpPr>
        <p:spPr>
          <a:xfrm>
            <a:off x="549292" y="1854437"/>
            <a:ext cx="8153400" cy="3621504"/>
          </a:xfrm>
          <a:prstGeom prst="rect">
            <a:avLst/>
          </a:prstGeom>
          <a:noFill/>
        </p:spPr>
        <p:txBody>
          <a:bodyPr wrap="square">
            <a:spAutoFit/>
          </a:bodyPr>
          <a:lstStyle/>
          <a:p>
            <a:pPr marL="0" marR="0" lvl="0" indent="0" algn="l" defTabSz="914400" rtl="0" eaLnBrk="1" fontAlgn="auto" latinLnBrk="0" hangingPunct="1">
              <a:spcBef>
                <a:spcPts val="1000"/>
              </a:spcBef>
              <a:spcAft>
                <a:spcPts val="0"/>
              </a:spcAft>
              <a:buClr>
                <a:srgbClr val="B11116"/>
              </a:buClr>
              <a:buSzPct val="75000"/>
              <a:buFont typeface="Arial" panose="020B0604020202020204" pitchFamily="34" charset="0"/>
              <a:buNone/>
              <a:tabLst/>
              <a:defRPr/>
            </a:pPr>
            <a:r>
              <a:rPr kumimoji="0" lang="en-US" altLang="en-US" sz="2800" b="0" i="0" u="none" strike="noStrike" kern="1200" cap="none" spc="0" normalizeH="0" baseline="0" noProof="0" dirty="0">
                <a:ln>
                  <a:noFill/>
                </a:ln>
                <a:solidFill>
                  <a:srgbClr val="231F20"/>
                </a:solidFill>
                <a:effectLst/>
                <a:uLnTx/>
                <a:uFillTx/>
                <a:latin typeface="Liberation Sans" panose="020B0604020202020204"/>
                <a:cs typeface="Times New Roman" panose="02020603050405020304" pitchFamily="18" charset="0"/>
              </a:rPr>
              <a:t>In the stockholders’ equity section, Common Stock Dividends Distributable is reported as a(n):</a:t>
            </a:r>
          </a:p>
          <a:p>
            <a:pPr marL="717550" marR="0" lvl="0" indent="-358775" algn="l" defTabSz="914400" rtl="0" eaLnBrk="1" fontAlgn="auto" latinLnBrk="0" hangingPunct="1">
              <a:spcBef>
                <a:spcPts val="1000"/>
              </a:spcBef>
              <a:spcAft>
                <a:spcPts val="0"/>
              </a:spcAft>
              <a:buClr>
                <a:srgbClr val="B11116"/>
              </a:buClr>
              <a:buSzPct val="75000"/>
              <a:buFont typeface="Arial" panose="020B0604020202020204" pitchFamily="34" charset="0"/>
              <a:buNone/>
              <a:tabLst/>
              <a:defRPr/>
            </a:pPr>
            <a:r>
              <a:rPr kumimoji="0" lang="en-US" altLang="en-US" sz="2800" b="0" i="0" u="none" strike="noStrike" kern="1200" cap="none" spc="0" normalizeH="0" baseline="0" noProof="0" dirty="0">
                <a:ln>
                  <a:noFill/>
                </a:ln>
                <a:solidFill>
                  <a:srgbClr val="B11116"/>
                </a:solidFill>
                <a:effectLst/>
                <a:uLnTx/>
                <a:uFillTx/>
                <a:latin typeface="Liberation Sans" panose="020B0604020202020204"/>
                <a:cs typeface="Times New Roman" panose="02020603050405020304" pitchFamily="18" charset="0"/>
              </a:rPr>
              <a:t>a. </a:t>
            </a:r>
            <a:r>
              <a:rPr kumimoji="0" lang="en-US" altLang="en-US" sz="2800" b="0" i="0" u="none" strike="noStrike" kern="1200" cap="none" spc="0" normalizeH="0" baseline="0" noProof="0" dirty="0">
                <a:ln>
                  <a:noFill/>
                </a:ln>
                <a:solidFill>
                  <a:srgbClr val="231F20"/>
                </a:solidFill>
                <a:effectLst/>
                <a:uLnTx/>
                <a:uFillTx/>
                <a:latin typeface="Liberation Sans" panose="020B0604020202020204"/>
                <a:cs typeface="Times New Roman" panose="02020603050405020304" pitchFamily="18" charset="0"/>
              </a:rPr>
              <a:t>deduction from total paid-in capital and retained earnings.</a:t>
            </a:r>
          </a:p>
          <a:p>
            <a:pPr marL="0" marR="0" lvl="0" indent="358775" algn="l" defTabSz="914400" rtl="0" eaLnBrk="1" fontAlgn="auto" latinLnBrk="0" hangingPunct="1">
              <a:spcBef>
                <a:spcPts val="1000"/>
              </a:spcBef>
              <a:spcAft>
                <a:spcPts val="0"/>
              </a:spcAft>
              <a:buClr>
                <a:srgbClr val="B11116"/>
              </a:buClr>
              <a:buSzPct val="75000"/>
              <a:buFont typeface="Arial" panose="020B0604020202020204" pitchFamily="34" charset="0"/>
              <a:buNone/>
              <a:tabLst/>
              <a:defRPr/>
            </a:pPr>
            <a:r>
              <a:rPr kumimoji="0" lang="en-US" altLang="en-US" sz="2800" b="0" i="0" u="none" strike="noStrike" kern="1200" cap="none" spc="0" normalizeH="0" baseline="0" noProof="0" dirty="0">
                <a:ln>
                  <a:noFill/>
                </a:ln>
                <a:solidFill>
                  <a:srgbClr val="B11116"/>
                </a:solidFill>
                <a:effectLst/>
                <a:uLnTx/>
                <a:uFillTx/>
                <a:latin typeface="Liberation Sans" panose="020B0604020202020204"/>
                <a:cs typeface="Times New Roman" panose="02020603050405020304" pitchFamily="18" charset="0"/>
              </a:rPr>
              <a:t>b. </a:t>
            </a:r>
            <a:r>
              <a:rPr kumimoji="0" lang="en-US" altLang="en-US" sz="2800" b="0" i="0" u="none" strike="noStrike" kern="1200" cap="none" spc="0" normalizeH="0" baseline="0" noProof="0" dirty="0">
                <a:ln>
                  <a:noFill/>
                </a:ln>
                <a:solidFill>
                  <a:srgbClr val="231F20"/>
                </a:solidFill>
                <a:effectLst/>
                <a:uLnTx/>
                <a:uFillTx/>
                <a:latin typeface="Liberation Sans" panose="020B0604020202020204"/>
                <a:cs typeface="Times New Roman" panose="02020603050405020304" pitchFamily="18" charset="0"/>
              </a:rPr>
              <a:t>current liability.</a:t>
            </a:r>
          </a:p>
          <a:p>
            <a:pPr marL="0" marR="0" lvl="0" indent="358775" algn="l" defTabSz="914400" rtl="0" eaLnBrk="1" fontAlgn="auto" latinLnBrk="0" hangingPunct="1">
              <a:spcBef>
                <a:spcPts val="1000"/>
              </a:spcBef>
              <a:spcAft>
                <a:spcPts val="0"/>
              </a:spcAft>
              <a:buClr>
                <a:srgbClr val="B11116"/>
              </a:buClr>
              <a:buSzPct val="75000"/>
              <a:buFont typeface="Arial" panose="020B0604020202020204" pitchFamily="34" charset="0"/>
              <a:buNone/>
              <a:tabLst/>
              <a:defRPr/>
            </a:pPr>
            <a:r>
              <a:rPr kumimoji="0" lang="en-US" altLang="en-US" sz="2800" b="0" i="0" u="none" strike="noStrike" kern="1200" cap="none" spc="0" normalizeH="0" baseline="0" noProof="0" dirty="0">
                <a:ln>
                  <a:noFill/>
                </a:ln>
                <a:solidFill>
                  <a:srgbClr val="B11116"/>
                </a:solidFill>
                <a:effectLst/>
                <a:uLnTx/>
                <a:uFillTx/>
                <a:latin typeface="Liberation Sans" panose="020B0604020202020204"/>
                <a:cs typeface="Times New Roman" panose="02020603050405020304" pitchFamily="18" charset="0"/>
              </a:rPr>
              <a:t>c. </a:t>
            </a:r>
            <a:r>
              <a:rPr kumimoji="0" lang="en-US" altLang="en-US" sz="2800" b="0" i="0" u="none" strike="noStrike" kern="1200" cap="none" spc="0" normalizeH="0" baseline="0" noProof="0" dirty="0">
                <a:ln>
                  <a:noFill/>
                </a:ln>
                <a:solidFill>
                  <a:srgbClr val="231F20"/>
                </a:solidFill>
                <a:effectLst/>
                <a:uLnTx/>
                <a:uFillTx/>
                <a:latin typeface="Liberation Sans" panose="020B0604020202020204"/>
                <a:cs typeface="Times New Roman" panose="02020603050405020304" pitchFamily="18" charset="0"/>
              </a:rPr>
              <a:t>deduction from retained earnings.</a:t>
            </a:r>
          </a:p>
          <a:p>
            <a:pPr marL="0" marR="0" lvl="0" indent="358775" algn="l" defTabSz="914400" rtl="0" eaLnBrk="1" fontAlgn="auto" latinLnBrk="0" hangingPunct="1">
              <a:spcBef>
                <a:spcPts val="1000"/>
              </a:spcBef>
              <a:spcAft>
                <a:spcPts val="0"/>
              </a:spcAft>
              <a:buClr>
                <a:srgbClr val="B11116"/>
              </a:buClr>
              <a:buSzPct val="75000"/>
              <a:buFont typeface="Arial" panose="020B0604020202020204" pitchFamily="34" charset="0"/>
              <a:buNone/>
              <a:tabLst/>
              <a:defRPr/>
            </a:pPr>
            <a:r>
              <a:rPr kumimoji="0" lang="en-US" altLang="en-US" sz="2800" b="0" i="0" u="none" strike="noStrike" kern="1200" cap="none" spc="0" normalizeH="0" baseline="0" noProof="0" dirty="0">
                <a:ln>
                  <a:noFill/>
                </a:ln>
                <a:solidFill>
                  <a:srgbClr val="B11116"/>
                </a:solidFill>
                <a:effectLst/>
                <a:uLnTx/>
                <a:uFillTx/>
                <a:latin typeface="Liberation Sans" panose="020B0604020202020204"/>
                <a:cs typeface="Times New Roman" panose="02020603050405020304" pitchFamily="18" charset="0"/>
              </a:rPr>
              <a:t>d. </a:t>
            </a:r>
            <a:r>
              <a:rPr kumimoji="0" lang="en-US" altLang="en-US" sz="2800" b="0" i="0" u="none" strike="noStrike" kern="1200" cap="none" spc="0" normalizeH="0" baseline="0" noProof="0" dirty="0">
                <a:ln>
                  <a:noFill/>
                </a:ln>
                <a:solidFill>
                  <a:srgbClr val="231F20"/>
                </a:solidFill>
                <a:effectLst/>
                <a:uLnTx/>
                <a:uFillTx/>
                <a:latin typeface="Liberation Sans" panose="020B0604020202020204"/>
                <a:cs typeface="Times New Roman" panose="02020603050405020304" pitchFamily="18" charset="0"/>
              </a:rPr>
              <a:t>addition to capital stock.</a:t>
            </a:r>
            <a:endParaRPr kumimoji="0" lang="en-IN" sz="2800" b="0" i="0" u="none" strike="noStrike" kern="1200" cap="none" spc="0" normalizeH="0" baseline="0" noProof="0" dirty="0">
              <a:ln>
                <a:noFill/>
              </a:ln>
              <a:solidFill>
                <a:srgbClr val="231F20"/>
              </a:solidFill>
              <a:effectLst/>
              <a:uLnTx/>
              <a:uFillTx/>
              <a:latin typeface="Liberation Sans" panose="020B0604020202020204"/>
              <a:cs typeface="Times New Roman" panose="02020603050405020304" pitchFamily="18" charset="0"/>
            </a:endParaRPr>
          </a:p>
        </p:txBody>
      </p:sp>
      <p:sp>
        <p:nvSpPr>
          <p:cNvPr id="9" name="Notched Right Arrow 7">
            <a:extLst>
              <a:ext uri="{FF2B5EF4-FFF2-40B4-BE49-F238E27FC236}">
                <a16:creationId xmlns:a16="http://schemas.microsoft.com/office/drawing/2014/main" id="{8D9564AB-0D4C-4EA0-9957-D4CA2B943396}"/>
              </a:ext>
            </a:extLst>
          </p:cNvPr>
          <p:cNvSpPr/>
          <p:nvPr/>
        </p:nvSpPr>
        <p:spPr bwMode="auto">
          <a:xfrm>
            <a:off x="244492" y="4953000"/>
            <a:ext cx="609600" cy="457200"/>
          </a:xfrm>
          <a:prstGeom prst="notchedRightArrow">
            <a:avLst/>
          </a:prstGeom>
          <a:solidFill>
            <a:schemeClr val="tx2">
              <a:lumMod val="75000"/>
            </a:schemeClr>
          </a:solidFill>
          <a:ln w="12700" cap="sq" cmpd="sng" algn="ctr">
            <a:solidFill>
              <a:schemeClr val="tx1"/>
            </a:solidFill>
            <a:prstDash val="solid"/>
            <a:round/>
            <a:headEnd type="none" w="sm" len="sm"/>
            <a:tailEnd type="none" w="sm" len="sm"/>
          </a:ln>
          <a:effectLst/>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endParaRPr lang="en-US" altLang="en-US" dirty="0">
              <a:latin typeface="Liberation Sans" panose="020B0604020202020204" pitchFamily="34" charset="0"/>
            </a:endParaRPr>
          </a:p>
        </p:txBody>
      </p:sp>
    </p:spTree>
    <p:extLst>
      <p:ext uri="{BB962C8B-B14F-4D97-AF65-F5344CB8AC3E}">
        <p14:creationId xmlns:p14="http://schemas.microsoft.com/office/powerpoint/2010/main" val="158069486"/>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0" name="Rectangle 7"/>
          <p:cNvSpPr>
            <a:spLocks noChangeArrowheads="1"/>
          </p:cNvSpPr>
          <p:nvPr/>
        </p:nvSpPr>
        <p:spPr bwMode="auto">
          <a:xfrm>
            <a:off x="609600" y="304800"/>
            <a:ext cx="7620000" cy="560388"/>
          </a:xfrm>
          <a:prstGeom prst="rect">
            <a:avLst/>
          </a:prstGeom>
          <a:noFill/>
          <a:ln>
            <a:noFill/>
          </a:ln>
          <a:effectLst/>
          <a:extLst>
            <a:ext uri="{909E8E84-426E-40dd-AFC4-6F175D3DCCD1}">
              <a14:hiddenFill xmlns:a14="http://schemas.microsoft.com/office/drawing/2010/main" xmlns="">
                <a:solidFill>
                  <a:srgbClr val="990000"/>
                </a:solidFill>
              </a14:hiddenFill>
            </a:ext>
            <a:ext uri="{91240B29-F687-4f45-9708-019B960494DF}">
              <a14:hiddenLine xmlns:a14="http://schemas.microsoft.com/office/drawing/2010/main" xmlns="" w="12700" algn="ctr">
                <a:solidFill>
                  <a:schemeClr val="tx1"/>
                </a:solidFill>
                <a:miter lim="800000"/>
                <a:headEnd/>
                <a:tailEnd/>
              </a14:hiddenLine>
            </a:ext>
            <a:ext uri="{AF507438-7753-43e0-B8FC-AC1667EBCBE1}">
              <a14:hiddenEffects xmlns:a14="http://schemas.microsoft.com/office/drawing/2010/main" xmlns="">
                <a:effectLst>
                  <a:outerShdw dist="107763" dir="2700000" algn="ctr" rotWithShape="0">
                    <a:schemeClr val="bg2"/>
                  </a:outerShdw>
                </a:effectLst>
              </a14:hiddenEffects>
            </a:ext>
          </a:extLst>
        </p:spPr>
        <p:txBody>
          <a:bodyPr lIns="90488" tIns="44450" rIns="90488" bIns="44450"/>
          <a:lstStyle/>
          <a:p>
            <a:pPr marL="0" marR="0" lvl="0" indent="0" algn="l" defTabSz="914400" rtl="0" eaLnBrk="0" fontAlgn="base" latinLnBrk="0" hangingPunct="0">
              <a:lnSpc>
                <a:spcPct val="100000"/>
              </a:lnSpc>
              <a:spcBef>
                <a:spcPct val="0"/>
              </a:spcBef>
              <a:spcAft>
                <a:spcPct val="0"/>
              </a:spcAft>
              <a:buClrTx/>
              <a:buSzPct val="80000"/>
              <a:buFontTx/>
              <a:buNone/>
              <a:tabLst/>
              <a:defRPr/>
            </a:pPr>
            <a:r>
              <a:rPr kumimoji="0" lang="en-US" altLang="en-US" sz="3200" b="1" i="0" u="none" strike="noStrike" kern="1200" cap="none" spc="0" normalizeH="0" baseline="0" noProof="0" dirty="0">
                <a:ln>
                  <a:noFill/>
                </a:ln>
                <a:solidFill>
                  <a:srgbClr val="0000FF">
                    <a:lumMod val="75000"/>
                  </a:srgbClr>
                </a:solidFill>
                <a:effectLst/>
                <a:uLnTx/>
                <a:uFillTx/>
                <a:latin typeface="Liberation Sans" panose="020B0604020202020204" pitchFamily="34" charset="0"/>
                <a:ea typeface="+mn-ea"/>
                <a:cs typeface="+mn-cs"/>
              </a:rPr>
              <a:t>Stock Splits</a:t>
            </a:r>
          </a:p>
        </p:txBody>
      </p:sp>
      <p:sp>
        <p:nvSpPr>
          <p:cNvPr id="24581" name="Line 8"/>
          <p:cNvSpPr>
            <a:spLocks noChangeShapeType="1"/>
          </p:cNvSpPr>
          <p:nvPr/>
        </p:nvSpPr>
        <p:spPr bwMode="auto">
          <a:xfrm>
            <a:off x="304800" y="990600"/>
            <a:ext cx="8534400"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Liberation Sans" panose="020B0604020202020204" pitchFamily="34" charset="0"/>
              <a:ea typeface="+mn-ea"/>
              <a:cs typeface="+mn-cs"/>
            </a:endParaRPr>
          </a:p>
        </p:txBody>
      </p:sp>
      <p:sp>
        <p:nvSpPr>
          <p:cNvPr id="2" name="Slide Number Placeholder 1"/>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980D5847-D064-449A-9DD5-EB6DB8BB846B}" type="slidenum">
              <a:rPr kumimoji="0" lang="en-US" sz="1200" b="0" i="0" u="none" strike="noStrike" kern="1200" cap="none" spc="0" normalizeH="0" baseline="0" noProof="0" smtClean="0">
                <a:ln>
                  <a:noFill/>
                </a:ln>
                <a:solidFill>
                  <a:srgbClr val="000000">
                    <a:tint val="75000"/>
                  </a:srgbClr>
                </a:solidFill>
                <a:effectLst/>
                <a:uLnTx/>
                <a:uFillTx/>
                <a:latin typeface="Times New Roman" pitchFamily="18"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69</a:t>
            </a:fld>
            <a:endParaRPr kumimoji="0" lang="en-US" sz="1200" b="0" i="0" u="none" strike="noStrike" kern="1200" cap="none" spc="0" normalizeH="0" baseline="0" noProof="0">
              <a:ln>
                <a:noFill/>
              </a:ln>
              <a:solidFill>
                <a:srgbClr val="000000">
                  <a:tint val="75000"/>
                </a:srgbClr>
              </a:solidFill>
              <a:effectLst/>
              <a:uLnTx/>
              <a:uFillTx/>
              <a:latin typeface="Times New Roman" pitchFamily="18" charset="0"/>
              <a:ea typeface="+mn-ea"/>
              <a:cs typeface="+mn-cs"/>
            </a:endParaRPr>
          </a:p>
        </p:txBody>
      </p:sp>
      <p:sp>
        <p:nvSpPr>
          <p:cNvPr id="8" name="TextBox 7">
            <a:extLst>
              <a:ext uri="{FF2B5EF4-FFF2-40B4-BE49-F238E27FC236}">
                <a16:creationId xmlns:a16="http://schemas.microsoft.com/office/drawing/2014/main" id="{B1BA6B85-697F-4E94-903F-2E780CEEDF00}"/>
              </a:ext>
            </a:extLst>
          </p:cNvPr>
          <p:cNvSpPr txBox="1"/>
          <p:nvPr/>
        </p:nvSpPr>
        <p:spPr>
          <a:xfrm>
            <a:off x="495300" y="1295400"/>
            <a:ext cx="8153400" cy="3190617"/>
          </a:xfrm>
          <a:prstGeom prst="rect">
            <a:avLst/>
          </a:prstGeom>
          <a:noFill/>
        </p:spPr>
        <p:txBody>
          <a:bodyPr wrap="square">
            <a:spAutoFit/>
          </a:bodyPr>
          <a:lstStyle/>
          <a:p>
            <a:pPr marL="291600" marR="0" lvl="1" indent="-291600" algn="l" defTabSz="914400" rtl="0" eaLnBrk="1" fontAlgn="auto" latinLnBrk="0" hangingPunct="1">
              <a:spcBef>
                <a:spcPts val="1000"/>
              </a:spcBef>
              <a:spcAft>
                <a:spcPts val="0"/>
              </a:spcAft>
              <a:buClr>
                <a:srgbClr val="800000"/>
              </a:buClr>
              <a:buSzPct val="100000"/>
              <a:buFont typeface="Arial" panose="020B0604020202020204" pitchFamily="34" charset="0"/>
              <a:buChar char="•"/>
              <a:tabLst/>
              <a:defRPr/>
            </a:pPr>
            <a:r>
              <a:rPr kumimoji="0" lang="en-US" altLang="en-US" sz="2800" b="0" i="0" u="none" strike="noStrike" kern="1200" cap="none" spc="0" normalizeH="0" baseline="0" noProof="0" dirty="0">
                <a:ln>
                  <a:noFill/>
                </a:ln>
                <a:solidFill>
                  <a:srgbClr val="000000"/>
                </a:solidFill>
                <a:effectLst/>
                <a:uLnTx/>
                <a:uFillTx/>
                <a:latin typeface="Liberation Sans" panose="020B0604020202020204"/>
                <a:cs typeface="Times New Roman" panose="02020603050405020304" pitchFamily="18" charset="0"/>
              </a:rPr>
              <a:t>Issuance of additional shares to stockholders according to their percentage ownership.</a:t>
            </a:r>
          </a:p>
          <a:p>
            <a:pPr marL="291600" marR="0" lvl="1" indent="-291600" algn="l" defTabSz="914400" rtl="0" eaLnBrk="1" fontAlgn="auto" latinLnBrk="0" hangingPunct="1">
              <a:spcBef>
                <a:spcPts val="1000"/>
              </a:spcBef>
              <a:spcAft>
                <a:spcPts val="0"/>
              </a:spcAft>
              <a:buClr>
                <a:srgbClr val="800000"/>
              </a:buClr>
              <a:buSzPct val="100000"/>
              <a:buFont typeface="Arial" panose="020B0604020202020204" pitchFamily="34" charset="0"/>
              <a:buChar char="•"/>
              <a:tabLst/>
              <a:defRPr/>
            </a:pPr>
            <a:r>
              <a:rPr kumimoji="0" lang="en-US" altLang="en-US" sz="2800" b="0" i="0" u="none" strike="noStrike" kern="1200" cap="none" spc="0" normalizeH="0" baseline="0" noProof="0" dirty="0">
                <a:ln>
                  <a:noFill/>
                </a:ln>
                <a:solidFill>
                  <a:srgbClr val="000000"/>
                </a:solidFill>
                <a:effectLst/>
                <a:uLnTx/>
                <a:uFillTx/>
                <a:latin typeface="Liberation Sans" panose="020B0604020202020204"/>
                <a:cs typeface="Times New Roman" panose="02020603050405020304" pitchFamily="18" charset="0"/>
              </a:rPr>
              <a:t>Reduction in the par or stated value per share.</a:t>
            </a:r>
          </a:p>
          <a:p>
            <a:pPr marL="291600" marR="0" lvl="1" indent="-291600" algn="l" defTabSz="914400" rtl="0" eaLnBrk="1" fontAlgn="auto" latinLnBrk="0" hangingPunct="1">
              <a:spcBef>
                <a:spcPts val="1000"/>
              </a:spcBef>
              <a:spcAft>
                <a:spcPts val="0"/>
              </a:spcAft>
              <a:buClr>
                <a:srgbClr val="800000"/>
              </a:buClr>
              <a:buSzPct val="100000"/>
              <a:buFont typeface="Arial" panose="020B0604020202020204" pitchFamily="34" charset="0"/>
              <a:buChar char="•"/>
              <a:tabLst/>
              <a:defRPr/>
            </a:pPr>
            <a:r>
              <a:rPr kumimoji="0" lang="en-US" altLang="en-US" sz="2800" b="0" i="0" u="none" strike="noStrike" kern="1200" cap="none" spc="0" normalizeH="0" baseline="0" noProof="0" dirty="0">
                <a:ln>
                  <a:noFill/>
                </a:ln>
                <a:solidFill>
                  <a:srgbClr val="000000"/>
                </a:solidFill>
                <a:effectLst/>
                <a:uLnTx/>
                <a:uFillTx/>
                <a:latin typeface="Liberation Sans" panose="020B0604020202020204"/>
                <a:cs typeface="Times New Roman" panose="02020603050405020304" pitchFamily="18" charset="0"/>
              </a:rPr>
              <a:t>Increase in number of shares outstanding.</a:t>
            </a:r>
          </a:p>
          <a:p>
            <a:pPr marL="291600" marR="0" lvl="1" indent="-291600" algn="l" defTabSz="914400" rtl="0" eaLnBrk="1" fontAlgn="auto" latinLnBrk="0" hangingPunct="1">
              <a:spcBef>
                <a:spcPts val="1000"/>
              </a:spcBef>
              <a:spcAft>
                <a:spcPts val="0"/>
              </a:spcAft>
              <a:buClr>
                <a:srgbClr val="800000"/>
              </a:buClr>
              <a:buSzPct val="100000"/>
              <a:buFont typeface="Arial" panose="020B0604020202020204" pitchFamily="34" charset="0"/>
              <a:buChar char="•"/>
              <a:tabLst/>
              <a:defRPr/>
            </a:pPr>
            <a:r>
              <a:rPr kumimoji="0" lang="en-US" altLang="en-US" sz="2800" b="0" i="0" u="none" strike="noStrike" kern="1200" cap="none" spc="0" normalizeH="0" baseline="0" noProof="0" dirty="0">
                <a:ln>
                  <a:noFill/>
                </a:ln>
                <a:solidFill>
                  <a:srgbClr val="000000"/>
                </a:solidFill>
                <a:effectLst/>
                <a:uLnTx/>
                <a:uFillTx/>
                <a:latin typeface="Liberation Sans" panose="020B0604020202020204"/>
                <a:cs typeface="Times New Roman" panose="02020603050405020304" pitchFamily="18" charset="0"/>
              </a:rPr>
              <a:t>Reduces the market value per share.</a:t>
            </a:r>
          </a:p>
          <a:p>
            <a:pPr marL="291600" marR="0" lvl="1" indent="-291600" algn="l" defTabSz="914400" rtl="0" eaLnBrk="1" fontAlgn="auto" latinLnBrk="0" hangingPunct="1">
              <a:spcBef>
                <a:spcPts val="1000"/>
              </a:spcBef>
              <a:spcAft>
                <a:spcPts val="0"/>
              </a:spcAft>
              <a:buClr>
                <a:srgbClr val="800000"/>
              </a:buClr>
              <a:buSzPct val="100000"/>
              <a:buFont typeface="Arial" panose="020B0604020202020204" pitchFamily="34" charset="0"/>
              <a:buChar char="•"/>
              <a:tabLst/>
              <a:defRPr/>
            </a:pPr>
            <a:r>
              <a:rPr kumimoji="0" lang="en-US" altLang="en-US" sz="2800" b="0" i="0" u="none" strike="noStrike" kern="1200" cap="none" spc="0" normalizeH="0" baseline="0" noProof="0" dirty="0">
                <a:ln>
                  <a:noFill/>
                </a:ln>
                <a:solidFill>
                  <a:srgbClr val="000000"/>
                </a:solidFill>
                <a:effectLst/>
                <a:uLnTx/>
                <a:uFillTx/>
                <a:latin typeface="Liberation Sans" panose="020B0604020202020204"/>
                <a:cs typeface="Times New Roman" panose="02020603050405020304" pitchFamily="18" charset="0"/>
              </a:rPr>
              <a:t>No journal entry recorded.</a:t>
            </a:r>
            <a:endParaRPr kumimoji="0" lang="en-IN" sz="2800" b="0" i="0" u="none" strike="noStrike" kern="1200" cap="none" spc="0" normalizeH="0" baseline="0" noProof="0" dirty="0">
              <a:ln>
                <a:noFill/>
              </a:ln>
              <a:solidFill>
                <a:srgbClr val="231F20"/>
              </a:solidFill>
              <a:effectLst/>
              <a:uLnTx/>
              <a:uFillTx/>
              <a:latin typeface="Liberation Sans" panose="020B0604020202020204"/>
              <a:cs typeface="Times New Roman" panose="02020603050405020304" pitchFamily="18" charset="0"/>
            </a:endParaRPr>
          </a:p>
        </p:txBody>
      </p:sp>
      <p:sp>
        <p:nvSpPr>
          <p:cNvPr id="10" name="Content Placeholder 6">
            <a:extLst>
              <a:ext uri="{FF2B5EF4-FFF2-40B4-BE49-F238E27FC236}">
                <a16:creationId xmlns:a16="http://schemas.microsoft.com/office/drawing/2014/main" id="{4C7238B0-ED72-482A-8E56-B16F5E06595E}"/>
              </a:ext>
            </a:extLst>
          </p:cNvPr>
          <p:cNvSpPr txBox="1">
            <a:spLocks/>
          </p:cNvSpPr>
          <p:nvPr/>
        </p:nvSpPr>
        <p:spPr>
          <a:xfrm>
            <a:off x="533400" y="4876800"/>
            <a:ext cx="8534400" cy="1702184"/>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Clr>
                <a:schemeClr val="accent2"/>
              </a:buClr>
              <a:buFont typeface="Arial" panose="020B0604020202020204" pitchFamily="34" charset="0"/>
              <a:buNone/>
              <a:defRPr sz="2800" b="0" i="0" kern="1200">
                <a:solidFill>
                  <a:schemeClr val="tx1"/>
                </a:solidFill>
                <a:latin typeface="Times New Roman" charset="0"/>
                <a:ea typeface="Times New Roman" charset="0"/>
                <a:cs typeface="Times New Roman" charset="0"/>
              </a:defRPr>
            </a:lvl1pPr>
            <a:lvl2pPr marL="822960" indent="-292608" algn="l" defTabSz="914400" rtl="0" eaLnBrk="1" latinLnBrk="0" hangingPunct="1">
              <a:lnSpc>
                <a:spcPct val="90000"/>
              </a:lnSpc>
              <a:spcBef>
                <a:spcPts val="500"/>
              </a:spcBef>
              <a:buClr>
                <a:schemeClr val="accent2"/>
              </a:buClr>
              <a:buFont typeface="Arial" panose="020B0604020202020204" pitchFamily="34" charset="0"/>
              <a:buChar char="•"/>
              <a:defRPr sz="2400" kern="1200">
                <a:solidFill>
                  <a:schemeClr val="tx1"/>
                </a:solidFill>
                <a:latin typeface="+mn-lt"/>
                <a:ea typeface="+mn-ea"/>
                <a:cs typeface="+mn-cs"/>
              </a:defRPr>
            </a:lvl2pPr>
            <a:lvl3pPr marL="1211580" indent="-256032" algn="l" defTabSz="914400" rtl="0" eaLnBrk="1" latinLnBrk="0" hangingPunct="1">
              <a:lnSpc>
                <a:spcPct val="90000"/>
              </a:lnSpc>
              <a:spcBef>
                <a:spcPts val="500"/>
              </a:spcBef>
              <a:buClr>
                <a:schemeClr val="accent2"/>
              </a:buClr>
              <a:buFont typeface="Arial" panose="020B0604020202020204" pitchFamily="34" charset="0"/>
              <a:buChar char="•"/>
              <a:defRPr sz="2000" kern="1200">
                <a:solidFill>
                  <a:schemeClr val="tx1"/>
                </a:solidFill>
                <a:latin typeface="+mn-lt"/>
                <a:ea typeface="+mn-ea"/>
                <a:cs typeface="+mn-cs"/>
              </a:defRPr>
            </a:lvl3pPr>
            <a:lvl4pPr marL="150876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4pPr>
            <a:lvl5pPr marL="1794510" indent="-201168"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lnSpc>
                <a:spcPct val="100000"/>
              </a:lnSpc>
              <a:spcAft>
                <a:spcPts val="0"/>
              </a:spcAft>
              <a:defRPr/>
            </a:pPr>
            <a:r>
              <a:rPr lang="en-US" sz="2400" b="1" dirty="0">
                <a:solidFill>
                  <a:srgbClr val="1919F3"/>
                </a:solidFill>
                <a:latin typeface="Liberation Sans" panose="020B0604020202020204"/>
                <a:cs typeface="Times New Roman" panose="02020603050405020304" pitchFamily="18" charset="0"/>
              </a:rPr>
              <a:t>Helpful Hint</a:t>
            </a:r>
          </a:p>
          <a:p>
            <a:pPr fontAlgn="auto">
              <a:lnSpc>
                <a:spcPct val="100000"/>
              </a:lnSpc>
              <a:spcAft>
                <a:spcPts val="0"/>
              </a:spcAft>
              <a:defRPr/>
            </a:pPr>
            <a:r>
              <a:rPr lang="en-US" sz="2400" dirty="0">
                <a:latin typeface="Liberation Sans" panose="020B0604020202020204"/>
                <a:cs typeface="Times New Roman" panose="02020603050405020304" pitchFamily="18" charset="0"/>
              </a:rPr>
              <a:t>A stock split changes the par value per share but does not affect any balances in stockholders’ equity.</a:t>
            </a:r>
            <a:endParaRPr lang="en-IN" sz="2400" dirty="0">
              <a:latin typeface="Liberation Sans" panose="020B0604020202020204"/>
              <a:cs typeface="Times New Roman" panose="02020603050405020304" pitchFamily="18" charset="0"/>
            </a:endParaRPr>
          </a:p>
        </p:txBody>
      </p:sp>
    </p:spTree>
    <p:extLst>
      <p:ext uri="{BB962C8B-B14F-4D97-AF65-F5344CB8AC3E}">
        <p14:creationId xmlns:p14="http://schemas.microsoft.com/office/powerpoint/2010/main" val="1913954265"/>
      </p:ext>
    </p:extLst>
  </p:cSld>
  <p:clrMapOvr>
    <a:masterClrMapping/>
  </p:clrMapOvr>
  <p:transition>
    <p:wipe dir="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6"/>
          <p:cNvSpPr>
            <a:spLocks noChangeArrowheads="1"/>
          </p:cNvSpPr>
          <p:nvPr/>
        </p:nvSpPr>
        <p:spPr bwMode="auto">
          <a:xfrm>
            <a:off x="6019800" y="2638425"/>
            <a:ext cx="2819400" cy="790575"/>
          </a:xfrm>
          <a:prstGeom prst="rect">
            <a:avLst/>
          </a:prstGeom>
          <a:solidFill>
            <a:srgbClr val="FFFF99"/>
          </a:solidFill>
          <a:ln w="28575" cap="sq">
            <a:solidFill>
              <a:schemeClr val="tx1"/>
            </a:solidFill>
            <a:miter lim="800000"/>
            <a:headEnd type="none" w="sm" len="sm"/>
            <a:tailEnd type="none" w="sm" len="sm"/>
          </a:ln>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lgn="l">
              <a:spcBef>
                <a:spcPct val="50000"/>
              </a:spcBef>
            </a:pPr>
            <a:r>
              <a:rPr lang="en-US" altLang="en-US" sz="2200" dirty="0">
                <a:latin typeface="Liberation Sans" panose="020B0604020202020204" pitchFamily="34" charset="0"/>
              </a:rPr>
              <a:t>Limited to their investment.</a:t>
            </a:r>
          </a:p>
        </p:txBody>
      </p:sp>
      <p:sp>
        <p:nvSpPr>
          <p:cNvPr id="8195" name="Line 8"/>
          <p:cNvSpPr>
            <a:spLocks noChangeShapeType="1"/>
          </p:cNvSpPr>
          <p:nvPr/>
        </p:nvSpPr>
        <p:spPr bwMode="auto">
          <a:xfrm>
            <a:off x="5562600" y="3048000"/>
            <a:ext cx="381000" cy="0"/>
          </a:xfrm>
          <a:prstGeom prst="line">
            <a:avLst/>
          </a:prstGeom>
          <a:noFill/>
          <a:ln w="28575" cap="sq">
            <a:solidFill>
              <a:srgbClr val="800000"/>
            </a:solidFill>
            <a:round/>
            <a:headEnd type="none" w="sm" len="sm"/>
            <a:tailEnd type="triangle" w="sm" len="sm"/>
          </a:ln>
          <a:extLst>
            <a:ext uri="{909E8E84-426E-40dd-AFC4-6F175D3DCCD1}">
              <a14:hiddenFill xmlns="" xmlns:a14="http://schemas.microsoft.com/office/drawing/2010/main">
                <a:noFill/>
              </a14:hiddenFill>
            </a:ext>
          </a:extLst>
        </p:spPr>
        <p:txBody>
          <a:bodyPr/>
          <a:lstStyle/>
          <a:p>
            <a:endParaRPr lang="en-US" dirty="0">
              <a:latin typeface="Liberation Sans" panose="020B0604020202020204" pitchFamily="34" charset="0"/>
            </a:endParaRPr>
          </a:p>
        </p:txBody>
      </p:sp>
      <p:sp>
        <p:nvSpPr>
          <p:cNvPr id="8196" name="Rectangle 3"/>
          <p:cNvSpPr>
            <a:spLocks noChangeArrowheads="1"/>
          </p:cNvSpPr>
          <p:nvPr/>
        </p:nvSpPr>
        <p:spPr bwMode="auto">
          <a:xfrm>
            <a:off x="533400" y="1219200"/>
            <a:ext cx="8229600" cy="990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lIns="182562" tIns="46038" rIns="182562" bIns="46038"/>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lgn="l">
              <a:lnSpc>
                <a:spcPct val="120000"/>
              </a:lnSpc>
              <a:spcBef>
                <a:spcPct val="20000"/>
              </a:spcBef>
              <a:buClr>
                <a:schemeClr val="tx1"/>
              </a:buClr>
              <a:buFont typeface="Wingdings" pitchFamily="2" charset="2"/>
              <a:buNone/>
            </a:pPr>
            <a:r>
              <a:rPr lang="en-US" altLang="en-US" sz="2300" dirty="0">
                <a:latin typeface="Liberation Sans" panose="020B0604020202020204" pitchFamily="34" charset="0"/>
              </a:rPr>
              <a:t>Characteristics that distinguish corporations from proprietorships and partnerships.</a:t>
            </a:r>
          </a:p>
        </p:txBody>
      </p:sp>
      <p:sp>
        <p:nvSpPr>
          <p:cNvPr id="8197" name="Rectangle 7"/>
          <p:cNvSpPr>
            <a:spLocks noChangeArrowheads="1"/>
          </p:cNvSpPr>
          <p:nvPr/>
        </p:nvSpPr>
        <p:spPr bwMode="auto">
          <a:xfrm>
            <a:off x="609600" y="304800"/>
            <a:ext cx="7620000" cy="560388"/>
          </a:xfrm>
          <a:prstGeom prst="rect">
            <a:avLst/>
          </a:prstGeom>
          <a:noFill/>
          <a:ln>
            <a:noFill/>
          </a:ln>
          <a:effectLst/>
          <a:extLst>
            <a:ext uri="{909E8E84-426E-40dd-AFC4-6F175D3DCCD1}">
              <a14:hiddenFill xmlns="" xmlns:a14="http://schemas.microsoft.com/office/drawing/2010/main">
                <a:solidFill>
                  <a:srgbClr val="990000"/>
                </a:solidFill>
              </a14:hiddenFill>
            </a:ext>
            <a:ext uri="{91240B29-F687-4f45-9708-019B960494DF}">
              <a14:hiddenLine xmlns="" xmlns:a14="http://schemas.microsoft.com/office/drawing/2010/main" w="12700" algn="ctr">
                <a:solidFill>
                  <a:schemeClr val="tx1"/>
                </a:solidFill>
                <a:miter lim="800000"/>
                <a:headEnd/>
                <a:tailEnd/>
              </a14:hiddenLine>
            </a:ext>
            <a:ext uri="{AF507438-7753-43e0-B8FC-AC1667EBCBE1}">
              <a14:hiddenEffects xmlns="" xmlns:a14="http://schemas.microsoft.com/office/drawing/2010/main">
                <a:effectLst>
                  <a:outerShdw dist="107763" dir="2700000" algn="ctr" rotWithShape="0">
                    <a:schemeClr val="bg2"/>
                  </a:outerShdw>
                </a:effectLst>
              </a14:hiddenEffects>
            </a:ext>
          </a:extLst>
        </p:spPr>
        <p:txBody>
          <a:bodyPr lIns="90488" tIns="44450" rIns="90488" bIns="44450"/>
          <a:lstStyle/>
          <a:p>
            <a:pPr algn="l"/>
            <a:r>
              <a:rPr lang="en-US" altLang="en-US" sz="3200" b="1" dirty="0">
                <a:solidFill>
                  <a:schemeClr val="tx2">
                    <a:lumMod val="75000"/>
                  </a:schemeClr>
                </a:solidFill>
                <a:latin typeface="Liberation Sans" panose="020B0604020202020204" pitchFamily="34" charset="0"/>
              </a:rPr>
              <a:t>Characteristics of a Corporation</a:t>
            </a:r>
          </a:p>
        </p:txBody>
      </p:sp>
      <p:sp>
        <p:nvSpPr>
          <p:cNvPr id="8198" name="Line 11"/>
          <p:cNvSpPr>
            <a:spLocks noChangeShapeType="1"/>
          </p:cNvSpPr>
          <p:nvPr/>
        </p:nvSpPr>
        <p:spPr bwMode="auto">
          <a:xfrm>
            <a:off x="304800" y="990600"/>
            <a:ext cx="8534400" cy="0"/>
          </a:xfrm>
          <a:prstGeom prst="line">
            <a:avLst/>
          </a:prstGeom>
          <a:noFill/>
          <a:ln w="57150" cap="sq">
            <a:solidFill>
              <a:schemeClr val="tx1"/>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latin typeface="Liberation Sans" panose="020B0604020202020204" pitchFamily="34" charset="0"/>
            </a:endParaRPr>
          </a:p>
        </p:txBody>
      </p:sp>
      <p:sp>
        <p:nvSpPr>
          <p:cNvPr id="8199" name="Text Box 2"/>
          <p:cNvSpPr txBox="1">
            <a:spLocks noChangeArrowheads="1"/>
          </p:cNvSpPr>
          <p:nvPr/>
        </p:nvSpPr>
        <p:spPr bwMode="auto">
          <a:xfrm>
            <a:off x="838200" y="2286000"/>
            <a:ext cx="4953000" cy="390106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28575" cap="sq">
                <a:solidFill>
                  <a:srgbClr val="000000"/>
                </a:solidFill>
                <a:miter lim="800000"/>
                <a:headEnd type="none" w="sm" len="sm"/>
                <a:tailEnd type="none" w="sm" len="sm"/>
              </a14:hiddenLine>
            </a:ext>
          </a:extLst>
        </p:spPr>
        <p:txBody>
          <a:bodyPr>
            <a:spAutoFit/>
          </a:bodyPr>
          <a:lstStyle>
            <a:lvl1pPr marL="457200" indent="-457200">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lgn="l">
              <a:lnSpc>
                <a:spcPct val="110000"/>
              </a:lnSpc>
              <a:spcBef>
                <a:spcPct val="35000"/>
              </a:spcBef>
              <a:buClr>
                <a:srgbClr val="800000"/>
              </a:buClr>
              <a:buSzPct val="80000"/>
              <a:buFont typeface="Wingdings" pitchFamily="2" charset="2"/>
              <a:buChar char="u"/>
            </a:pPr>
            <a:r>
              <a:rPr lang="en-US" altLang="en-US" sz="2200" dirty="0">
                <a:solidFill>
                  <a:srgbClr val="000000"/>
                </a:solidFill>
                <a:latin typeface="Liberation Sans" panose="020B0604020202020204" pitchFamily="34" charset="0"/>
              </a:rPr>
              <a:t>Separate Legal Existence</a:t>
            </a:r>
          </a:p>
          <a:p>
            <a:pPr algn="l">
              <a:lnSpc>
                <a:spcPct val="110000"/>
              </a:lnSpc>
              <a:spcBef>
                <a:spcPct val="35000"/>
              </a:spcBef>
              <a:buClr>
                <a:srgbClr val="800000"/>
              </a:buClr>
              <a:buSzPct val="80000"/>
              <a:buFont typeface="Wingdings" pitchFamily="2" charset="2"/>
              <a:buChar char="u"/>
            </a:pPr>
            <a:r>
              <a:rPr lang="en-US" altLang="en-US" sz="2200" dirty="0">
                <a:solidFill>
                  <a:srgbClr val="000000"/>
                </a:solidFill>
                <a:latin typeface="Liberation Sans" panose="020B0604020202020204" pitchFamily="34" charset="0"/>
              </a:rPr>
              <a:t>Limited Liability of Stockholders</a:t>
            </a:r>
          </a:p>
          <a:p>
            <a:pPr algn="l">
              <a:lnSpc>
                <a:spcPct val="110000"/>
              </a:lnSpc>
              <a:spcBef>
                <a:spcPct val="35000"/>
              </a:spcBef>
              <a:buClr>
                <a:srgbClr val="800000"/>
              </a:buClr>
              <a:buSzPct val="80000"/>
              <a:buFont typeface="Wingdings" pitchFamily="2" charset="2"/>
              <a:buChar char="u"/>
            </a:pPr>
            <a:r>
              <a:rPr lang="en-US" altLang="en-US" sz="2200" dirty="0">
                <a:solidFill>
                  <a:srgbClr val="000000"/>
                </a:solidFill>
                <a:latin typeface="Liberation Sans" panose="020B0604020202020204" pitchFamily="34" charset="0"/>
              </a:rPr>
              <a:t>Transferable Ownership Rights</a:t>
            </a:r>
          </a:p>
          <a:p>
            <a:pPr algn="l">
              <a:lnSpc>
                <a:spcPct val="110000"/>
              </a:lnSpc>
              <a:spcBef>
                <a:spcPct val="35000"/>
              </a:spcBef>
              <a:buClr>
                <a:srgbClr val="800000"/>
              </a:buClr>
              <a:buSzPct val="80000"/>
              <a:buFont typeface="Wingdings" pitchFamily="2" charset="2"/>
              <a:buChar char="u"/>
            </a:pPr>
            <a:r>
              <a:rPr lang="en-US" altLang="en-US" sz="2200" dirty="0">
                <a:solidFill>
                  <a:srgbClr val="000000"/>
                </a:solidFill>
                <a:latin typeface="Liberation Sans" panose="020B0604020202020204" pitchFamily="34" charset="0"/>
              </a:rPr>
              <a:t>Ability to Acquire Capital</a:t>
            </a:r>
          </a:p>
          <a:p>
            <a:pPr algn="l">
              <a:lnSpc>
                <a:spcPct val="110000"/>
              </a:lnSpc>
              <a:spcBef>
                <a:spcPct val="35000"/>
              </a:spcBef>
              <a:buClr>
                <a:srgbClr val="800000"/>
              </a:buClr>
              <a:buSzPct val="80000"/>
              <a:buFont typeface="Wingdings" pitchFamily="2" charset="2"/>
              <a:buChar char="u"/>
            </a:pPr>
            <a:r>
              <a:rPr lang="en-US" altLang="en-US" sz="2200" dirty="0">
                <a:solidFill>
                  <a:srgbClr val="000000"/>
                </a:solidFill>
                <a:latin typeface="Liberation Sans" panose="020B0604020202020204" pitchFamily="34" charset="0"/>
              </a:rPr>
              <a:t>Continuous Life</a:t>
            </a:r>
          </a:p>
          <a:p>
            <a:pPr algn="l">
              <a:lnSpc>
                <a:spcPct val="110000"/>
              </a:lnSpc>
              <a:spcBef>
                <a:spcPct val="35000"/>
              </a:spcBef>
              <a:buClr>
                <a:srgbClr val="800000"/>
              </a:buClr>
              <a:buSzPct val="80000"/>
              <a:buFont typeface="Wingdings" pitchFamily="2" charset="2"/>
              <a:buChar char="u"/>
            </a:pPr>
            <a:r>
              <a:rPr lang="en-US" altLang="en-US" sz="2200" dirty="0">
                <a:solidFill>
                  <a:srgbClr val="000000"/>
                </a:solidFill>
                <a:latin typeface="Liberation Sans" panose="020B0604020202020204" pitchFamily="34" charset="0"/>
              </a:rPr>
              <a:t>Corporate Management</a:t>
            </a:r>
          </a:p>
          <a:p>
            <a:pPr algn="l">
              <a:lnSpc>
                <a:spcPct val="110000"/>
              </a:lnSpc>
              <a:spcBef>
                <a:spcPct val="35000"/>
              </a:spcBef>
              <a:buClr>
                <a:srgbClr val="800000"/>
              </a:buClr>
              <a:buSzPct val="80000"/>
              <a:buFont typeface="Wingdings" pitchFamily="2" charset="2"/>
              <a:buChar char="u"/>
            </a:pPr>
            <a:r>
              <a:rPr lang="en-US" altLang="en-US" sz="2200" dirty="0">
                <a:solidFill>
                  <a:srgbClr val="000000"/>
                </a:solidFill>
                <a:latin typeface="Liberation Sans" panose="020B0604020202020204" pitchFamily="34" charset="0"/>
              </a:rPr>
              <a:t>Government Regulations</a:t>
            </a:r>
          </a:p>
          <a:p>
            <a:pPr algn="l">
              <a:lnSpc>
                <a:spcPct val="110000"/>
              </a:lnSpc>
              <a:spcBef>
                <a:spcPct val="35000"/>
              </a:spcBef>
              <a:buClr>
                <a:srgbClr val="800000"/>
              </a:buClr>
              <a:buSzPct val="80000"/>
              <a:buFont typeface="Wingdings" pitchFamily="2" charset="2"/>
              <a:buChar char="u"/>
            </a:pPr>
            <a:r>
              <a:rPr lang="en-US" altLang="en-US" sz="2200" dirty="0">
                <a:solidFill>
                  <a:srgbClr val="000000"/>
                </a:solidFill>
                <a:latin typeface="Liberation Sans" panose="020B0604020202020204" pitchFamily="34" charset="0"/>
              </a:rPr>
              <a:t>Additional Taxes</a:t>
            </a:r>
          </a:p>
        </p:txBody>
      </p:sp>
      <p:sp>
        <p:nvSpPr>
          <p:cNvPr id="2" name="Slide Number Placeholder 1"/>
          <p:cNvSpPr>
            <a:spLocks noGrp="1"/>
          </p:cNvSpPr>
          <p:nvPr>
            <p:ph type="sldNum" sz="quarter" idx="12"/>
          </p:nvPr>
        </p:nvSpPr>
        <p:spPr/>
        <p:txBody>
          <a:bodyPr/>
          <a:lstStyle/>
          <a:p>
            <a:fld id="{980D5847-D064-449A-9DD5-EB6DB8BB846B}" type="slidenum">
              <a:rPr lang="en-US" smtClean="0"/>
              <a:t>7</a:t>
            </a:fld>
            <a:endParaRPr lang="en-US"/>
          </a:p>
        </p:txBody>
      </p:sp>
    </p:spTree>
    <p:extLst>
      <p:ext uri="{BB962C8B-B14F-4D97-AF65-F5344CB8AC3E}">
        <p14:creationId xmlns:p14="http://schemas.microsoft.com/office/powerpoint/2010/main" val="508330963"/>
      </p:ext>
    </p:extLst>
  </p:cSld>
  <p:clrMapOvr>
    <a:masterClrMapping/>
  </p:clrMapOvr>
  <p:transition>
    <p:wipe dir="r"/>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Rectangle 7"/>
          <p:cNvSpPr>
            <a:spLocks noChangeArrowheads="1"/>
          </p:cNvSpPr>
          <p:nvPr/>
        </p:nvSpPr>
        <p:spPr bwMode="auto">
          <a:xfrm>
            <a:off x="592760" y="1159002"/>
            <a:ext cx="7179640" cy="492443"/>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8575" cap="sq" algn="ctr">
                <a:solidFill>
                  <a:srgbClr val="000000"/>
                </a:solidFill>
                <a:miter lim="800000"/>
                <a:headEnd type="none" w="sm" len="sm"/>
                <a:tailEnd type="none" w="sm" len="sm"/>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squar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marL="0" marR="0" lvl="0" indent="0" algn="l" defTabSz="914400" rtl="0" eaLnBrk="0" fontAlgn="base" latinLnBrk="0" hangingPunct="0">
              <a:lnSpc>
                <a:spcPct val="100000"/>
              </a:lnSpc>
              <a:spcBef>
                <a:spcPct val="0"/>
              </a:spcBef>
              <a:spcAft>
                <a:spcPct val="0"/>
              </a:spcAft>
              <a:buClrTx/>
              <a:buSzPct val="80000"/>
              <a:buFontTx/>
              <a:buNone/>
              <a:tabLst/>
              <a:defRPr/>
            </a:pPr>
            <a:r>
              <a:rPr kumimoji="0" lang="en-US" altLang="en-US" sz="2600" b="1" i="0" u="none" strike="noStrike" kern="1200" cap="none" spc="0" normalizeH="0" baseline="0" noProof="0" dirty="0">
                <a:ln>
                  <a:noFill/>
                </a:ln>
                <a:solidFill>
                  <a:srgbClr val="006600"/>
                </a:solidFill>
                <a:effectLst/>
                <a:uLnTx/>
                <a:uFillTx/>
                <a:latin typeface="Liberation Sans" panose="020B0604020202020204" pitchFamily="34" charset="0"/>
                <a:ea typeface="+mn-ea"/>
                <a:cs typeface="+mn-cs"/>
              </a:rPr>
              <a:t>Effect of 4-for-1 Stock Split for Stockholders</a:t>
            </a:r>
          </a:p>
        </p:txBody>
      </p:sp>
      <p:sp>
        <p:nvSpPr>
          <p:cNvPr id="24580" name="Rectangle 7"/>
          <p:cNvSpPr>
            <a:spLocks noChangeArrowheads="1"/>
          </p:cNvSpPr>
          <p:nvPr/>
        </p:nvSpPr>
        <p:spPr bwMode="auto">
          <a:xfrm>
            <a:off x="609600" y="304800"/>
            <a:ext cx="7620000" cy="560388"/>
          </a:xfrm>
          <a:prstGeom prst="rect">
            <a:avLst/>
          </a:prstGeom>
          <a:noFill/>
          <a:ln>
            <a:noFill/>
          </a:ln>
          <a:effectLst/>
          <a:extLst>
            <a:ext uri="{909E8E84-426E-40dd-AFC4-6F175D3DCCD1}">
              <a14:hiddenFill xmlns:a14="http://schemas.microsoft.com/office/drawing/2010/main" xmlns="">
                <a:solidFill>
                  <a:srgbClr val="990000"/>
                </a:solidFill>
              </a14:hiddenFill>
            </a:ext>
            <a:ext uri="{91240B29-F687-4f45-9708-019B960494DF}">
              <a14:hiddenLine xmlns:a14="http://schemas.microsoft.com/office/drawing/2010/main" xmlns="" w="12700" algn="ctr">
                <a:solidFill>
                  <a:schemeClr val="tx1"/>
                </a:solidFill>
                <a:miter lim="800000"/>
                <a:headEnd/>
                <a:tailEnd/>
              </a14:hiddenLine>
            </a:ext>
            <a:ext uri="{AF507438-7753-43e0-B8FC-AC1667EBCBE1}">
              <a14:hiddenEffects xmlns:a14="http://schemas.microsoft.com/office/drawing/2010/main" xmlns="">
                <a:effectLst>
                  <a:outerShdw dist="107763" dir="2700000" algn="ctr" rotWithShape="0">
                    <a:schemeClr val="bg2"/>
                  </a:outerShdw>
                </a:effectLst>
              </a14:hiddenEffects>
            </a:ext>
          </a:extLst>
        </p:spPr>
        <p:txBody>
          <a:bodyPr lIns="90488" tIns="44450" rIns="90488" bIns="44450"/>
          <a:lstStyle/>
          <a:p>
            <a:pPr marL="0" marR="0" lvl="0" indent="0" algn="l" defTabSz="914400" rtl="0" eaLnBrk="0" fontAlgn="base" latinLnBrk="0" hangingPunct="0">
              <a:lnSpc>
                <a:spcPct val="100000"/>
              </a:lnSpc>
              <a:spcBef>
                <a:spcPct val="0"/>
              </a:spcBef>
              <a:spcAft>
                <a:spcPct val="0"/>
              </a:spcAft>
              <a:buClrTx/>
              <a:buSzPct val="80000"/>
              <a:buFontTx/>
              <a:buNone/>
              <a:tabLst/>
              <a:defRPr/>
            </a:pPr>
            <a:r>
              <a:rPr kumimoji="0" lang="en-US" altLang="en-US" sz="3200" b="1" i="0" u="none" strike="noStrike" kern="1200" cap="none" spc="0" normalizeH="0" baseline="0" noProof="0" dirty="0">
                <a:ln>
                  <a:noFill/>
                </a:ln>
                <a:solidFill>
                  <a:srgbClr val="0000FF">
                    <a:lumMod val="75000"/>
                  </a:srgbClr>
                </a:solidFill>
                <a:effectLst/>
                <a:uLnTx/>
                <a:uFillTx/>
                <a:latin typeface="Liberation Sans" panose="020B0604020202020204" pitchFamily="34" charset="0"/>
                <a:ea typeface="+mn-ea"/>
                <a:cs typeface="+mn-cs"/>
              </a:rPr>
              <a:t>Stock Splits</a:t>
            </a:r>
          </a:p>
        </p:txBody>
      </p:sp>
      <p:sp>
        <p:nvSpPr>
          <p:cNvPr id="24581" name="Line 8"/>
          <p:cNvSpPr>
            <a:spLocks noChangeShapeType="1"/>
          </p:cNvSpPr>
          <p:nvPr/>
        </p:nvSpPr>
        <p:spPr bwMode="auto">
          <a:xfrm>
            <a:off x="304800" y="990600"/>
            <a:ext cx="8534400"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Liberation Sans" panose="020B0604020202020204" pitchFamily="34" charset="0"/>
              <a:ea typeface="+mn-ea"/>
              <a:cs typeface="+mn-cs"/>
            </a:endParaRPr>
          </a:p>
        </p:txBody>
      </p:sp>
      <p:sp>
        <p:nvSpPr>
          <p:cNvPr id="2" name="Slide Number Placeholder 1"/>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980D5847-D064-449A-9DD5-EB6DB8BB846B}" type="slidenum">
              <a:rPr kumimoji="0" lang="en-US" sz="1200" b="0" i="0" u="none" strike="noStrike" kern="1200" cap="none" spc="0" normalizeH="0" baseline="0" noProof="0" smtClean="0">
                <a:ln>
                  <a:noFill/>
                </a:ln>
                <a:solidFill>
                  <a:srgbClr val="000000">
                    <a:tint val="75000"/>
                  </a:srgbClr>
                </a:solidFill>
                <a:effectLst/>
                <a:uLnTx/>
                <a:uFillTx/>
                <a:latin typeface="Times New Roman" pitchFamily="18"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70</a:t>
            </a:fld>
            <a:endParaRPr kumimoji="0" lang="en-US" sz="1200" b="0" i="0" u="none" strike="noStrike" kern="1200" cap="none" spc="0" normalizeH="0" baseline="0" noProof="0">
              <a:ln>
                <a:noFill/>
              </a:ln>
              <a:solidFill>
                <a:srgbClr val="000000">
                  <a:tint val="75000"/>
                </a:srgbClr>
              </a:solidFill>
              <a:effectLst/>
              <a:uLnTx/>
              <a:uFillTx/>
              <a:latin typeface="Times New Roman" pitchFamily="18" charset="0"/>
              <a:ea typeface="+mn-ea"/>
              <a:cs typeface="+mn-cs"/>
            </a:endParaRPr>
          </a:p>
        </p:txBody>
      </p:sp>
      <p:pic>
        <p:nvPicPr>
          <p:cNvPr id="10" name="Content Placeholder 8" descr="An illustration of the concept of effect of stock split with two building blocks labeled A B C Co. The building on the left displays 4 signs labeled as 10 shares on all the them. The body of the building on the right displays 16 signs labeled as 10 on all of them. The text below shows: Number of shares owned increases, but percentage of company owned remains the same.">
            <a:extLst>
              <a:ext uri="{FF2B5EF4-FFF2-40B4-BE49-F238E27FC236}">
                <a16:creationId xmlns:a16="http://schemas.microsoft.com/office/drawing/2014/main" id="{D35A6F4F-FBDD-4225-9544-673CA7CE25C2}"/>
              </a:ext>
            </a:extLst>
          </p:cNvPr>
          <p:cNvPicPr>
            <a:picLocks noChangeAspect="1"/>
          </p:cNvPicPr>
          <p:nvPr/>
        </p:nvPicPr>
        <p:blipFill>
          <a:blip r:embed="rId3"/>
          <a:stretch>
            <a:fillRect/>
          </a:stretch>
        </p:blipFill>
        <p:spPr>
          <a:xfrm>
            <a:off x="863763" y="2332021"/>
            <a:ext cx="6829734" cy="3755221"/>
          </a:xfrm>
          <a:prstGeom prst="rect">
            <a:avLst/>
          </a:prstGeom>
        </p:spPr>
      </p:pic>
    </p:spTree>
    <p:extLst>
      <p:ext uri="{BB962C8B-B14F-4D97-AF65-F5344CB8AC3E}">
        <p14:creationId xmlns:p14="http://schemas.microsoft.com/office/powerpoint/2010/main" val="3863477272"/>
      </p:ext>
    </p:extLst>
  </p:cSld>
  <p:clrMapOvr>
    <a:masterClrMapping/>
  </p:clrMapOvr>
  <p:transition>
    <p:wipe dir="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Rectangle 7"/>
          <p:cNvSpPr>
            <a:spLocks noChangeArrowheads="1"/>
          </p:cNvSpPr>
          <p:nvPr/>
        </p:nvSpPr>
        <p:spPr bwMode="auto">
          <a:xfrm>
            <a:off x="592760" y="1159002"/>
            <a:ext cx="8017840" cy="49244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28575" cap="sq" algn="ctr">
                <a:solidFill>
                  <a:srgbClr val="000000"/>
                </a:solidFill>
                <a:miter lim="800000"/>
                <a:headEnd type="none" w="sm" len="sm"/>
                <a:tailEnd type="none" w="sm" len="sm"/>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squar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marL="0" marR="0" lvl="0" indent="0" algn="l" defTabSz="914400" rtl="0" eaLnBrk="0" fontAlgn="base" latinLnBrk="0" hangingPunct="0">
              <a:lnSpc>
                <a:spcPct val="100000"/>
              </a:lnSpc>
              <a:spcBef>
                <a:spcPct val="0"/>
              </a:spcBef>
              <a:spcAft>
                <a:spcPct val="0"/>
              </a:spcAft>
              <a:buClrTx/>
              <a:buSzPct val="80000"/>
              <a:buFontTx/>
              <a:buNone/>
              <a:tabLst/>
              <a:defRPr/>
            </a:pPr>
            <a:r>
              <a:rPr kumimoji="0" lang="en-US" altLang="en-US" sz="2600" b="1" i="0" u="none" strike="noStrike" kern="1200" cap="none" spc="0" normalizeH="0" baseline="0" noProof="0" dirty="0">
                <a:ln>
                  <a:noFill/>
                </a:ln>
                <a:solidFill>
                  <a:srgbClr val="006600"/>
                </a:solidFill>
                <a:effectLst/>
                <a:uLnTx/>
                <a:uFillTx/>
                <a:latin typeface="Liberation Sans" panose="020B0604020202020204" pitchFamily="34" charset="0"/>
                <a:ea typeface="+mn-ea"/>
                <a:cs typeface="+mn-cs"/>
              </a:rPr>
              <a:t>Stockholders’ Equity Before and After Stock Split </a:t>
            </a:r>
          </a:p>
        </p:txBody>
      </p:sp>
      <p:sp>
        <p:nvSpPr>
          <p:cNvPr id="24580" name="Rectangle 7"/>
          <p:cNvSpPr>
            <a:spLocks noChangeArrowheads="1"/>
          </p:cNvSpPr>
          <p:nvPr/>
        </p:nvSpPr>
        <p:spPr bwMode="auto">
          <a:xfrm>
            <a:off x="609600" y="304800"/>
            <a:ext cx="7620000" cy="560388"/>
          </a:xfrm>
          <a:prstGeom prst="rect">
            <a:avLst/>
          </a:prstGeom>
          <a:noFill/>
          <a:ln>
            <a:noFill/>
          </a:ln>
          <a:effectLst/>
          <a:extLst>
            <a:ext uri="{909E8E84-426E-40dd-AFC4-6F175D3DCCD1}">
              <a14:hiddenFill xmlns="" xmlns:a14="http://schemas.microsoft.com/office/drawing/2010/main">
                <a:solidFill>
                  <a:srgbClr val="990000"/>
                </a:solidFill>
              </a14:hiddenFill>
            </a:ext>
            <a:ext uri="{91240B29-F687-4f45-9708-019B960494DF}">
              <a14:hiddenLine xmlns="" xmlns:a14="http://schemas.microsoft.com/office/drawing/2010/main" w="12700" algn="ctr">
                <a:solidFill>
                  <a:schemeClr val="tx1"/>
                </a:solidFill>
                <a:miter lim="800000"/>
                <a:headEnd/>
                <a:tailEnd/>
              </a14:hiddenLine>
            </a:ext>
            <a:ext uri="{AF507438-7753-43e0-B8FC-AC1667EBCBE1}">
              <a14:hiddenEffects xmlns="" xmlns:a14="http://schemas.microsoft.com/office/drawing/2010/main">
                <a:effectLst>
                  <a:outerShdw dist="107763" dir="2700000" algn="ctr" rotWithShape="0">
                    <a:schemeClr val="bg2"/>
                  </a:outerShdw>
                </a:effectLst>
              </a14:hiddenEffects>
            </a:ext>
          </a:extLst>
        </p:spPr>
        <p:txBody>
          <a:bodyPr lIns="90488" tIns="44450" rIns="90488" bIns="44450"/>
          <a:lstStyle/>
          <a:p>
            <a:pPr marL="0" marR="0" lvl="0" indent="0" algn="l" defTabSz="914400" rtl="0" eaLnBrk="0" fontAlgn="base" latinLnBrk="0" hangingPunct="0">
              <a:lnSpc>
                <a:spcPct val="100000"/>
              </a:lnSpc>
              <a:spcBef>
                <a:spcPct val="0"/>
              </a:spcBef>
              <a:spcAft>
                <a:spcPct val="0"/>
              </a:spcAft>
              <a:buClrTx/>
              <a:buSzPct val="80000"/>
              <a:buFontTx/>
              <a:buNone/>
              <a:tabLst/>
              <a:defRPr/>
            </a:pPr>
            <a:r>
              <a:rPr kumimoji="0" lang="en-US" altLang="en-US" sz="3200" b="1" i="0" u="none" strike="noStrike" kern="1200" cap="none" spc="0" normalizeH="0" baseline="0" noProof="0" dirty="0">
                <a:ln>
                  <a:noFill/>
                </a:ln>
                <a:solidFill>
                  <a:srgbClr val="0000FF">
                    <a:lumMod val="75000"/>
                  </a:srgbClr>
                </a:solidFill>
                <a:effectLst/>
                <a:uLnTx/>
                <a:uFillTx/>
                <a:latin typeface="Liberation Sans" panose="020B0604020202020204" pitchFamily="34" charset="0"/>
                <a:ea typeface="+mn-ea"/>
                <a:cs typeface="+mn-cs"/>
              </a:rPr>
              <a:t>Stock Splits</a:t>
            </a:r>
          </a:p>
        </p:txBody>
      </p:sp>
      <p:sp>
        <p:nvSpPr>
          <p:cNvPr id="24581" name="Line 8"/>
          <p:cNvSpPr>
            <a:spLocks noChangeShapeType="1"/>
          </p:cNvSpPr>
          <p:nvPr/>
        </p:nvSpPr>
        <p:spPr bwMode="auto">
          <a:xfrm>
            <a:off x="304800" y="990600"/>
            <a:ext cx="8534400" cy="0"/>
          </a:xfrm>
          <a:prstGeom prst="line">
            <a:avLst/>
          </a:prstGeom>
          <a:noFill/>
          <a:ln w="57150" cap="sq">
            <a:solidFill>
              <a:schemeClr val="tx1"/>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Liberation Sans" panose="020B0604020202020204" pitchFamily="34" charset="0"/>
              <a:ea typeface="+mn-ea"/>
              <a:cs typeface="+mn-cs"/>
            </a:endParaRPr>
          </a:p>
        </p:txBody>
      </p:sp>
      <p:sp>
        <p:nvSpPr>
          <p:cNvPr id="2" name="Slide Number Placeholder 1"/>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980D5847-D064-449A-9DD5-EB6DB8BB846B}" type="slidenum">
              <a:rPr kumimoji="0" lang="en-US" sz="1200" b="0" i="0" u="none" strike="noStrike" kern="1200" cap="none" spc="0" normalizeH="0" baseline="0" noProof="0" smtClean="0">
                <a:ln>
                  <a:noFill/>
                </a:ln>
                <a:solidFill>
                  <a:srgbClr val="000000">
                    <a:tint val="75000"/>
                  </a:srgbClr>
                </a:solidFill>
                <a:effectLst/>
                <a:uLnTx/>
                <a:uFillTx/>
                <a:latin typeface="Times New Roman" pitchFamily="18"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71</a:t>
            </a:fld>
            <a:endParaRPr kumimoji="0" lang="en-US" sz="1200" b="0" i="0" u="none" strike="noStrike" kern="1200" cap="none" spc="0" normalizeH="0" baseline="0" noProof="0">
              <a:ln>
                <a:noFill/>
              </a:ln>
              <a:solidFill>
                <a:srgbClr val="000000">
                  <a:tint val="75000"/>
                </a:srgbClr>
              </a:solidFill>
              <a:effectLst/>
              <a:uLnTx/>
              <a:uFillTx/>
              <a:latin typeface="Times New Roman" pitchFamily="18" charset="0"/>
              <a:ea typeface="+mn-ea"/>
              <a:cs typeface="+mn-cs"/>
            </a:endParaRPr>
          </a:p>
        </p:txBody>
      </p:sp>
      <p:sp>
        <p:nvSpPr>
          <p:cNvPr id="7" name="Content Placeholder 2">
            <a:extLst>
              <a:ext uri="{FF2B5EF4-FFF2-40B4-BE49-F238E27FC236}">
                <a16:creationId xmlns:a16="http://schemas.microsoft.com/office/drawing/2014/main" id="{578C128D-CF85-4959-AD0D-550C6EF0C763}"/>
              </a:ext>
            </a:extLst>
          </p:cNvPr>
          <p:cNvSpPr txBox="1">
            <a:spLocks/>
          </p:cNvSpPr>
          <p:nvPr/>
        </p:nvSpPr>
        <p:spPr>
          <a:xfrm>
            <a:off x="609600" y="1781524"/>
            <a:ext cx="8058554" cy="98128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Clr>
                <a:schemeClr val="accent2"/>
              </a:buClr>
              <a:buFont typeface="Arial" panose="020B0604020202020204" pitchFamily="34" charset="0"/>
              <a:buNone/>
              <a:defRPr sz="2800" b="0" i="0" kern="1200">
                <a:solidFill>
                  <a:schemeClr val="tx1"/>
                </a:solidFill>
                <a:latin typeface="Times New Roman" charset="0"/>
                <a:ea typeface="Times New Roman" charset="0"/>
                <a:cs typeface="Times New Roman" charset="0"/>
              </a:defRPr>
            </a:lvl1pPr>
            <a:lvl2pPr marL="822960" indent="-292608" algn="l" defTabSz="914400" rtl="0" eaLnBrk="1" latinLnBrk="0" hangingPunct="1">
              <a:lnSpc>
                <a:spcPct val="90000"/>
              </a:lnSpc>
              <a:spcBef>
                <a:spcPts val="500"/>
              </a:spcBef>
              <a:buClr>
                <a:schemeClr val="accent2"/>
              </a:buClr>
              <a:buFont typeface="Arial" panose="020B0604020202020204" pitchFamily="34" charset="0"/>
              <a:buChar char="•"/>
              <a:defRPr sz="2400" kern="1200">
                <a:solidFill>
                  <a:schemeClr val="tx1"/>
                </a:solidFill>
                <a:latin typeface="+mn-lt"/>
                <a:ea typeface="+mn-ea"/>
                <a:cs typeface="+mn-cs"/>
              </a:defRPr>
            </a:lvl2pPr>
            <a:lvl3pPr marL="1211580" indent="-256032" algn="l" defTabSz="914400" rtl="0" eaLnBrk="1" latinLnBrk="0" hangingPunct="1">
              <a:lnSpc>
                <a:spcPct val="90000"/>
              </a:lnSpc>
              <a:spcBef>
                <a:spcPts val="500"/>
              </a:spcBef>
              <a:buClr>
                <a:schemeClr val="accent2"/>
              </a:buClr>
              <a:buFont typeface="Arial" panose="020B0604020202020204" pitchFamily="34" charset="0"/>
              <a:buChar char="•"/>
              <a:defRPr sz="2000" kern="1200">
                <a:solidFill>
                  <a:schemeClr val="tx1"/>
                </a:solidFill>
                <a:latin typeface="+mn-lt"/>
                <a:ea typeface="+mn-ea"/>
                <a:cs typeface="+mn-cs"/>
              </a:defRPr>
            </a:lvl3pPr>
            <a:lvl4pPr marL="150876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4pPr>
            <a:lvl5pPr marL="1794510" indent="-201168"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lnSpc>
                <a:spcPct val="100000"/>
              </a:lnSpc>
              <a:spcAft>
                <a:spcPts val="0"/>
              </a:spcAft>
            </a:pPr>
            <a:r>
              <a:rPr lang="en-US" sz="2400" dirty="0">
                <a:solidFill>
                  <a:srgbClr val="000000"/>
                </a:solidFill>
                <a:latin typeface="Liberation Sans" panose="020B0604020202020204"/>
                <a:cs typeface="Times New Roman" panose="02020603050405020304" pitchFamily="18" charset="0"/>
              </a:rPr>
              <a:t>Effects for </a:t>
            </a:r>
            <a:r>
              <a:rPr lang="en-US" sz="2400" dirty="0" err="1">
                <a:solidFill>
                  <a:srgbClr val="000000"/>
                </a:solidFill>
                <a:latin typeface="Liberation Sans" panose="020B0604020202020204"/>
                <a:cs typeface="Times New Roman" panose="02020603050405020304" pitchFamily="18" charset="0"/>
              </a:rPr>
              <a:t>Medland</a:t>
            </a:r>
            <a:r>
              <a:rPr lang="en-US" sz="2400" dirty="0">
                <a:solidFill>
                  <a:srgbClr val="000000"/>
                </a:solidFill>
                <a:latin typeface="Liberation Sans" panose="020B0604020202020204"/>
                <a:cs typeface="Times New Roman" panose="02020603050405020304" pitchFamily="18" charset="0"/>
              </a:rPr>
              <a:t> Corporation, assuming that it splits its 50,000 shares of common stock on a 2-for-1 basis.</a:t>
            </a:r>
            <a:endParaRPr lang="en-IN" sz="2400" dirty="0">
              <a:latin typeface="Liberation Sans" panose="020B0604020202020204"/>
              <a:cs typeface="Times New Roman" panose="02020603050405020304" pitchFamily="18" charset="0"/>
            </a:endParaRPr>
          </a:p>
        </p:txBody>
      </p:sp>
      <p:pic>
        <p:nvPicPr>
          <p:cNvPr id="8" name="Content Placeholder 8" descr="Illustration of Stock splits. The statement has four columns with the first displaying labels and remaining columns labeled as Before Stock split, Change and After Stock split. The first line of the table shows: Stockholder’s equity. The second line of the table shows: Paid-in capital slightly indented. The next line shows: Common stock, slightly indented, with the amount listed in the second column as $500,000, and the fourth column as $500,000 respectively. The next line shows: Paid-in capital in excess of par-common stock, with the amount listed as 0 in the second column, and 0 in the fourth column respectively. The total is labeled as: Total paid-in capital, with the amount of 500,000 in the second column, $0 in the third column and 500,000 in the fourth column respectively resulting from adding the above. The next line shows: Retained earnings, with the amount listed in the second column as 300,000, the third column as 0 and the fourth column as 300,000 respectively. The total is labeled as: Total Stockholders' equity, with the amount of $800,000 in the second column, 0 in the third column and $800,000 in the fourth column respectively resulting from adding the retained earnings and subtotal. The line below shows: Outstanding shares, with the amount listed in the second column as 50,000, positive 50,000 in the third column and 100,000 in the fourth column respectively. The line below is labeled as: Par value per share, with the amount listed in the second column as $10.00, negative $5.00 in the third column and $5.00 in the fourth column respectively.">
            <a:extLst>
              <a:ext uri="{FF2B5EF4-FFF2-40B4-BE49-F238E27FC236}">
                <a16:creationId xmlns:a16="http://schemas.microsoft.com/office/drawing/2014/main" id="{63D36A20-6CB3-4A04-BFDE-C2AB166E5A3F}"/>
              </a:ext>
            </a:extLst>
          </p:cNvPr>
          <p:cNvPicPr>
            <a:picLocks noChangeAspect="1"/>
          </p:cNvPicPr>
          <p:nvPr/>
        </p:nvPicPr>
        <p:blipFill>
          <a:blip r:embed="rId3"/>
          <a:stretch>
            <a:fillRect/>
          </a:stretch>
        </p:blipFill>
        <p:spPr>
          <a:xfrm>
            <a:off x="664733" y="2892890"/>
            <a:ext cx="8022067" cy="3447975"/>
          </a:xfrm>
          <a:prstGeom prst="rect">
            <a:avLst/>
          </a:prstGeom>
          <a:ln>
            <a:solidFill>
              <a:srgbClr val="231F20"/>
            </a:solidFill>
          </a:ln>
        </p:spPr>
      </p:pic>
    </p:spTree>
    <p:extLst>
      <p:ext uri="{BB962C8B-B14F-4D97-AF65-F5344CB8AC3E}">
        <p14:creationId xmlns:p14="http://schemas.microsoft.com/office/powerpoint/2010/main" val="3673429282"/>
      </p:ext>
    </p:extLst>
  </p:cSld>
  <p:clrMapOvr>
    <a:masterClrMapping/>
  </p:clrMapOvr>
  <p:transition>
    <p:wipe dir="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0" name="Rectangle 7"/>
          <p:cNvSpPr>
            <a:spLocks noChangeArrowheads="1"/>
          </p:cNvSpPr>
          <p:nvPr/>
        </p:nvSpPr>
        <p:spPr bwMode="auto">
          <a:xfrm>
            <a:off x="609600" y="304800"/>
            <a:ext cx="8534400" cy="560388"/>
          </a:xfrm>
          <a:prstGeom prst="rect">
            <a:avLst/>
          </a:prstGeom>
          <a:noFill/>
          <a:ln>
            <a:noFill/>
          </a:ln>
          <a:effectLst/>
          <a:extLst>
            <a:ext uri="{909E8E84-426E-40dd-AFC4-6F175D3DCCD1}">
              <a14:hiddenFill xmlns:a14="http://schemas.microsoft.com/office/drawing/2010/main" xmlns="">
                <a:solidFill>
                  <a:srgbClr val="990000"/>
                </a:solidFill>
              </a14:hiddenFill>
            </a:ext>
            <a:ext uri="{91240B29-F687-4f45-9708-019B960494DF}">
              <a14:hiddenLine xmlns:a14="http://schemas.microsoft.com/office/drawing/2010/main" xmlns="" w="12700" algn="ctr">
                <a:solidFill>
                  <a:schemeClr val="tx1"/>
                </a:solidFill>
                <a:miter lim="800000"/>
                <a:headEnd/>
                <a:tailEnd/>
              </a14:hiddenLine>
            </a:ext>
            <a:ext uri="{AF507438-7753-43e0-B8FC-AC1667EBCBE1}">
              <a14:hiddenEffects xmlns:a14="http://schemas.microsoft.com/office/drawing/2010/main" xmlns="">
                <a:effectLst>
                  <a:outerShdw dist="107763" dir="2700000" algn="ctr" rotWithShape="0">
                    <a:schemeClr val="bg2"/>
                  </a:outerShdw>
                </a:effectLst>
              </a14:hiddenEffects>
            </a:ext>
          </a:extLst>
        </p:spPr>
        <p:txBody>
          <a:bodyPr lIns="90488" tIns="44450" rIns="90488" bIns="44450"/>
          <a:lstStyle/>
          <a:p>
            <a:pPr marL="0" marR="0" lvl="0" indent="0" algn="l" defTabSz="914400" rtl="0" eaLnBrk="0" fontAlgn="base" latinLnBrk="0" hangingPunct="0">
              <a:lnSpc>
                <a:spcPct val="100000"/>
              </a:lnSpc>
              <a:spcBef>
                <a:spcPct val="0"/>
              </a:spcBef>
              <a:spcAft>
                <a:spcPct val="0"/>
              </a:spcAft>
              <a:buClrTx/>
              <a:buSzPct val="80000"/>
              <a:buFontTx/>
              <a:buNone/>
              <a:tabLst/>
              <a:defRPr/>
            </a:pPr>
            <a:r>
              <a:rPr kumimoji="0" lang="en-US" altLang="en-US" sz="3200" b="1" i="0" u="none" strike="noStrike" kern="1200" cap="none" spc="0" normalizeH="0" baseline="0" noProof="0" dirty="0">
                <a:ln>
                  <a:noFill/>
                </a:ln>
                <a:solidFill>
                  <a:srgbClr val="0000FF">
                    <a:lumMod val="75000"/>
                  </a:srgbClr>
                </a:solidFill>
                <a:effectLst/>
                <a:uLnTx/>
                <a:uFillTx/>
                <a:latin typeface="Liberation Sans" panose="020B0604020202020204" pitchFamily="34" charset="0"/>
                <a:ea typeface="+mn-ea"/>
                <a:cs typeface="+mn-cs"/>
              </a:rPr>
              <a:t>Do It! 3b: Stock Dividends and Stock Splits</a:t>
            </a:r>
          </a:p>
        </p:txBody>
      </p:sp>
      <p:sp>
        <p:nvSpPr>
          <p:cNvPr id="24581" name="Line 8"/>
          <p:cNvSpPr>
            <a:spLocks noChangeShapeType="1"/>
          </p:cNvSpPr>
          <p:nvPr/>
        </p:nvSpPr>
        <p:spPr bwMode="auto">
          <a:xfrm>
            <a:off x="304800" y="990600"/>
            <a:ext cx="8534400"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Liberation Sans" panose="020B0604020202020204" pitchFamily="34" charset="0"/>
              <a:ea typeface="+mn-ea"/>
              <a:cs typeface="+mn-cs"/>
            </a:endParaRPr>
          </a:p>
        </p:txBody>
      </p:sp>
      <p:sp>
        <p:nvSpPr>
          <p:cNvPr id="2" name="Slide Number Placeholder 1"/>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980D5847-D064-449A-9DD5-EB6DB8BB846B}" type="slidenum">
              <a:rPr kumimoji="0" lang="en-US" sz="1200" b="0" i="0" u="none" strike="noStrike" kern="1200" cap="none" spc="0" normalizeH="0" baseline="0" noProof="0" smtClean="0">
                <a:ln>
                  <a:noFill/>
                </a:ln>
                <a:solidFill>
                  <a:srgbClr val="000000">
                    <a:tint val="75000"/>
                  </a:srgbClr>
                </a:solidFill>
                <a:effectLst/>
                <a:uLnTx/>
                <a:uFillTx/>
                <a:latin typeface="Times New Roman" pitchFamily="18"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72</a:t>
            </a:fld>
            <a:endParaRPr kumimoji="0" lang="en-US" sz="1200" b="0" i="0" u="none" strike="noStrike" kern="1200" cap="none" spc="0" normalizeH="0" baseline="0" noProof="0">
              <a:ln>
                <a:noFill/>
              </a:ln>
              <a:solidFill>
                <a:srgbClr val="000000">
                  <a:tint val="75000"/>
                </a:srgbClr>
              </a:solidFill>
              <a:effectLst/>
              <a:uLnTx/>
              <a:uFillTx/>
              <a:latin typeface="Times New Roman" pitchFamily="18" charset="0"/>
              <a:ea typeface="+mn-ea"/>
              <a:cs typeface="+mn-cs"/>
            </a:endParaRPr>
          </a:p>
        </p:txBody>
      </p:sp>
      <p:sp>
        <p:nvSpPr>
          <p:cNvPr id="7" name="Content Placeholder 2">
            <a:extLst>
              <a:ext uri="{FF2B5EF4-FFF2-40B4-BE49-F238E27FC236}">
                <a16:creationId xmlns:a16="http://schemas.microsoft.com/office/drawing/2014/main" id="{578C128D-CF85-4959-AD0D-550C6EF0C763}"/>
              </a:ext>
            </a:extLst>
          </p:cNvPr>
          <p:cNvSpPr txBox="1">
            <a:spLocks/>
          </p:cNvSpPr>
          <p:nvPr/>
        </p:nvSpPr>
        <p:spPr>
          <a:xfrm>
            <a:off x="591263" y="1152525"/>
            <a:ext cx="8058554" cy="2498726"/>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Clr>
                <a:schemeClr val="accent2"/>
              </a:buClr>
              <a:buFont typeface="Arial" panose="020B0604020202020204" pitchFamily="34" charset="0"/>
              <a:buNone/>
              <a:defRPr sz="2800" b="0" i="0" kern="1200">
                <a:solidFill>
                  <a:schemeClr val="tx1"/>
                </a:solidFill>
                <a:latin typeface="Times New Roman" charset="0"/>
                <a:ea typeface="Times New Roman" charset="0"/>
                <a:cs typeface="Times New Roman" charset="0"/>
              </a:defRPr>
            </a:lvl1pPr>
            <a:lvl2pPr marL="822960" indent="-292608" algn="l" defTabSz="914400" rtl="0" eaLnBrk="1" latinLnBrk="0" hangingPunct="1">
              <a:lnSpc>
                <a:spcPct val="90000"/>
              </a:lnSpc>
              <a:spcBef>
                <a:spcPts val="500"/>
              </a:spcBef>
              <a:buClr>
                <a:schemeClr val="accent2"/>
              </a:buClr>
              <a:buFont typeface="Arial" panose="020B0604020202020204" pitchFamily="34" charset="0"/>
              <a:buChar char="•"/>
              <a:defRPr sz="2400" kern="1200">
                <a:solidFill>
                  <a:schemeClr val="tx1"/>
                </a:solidFill>
                <a:latin typeface="+mn-lt"/>
                <a:ea typeface="+mn-ea"/>
                <a:cs typeface="+mn-cs"/>
              </a:defRPr>
            </a:lvl2pPr>
            <a:lvl3pPr marL="1211580" indent="-256032" algn="l" defTabSz="914400" rtl="0" eaLnBrk="1" latinLnBrk="0" hangingPunct="1">
              <a:lnSpc>
                <a:spcPct val="90000"/>
              </a:lnSpc>
              <a:spcBef>
                <a:spcPts val="500"/>
              </a:spcBef>
              <a:buClr>
                <a:schemeClr val="accent2"/>
              </a:buClr>
              <a:buFont typeface="Arial" panose="020B0604020202020204" pitchFamily="34" charset="0"/>
              <a:buChar char="•"/>
              <a:defRPr sz="2000" kern="1200">
                <a:solidFill>
                  <a:schemeClr val="tx1"/>
                </a:solidFill>
                <a:latin typeface="+mn-lt"/>
                <a:ea typeface="+mn-ea"/>
                <a:cs typeface="+mn-cs"/>
              </a:defRPr>
            </a:lvl3pPr>
            <a:lvl4pPr marL="150876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4pPr>
            <a:lvl5pPr marL="1794510" indent="-201168"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lnSpc>
                <a:spcPct val="100000"/>
              </a:lnSpc>
              <a:spcAft>
                <a:spcPts val="0"/>
              </a:spcAft>
            </a:pPr>
            <a:r>
              <a:rPr lang="en-US" sz="2100" dirty="0">
                <a:solidFill>
                  <a:srgbClr val="000000"/>
                </a:solidFill>
                <a:latin typeface="Liberation Sans" panose="020B0604020202020204"/>
                <a:cs typeface="Times New Roman" panose="02020603050405020304" pitchFamily="18" charset="0"/>
              </a:rPr>
              <a:t>Sing CD Company has had five years of record earnings. Due to this success, the market price of its 500,000 shares of $2 par value common stock has tripled from $15 per share to $45. President Joan Elbert is considering either a 10% stock dividend or a 2-for-1 stock split. She asks you to show the before-and-after effects.</a:t>
            </a:r>
          </a:p>
          <a:p>
            <a:pPr fontAlgn="auto">
              <a:lnSpc>
                <a:spcPct val="100000"/>
              </a:lnSpc>
              <a:spcAft>
                <a:spcPts val="0"/>
              </a:spcAft>
            </a:pPr>
            <a:r>
              <a:rPr lang="en-US" sz="2100" dirty="0">
                <a:solidFill>
                  <a:srgbClr val="000000"/>
                </a:solidFill>
                <a:latin typeface="Liberation Sans" panose="020B0604020202020204"/>
                <a:cs typeface="Times New Roman" panose="02020603050405020304" pitchFamily="18" charset="0"/>
              </a:rPr>
              <a:t>(Paid-in capital is $2,000,000. Retained earnings is $10,000,000. )</a:t>
            </a:r>
          </a:p>
        </p:txBody>
      </p:sp>
      <p:graphicFrame>
        <p:nvGraphicFramePr>
          <p:cNvPr id="9" name="Table 8">
            <a:extLst>
              <a:ext uri="{FF2B5EF4-FFF2-40B4-BE49-F238E27FC236}">
                <a16:creationId xmlns:a16="http://schemas.microsoft.com/office/drawing/2014/main" id="{8EAF20A8-9D44-49CA-860E-6CF021C62FA1}"/>
              </a:ext>
            </a:extLst>
          </p:cNvPr>
          <p:cNvGraphicFramePr>
            <a:graphicFrameLocks noGrp="1"/>
          </p:cNvGraphicFramePr>
          <p:nvPr>
            <p:extLst>
              <p:ext uri="{D42A27DB-BD31-4B8C-83A1-F6EECF244321}">
                <p14:modId xmlns:p14="http://schemas.microsoft.com/office/powerpoint/2010/main" val="1497804200"/>
              </p:ext>
            </p:extLst>
          </p:nvPr>
        </p:nvGraphicFramePr>
        <p:xfrm>
          <a:off x="609600" y="3962400"/>
          <a:ext cx="8051800" cy="2447925"/>
        </p:xfrm>
        <a:graphic>
          <a:graphicData uri="http://schemas.openxmlformats.org/drawingml/2006/table">
            <a:tbl>
              <a:tblPr/>
              <a:tblGrid>
                <a:gridCol w="4076700">
                  <a:extLst>
                    <a:ext uri="{9D8B030D-6E8A-4147-A177-3AD203B41FA5}">
                      <a16:colId xmlns:a16="http://schemas.microsoft.com/office/drawing/2014/main" val="4033113825"/>
                    </a:ext>
                  </a:extLst>
                </a:gridCol>
                <a:gridCol w="1498600">
                  <a:extLst>
                    <a:ext uri="{9D8B030D-6E8A-4147-A177-3AD203B41FA5}">
                      <a16:colId xmlns:a16="http://schemas.microsoft.com/office/drawing/2014/main" val="1567166953"/>
                    </a:ext>
                  </a:extLst>
                </a:gridCol>
                <a:gridCol w="1270000">
                  <a:extLst>
                    <a:ext uri="{9D8B030D-6E8A-4147-A177-3AD203B41FA5}">
                      <a16:colId xmlns:a16="http://schemas.microsoft.com/office/drawing/2014/main" val="2315963719"/>
                    </a:ext>
                  </a:extLst>
                </a:gridCol>
                <a:gridCol w="1206500">
                  <a:extLst>
                    <a:ext uri="{9D8B030D-6E8A-4147-A177-3AD203B41FA5}">
                      <a16:colId xmlns:a16="http://schemas.microsoft.com/office/drawing/2014/main" val="2438198903"/>
                    </a:ext>
                  </a:extLst>
                </a:gridCol>
              </a:tblGrid>
              <a:tr h="266700">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fontAlgn="b"/>
                      <a:r>
                        <a:rPr lang="en-US" sz="1600" b="0" i="0" u="none" strike="noStrike">
                          <a:solidFill>
                            <a:srgbClr val="000000"/>
                          </a:solidFill>
                          <a:effectLst/>
                          <a:latin typeface="Calibri" panose="020F0502020204030204" pitchFamily="34" charset="0"/>
                        </a:rPr>
                        <a:t> </a:t>
                      </a:r>
                    </a:p>
                  </a:txBody>
                  <a:tcPr marL="3175" marR="3175" marT="3175" marB="0" anchor="b">
                    <a:lnL>
                      <a:noFill/>
                    </a:lnL>
                    <a:lnR>
                      <a:noFill/>
                    </a:lnR>
                    <a:lnT>
                      <a:noFill/>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fontAlgn="b"/>
                      <a:r>
                        <a:rPr lang="en-US" sz="1600" b="0" i="0" u="none" strike="noStrike">
                          <a:solidFill>
                            <a:srgbClr val="000000"/>
                          </a:solidFill>
                          <a:effectLst/>
                          <a:latin typeface="Calibri" panose="020F0502020204030204" pitchFamily="34" charset="0"/>
                        </a:rPr>
                        <a:t>Original Balances</a:t>
                      </a:r>
                    </a:p>
                  </a:txBody>
                  <a:tcPr marL="3175" marR="3175" marT="3175" marB="0" anchor="b">
                    <a:lnL>
                      <a:noFill/>
                    </a:lnL>
                    <a:lnR>
                      <a:noFill/>
                    </a:lnR>
                    <a:lnT>
                      <a:noFill/>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fontAlgn="b"/>
                      <a:r>
                        <a:rPr lang="en-US" sz="1600" b="0" i="0" u="none" strike="noStrike">
                          <a:solidFill>
                            <a:srgbClr val="000000"/>
                          </a:solidFill>
                          <a:effectLst/>
                          <a:latin typeface="Calibri" panose="020F0502020204030204" pitchFamily="34" charset="0"/>
                        </a:rPr>
                        <a:t>After Dividend</a:t>
                      </a:r>
                    </a:p>
                  </a:txBody>
                  <a:tcPr marL="3175" marR="3175" marT="3175" marB="0" anchor="b">
                    <a:lnL>
                      <a:noFill/>
                    </a:lnL>
                    <a:lnR>
                      <a:noFill/>
                    </a:lnR>
                    <a:lnT>
                      <a:noFill/>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fontAlgn="b"/>
                      <a:r>
                        <a:rPr lang="en-US" sz="1600" b="0" i="0" u="none" strike="noStrike">
                          <a:solidFill>
                            <a:srgbClr val="000000"/>
                          </a:solidFill>
                          <a:effectLst/>
                          <a:latin typeface="Calibri" panose="020F0502020204030204" pitchFamily="34" charset="0"/>
                        </a:rPr>
                        <a:t>After Split</a:t>
                      </a:r>
                    </a:p>
                  </a:txBody>
                  <a:tcPr marL="3175" marR="3175" marT="3175" marB="0" anchor="b">
                    <a:lnL>
                      <a:noFill/>
                    </a:lnL>
                    <a:lnR>
                      <a:noFill/>
                    </a:lnR>
                    <a:lnT>
                      <a:noFill/>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41361409"/>
                  </a:ext>
                </a:extLst>
              </a:tr>
              <a:tr h="266700">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fontAlgn="b"/>
                      <a:r>
                        <a:rPr lang="en-US" sz="1600" b="0" i="0" u="none" strike="noStrike">
                          <a:solidFill>
                            <a:srgbClr val="000000"/>
                          </a:solidFill>
                          <a:effectLst/>
                          <a:latin typeface="Calibri" panose="020F0502020204030204" pitchFamily="34" charset="0"/>
                        </a:rPr>
                        <a:t>Paid-in Capital</a:t>
                      </a:r>
                    </a:p>
                  </a:txBody>
                  <a:tcPr marL="3175" marR="3175" marT="3175" marB="0" anchor="b">
                    <a:lnL>
                      <a:noFill/>
                    </a:lnL>
                    <a:lnR>
                      <a:noFill/>
                    </a:lnR>
                    <a:lnT w="6350" cap="flat" cmpd="sng" algn="ctr">
                      <a:solidFill>
                        <a:srgbClr val="000000"/>
                      </a:solid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fontAlgn="b"/>
                      <a:endParaRPr lang="en-US" sz="1600" b="0" i="0" u="none" strike="noStrike">
                        <a:solidFill>
                          <a:srgbClr val="000000"/>
                        </a:solidFill>
                        <a:effectLst/>
                        <a:latin typeface="Calibri" panose="020F0502020204030204" pitchFamily="34" charset="0"/>
                      </a:endParaRPr>
                    </a:p>
                  </a:txBody>
                  <a:tcPr marL="3175" marR="3175" marT="3175" marB="0" anchor="b">
                    <a:lnL>
                      <a:noFill/>
                    </a:lnL>
                    <a:lnR>
                      <a:noFill/>
                    </a:lnR>
                    <a:lnT w="6350" cap="flat" cmpd="sng" algn="ctr">
                      <a:solidFill>
                        <a:srgbClr val="000000"/>
                      </a:solid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fontAlgn="b"/>
                      <a:endParaRPr lang="en-US" sz="1600" b="0" i="0" u="none" strike="noStrike">
                        <a:solidFill>
                          <a:srgbClr val="000000"/>
                        </a:solidFill>
                        <a:effectLst/>
                        <a:latin typeface="Calibri" panose="020F0502020204030204" pitchFamily="34" charset="0"/>
                      </a:endParaRPr>
                    </a:p>
                  </a:txBody>
                  <a:tcPr marL="3175" marR="3175" marT="3175" marB="0" anchor="b">
                    <a:lnL>
                      <a:noFill/>
                    </a:lnL>
                    <a:lnR>
                      <a:noFill/>
                    </a:lnR>
                    <a:lnT w="6350" cap="flat" cmpd="sng" algn="ctr">
                      <a:solidFill>
                        <a:srgbClr val="000000"/>
                      </a:solid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fontAlgn="b"/>
                      <a:endParaRPr lang="en-US" sz="1600" b="0" i="0" u="none" strike="noStrike">
                        <a:solidFill>
                          <a:srgbClr val="000000"/>
                        </a:solidFill>
                        <a:effectLst/>
                        <a:latin typeface="Calibri" panose="020F0502020204030204" pitchFamily="34" charset="0"/>
                      </a:endParaRPr>
                    </a:p>
                  </a:txBody>
                  <a:tcPr marL="3175" marR="3175" marT="3175" marB="0" anchor="b">
                    <a:lnL>
                      <a:noFill/>
                    </a:lnL>
                    <a:lnR>
                      <a:noFill/>
                    </a:lnR>
                    <a:lnT w="6350" cap="flat" cmpd="sng" algn="ctr">
                      <a:solidFill>
                        <a:srgbClr val="000000"/>
                      </a:solidFill>
                      <a:prstDash val="solid"/>
                      <a:round/>
                      <a:headEnd type="none" w="med" len="med"/>
                      <a:tailEnd type="none" w="med" len="med"/>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795744515"/>
                  </a:ext>
                </a:extLst>
              </a:tr>
              <a:tr h="266700">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fontAlgn="b"/>
                      <a:r>
                        <a:rPr lang="en-US" sz="1600" b="0" i="0" u="none" strike="noStrike">
                          <a:solidFill>
                            <a:srgbClr val="000000"/>
                          </a:solidFill>
                          <a:effectLst/>
                          <a:latin typeface="Calibri" panose="020F0502020204030204" pitchFamily="34" charset="0"/>
                        </a:rPr>
                        <a:t>Common stock, $2 par</a:t>
                      </a:r>
                    </a:p>
                  </a:txBody>
                  <a:tcPr marL="95250" marR="3175" marT="3175" marB="0" anchor="b">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r" fontAlgn="b"/>
                      <a:r>
                        <a:rPr lang="en-US" sz="1600" b="0" i="0" u="none" strike="noStrike">
                          <a:solidFill>
                            <a:srgbClr val="000000"/>
                          </a:solidFill>
                          <a:effectLst/>
                          <a:latin typeface="Calibri" panose="020F0502020204030204" pitchFamily="34" charset="0"/>
                        </a:rPr>
                        <a:t> $         1,000,000 </a:t>
                      </a:r>
                    </a:p>
                  </a:txBody>
                  <a:tcPr marL="3175" marR="3175" marT="3175" marB="0" anchor="b">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r" fontAlgn="b"/>
                      <a:r>
                        <a:rPr lang="en-US" sz="1600" b="0" i="0" u="none" strike="noStrike">
                          <a:solidFill>
                            <a:srgbClr val="000000"/>
                          </a:solidFill>
                          <a:effectLst/>
                          <a:latin typeface="Calibri" panose="020F0502020204030204" pitchFamily="34" charset="0"/>
                        </a:rPr>
                        <a:t> $    1,100,000 </a:t>
                      </a:r>
                    </a:p>
                  </a:txBody>
                  <a:tcPr marL="3175" marR="3175" marT="3175" marB="0" anchor="b">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r" fontAlgn="b"/>
                      <a:r>
                        <a:rPr lang="en-US" sz="1600" b="0" i="0" u="none" strike="noStrike">
                          <a:solidFill>
                            <a:srgbClr val="000000"/>
                          </a:solidFill>
                          <a:effectLst/>
                          <a:latin typeface="Calibri" panose="020F0502020204030204" pitchFamily="34" charset="0"/>
                        </a:rPr>
                        <a:t> $   1,000,000 </a:t>
                      </a:r>
                    </a:p>
                  </a:txBody>
                  <a:tcPr marL="3175" marR="3175" marT="3175" marB="0" anchor="b">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558332598"/>
                  </a:ext>
                </a:extLst>
              </a:tr>
              <a:tr h="266700">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fontAlgn="b"/>
                      <a:r>
                        <a:rPr lang="en-US" sz="1600" b="0" i="0" u="none" strike="noStrike">
                          <a:solidFill>
                            <a:srgbClr val="000000"/>
                          </a:solidFill>
                          <a:effectLst/>
                          <a:latin typeface="Calibri" panose="020F0502020204030204" pitchFamily="34" charset="0"/>
                        </a:rPr>
                        <a:t>Paid-in Capital in excess of par - common stock</a:t>
                      </a:r>
                    </a:p>
                  </a:txBody>
                  <a:tcPr marL="95250" marR="3175" marT="3175" marB="0" anchor="b">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r" fontAlgn="b"/>
                      <a:r>
                        <a:rPr lang="en-US" sz="1600" b="0" i="0" u="none" strike="noStrike">
                          <a:solidFill>
                            <a:srgbClr val="000000"/>
                          </a:solidFill>
                          <a:effectLst/>
                          <a:latin typeface="Calibri" panose="020F0502020204030204" pitchFamily="34" charset="0"/>
                        </a:rPr>
                        <a:t>             1,000,000 </a:t>
                      </a:r>
                    </a:p>
                  </a:txBody>
                  <a:tcPr marL="3175" marR="3175" marT="3175" marB="0" anchor="b">
                    <a:lnL>
                      <a:noFill/>
                    </a:lnL>
                    <a:lnR>
                      <a:noFill/>
                    </a:lnR>
                    <a:lnT>
                      <a:noFill/>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r" fontAlgn="b"/>
                      <a:r>
                        <a:rPr lang="en-US" sz="1600" b="0" i="0" u="none" strike="noStrike">
                          <a:solidFill>
                            <a:srgbClr val="000000"/>
                          </a:solidFill>
                          <a:effectLst/>
                          <a:latin typeface="Calibri" panose="020F0502020204030204" pitchFamily="34" charset="0"/>
                        </a:rPr>
                        <a:t>        3,150,000 </a:t>
                      </a:r>
                    </a:p>
                  </a:txBody>
                  <a:tcPr marL="3175" marR="3175" marT="3175" marB="0" anchor="b">
                    <a:lnL>
                      <a:noFill/>
                    </a:lnL>
                    <a:lnR>
                      <a:noFill/>
                    </a:lnR>
                    <a:lnT>
                      <a:noFill/>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r" fontAlgn="b"/>
                      <a:r>
                        <a:rPr lang="en-US" sz="1600" b="0" i="0" u="none" strike="noStrike">
                          <a:solidFill>
                            <a:srgbClr val="000000"/>
                          </a:solidFill>
                          <a:effectLst/>
                          <a:latin typeface="Calibri" panose="020F0502020204030204" pitchFamily="34" charset="0"/>
                        </a:rPr>
                        <a:t>      1,000,000 </a:t>
                      </a:r>
                    </a:p>
                  </a:txBody>
                  <a:tcPr marL="3175" marR="3175" marT="3175" marB="0" anchor="b">
                    <a:lnL>
                      <a:noFill/>
                    </a:lnL>
                    <a:lnR>
                      <a:noFill/>
                    </a:lnR>
                    <a:lnT>
                      <a:noFill/>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80000058"/>
                  </a:ext>
                </a:extLst>
              </a:tr>
              <a:tr h="266700">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fontAlgn="b"/>
                      <a:r>
                        <a:rPr lang="en-US" sz="1600" b="0" i="0" u="none" strike="noStrike">
                          <a:solidFill>
                            <a:srgbClr val="000000"/>
                          </a:solidFill>
                          <a:effectLst/>
                          <a:latin typeface="Calibri" panose="020F0502020204030204" pitchFamily="34" charset="0"/>
                        </a:rPr>
                        <a:t>Total paid-in capital</a:t>
                      </a:r>
                    </a:p>
                  </a:txBody>
                  <a:tcPr marL="190500" marR="3175" marT="3175" marB="0" anchor="b">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r" fontAlgn="b"/>
                      <a:r>
                        <a:rPr lang="en-US" sz="1600" b="0" i="0" u="none" strike="noStrike">
                          <a:solidFill>
                            <a:srgbClr val="000000"/>
                          </a:solidFill>
                          <a:effectLst/>
                          <a:latin typeface="Calibri" panose="020F0502020204030204" pitchFamily="34" charset="0"/>
                        </a:rPr>
                        <a:t>             2,000,000 </a:t>
                      </a:r>
                    </a:p>
                  </a:txBody>
                  <a:tcPr marL="3175" marR="3175" marT="3175" marB="0" anchor="b">
                    <a:lnL>
                      <a:noFill/>
                    </a:lnL>
                    <a:lnR>
                      <a:noFill/>
                    </a:lnR>
                    <a:lnT w="6350" cap="flat" cmpd="sng" algn="ctr">
                      <a:solidFill>
                        <a:srgbClr val="000000"/>
                      </a:solid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r" fontAlgn="b"/>
                      <a:r>
                        <a:rPr lang="en-US" sz="1600" b="0" i="0" u="none" strike="noStrike">
                          <a:solidFill>
                            <a:srgbClr val="000000"/>
                          </a:solidFill>
                          <a:effectLst/>
                          <a:latin typeface="Calibri" panose="020F0502020204030204" pitchFamily="34" charset="0"/>
                        </a:rPr>
                        <a:t>        4,250,000 </a:t>
                      </a:r>
                    </a:p>
                  </a:txBody>
                  <a:tcPr marL="3175" marR="3175" marT="3175" marB="0" anchor="b">
                    <a:lnL>
                      <a:noFill/>
                    </a:lnL>
                    <a:lnR>
                      <a:noFill/>
                    </a:lnR>
                    <a:lnT w="6350" cap="flat" cmpd="sng" algn="ctr">
                      <a:solidFill>
                        <a:srgbClr val="000000"/>
                      </a:solid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r" fontAlgn="b"/>
                      <a:r>
                        <a:rPr lang="en-US" sz="1600" b="0" i="0" u="none" strike="noStrike">
                          <a:solidFill>
                            <a:srgbClr val="000000"/>
                          </a:solidFill>
                          <a:effectLst/>
                          <a:latin typeface="Calibri" panose="020F0502020204030204" pitchFamily="34" charset="0"/>
                        </a:rPr>
                        <a:t>      2,000,000 </a:t>
                      </a:r>
                    </a:p>
                  </a:txBody>
                  <a:tcPr marL="3175" marR="3175" marT="3175" marB="0" anchor="b">
                    <a:lnL>
                      <a:noFill/>
                    </a:lnL>
                    <a:lnR>
                      <a:noFill/>
                    </a:lnR>
                    <a:lnT w="6350" cap="flat" cmpd="sng" algn="ctr">
                      <a:solidFill>
                        <a:srgbClr val="000000"/>
                      </a:solidFill>
                      <a:prstDash val="solid"/>
                      <a:round/>
                      <a:headEnd type="none" w="med" len="med"/>
                      <a:tailEnd type="none" w="med" len="med"/>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452938781"/>
                  </a:ext>
                </a:extLst>
              </a:tr>
              <a:tr h="266700">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fontAlgn="b"/>
                      <a:r>
                        <a:rPr lang="en-US" sz="1600" b="0" i="0" u="none" strike="noStrike">
                          <a:solidFill>
                            <a:srgbClr val="000000"/>
                          </a:solidFill>
                          <a:effectLst/>
                          <a:latin typeface="Calibri" panose="020F0502020204030204" pitchFamily="34" charset="0"/>
                        </a:rPr>
                        <a:t>Retained earnings</a:t>
                      </a:r>
                    </a:p>
                  </a:txBody>
                  <a:tcPr marL="3175" marR="3175" marT="3175" marB="0" anchor="b">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r" fontAlgn="b"/>
                      <a:r>
                        <a:rPr lang="en-US" sz="1600" b="0" i="0" u="none" strike="noStrike">
                          <a:solidFill>
                            <a:srgbClr val="000000"/>
                          </a:solidFill>
                          <a:effectLst/>
                          <a:latin typeface="Calibri" panose="020F0502020204030204" pitchFamily="34" charset="0"/>
                        </a:rPr>
                        <a:t>          10,000,000 </a:t>
                      </a:r>
                    </a:p>
                  </a:txBody>
                  <a:tcPr marL="3175" marR="3175" marT="3175" marB="0" anchor="b">
                    <a:lnL>
                      <a:noFill/>
                    </a:lnL>
                    <a:lnR>
                      <a:noFill/>
                    </a:lnR>
                    <a:lnT>
                      <a:noFill/>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r" fontAlgn="b"/>
                      <a:r>
                        <a:rPr lang="en-US" sz="1600" b="0" i="0" u="none" strike="noStrike">
                          <a:solidFill>
                            <a:srgbClr val="000000"/>
                          </a:solidFill>
                          <a:effectLst/>
                          <a:latin typeface="Calibri" panose="020F0502020204030204" pitchFamily="34" charset="0"/>
                        </a:rPr>
                        <a:t>        7,750,000 </a:t>
                      </a:r>
                    </a:p>
                  </a:txBody>
                  <a:tcPr marL="3175" marR="3175" marT="3175" marB="0" anchor="b">
                    <a:lnL>
                      <a:noFill/>
                    </a:lnL>
                    <a:lnR>
                      <a:noFill/>
                    </a:lnR>
                    <a:lnT>
                      <a:noFill/>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r" fontAlgn="b"/>
                      <a:r>
                        <a:rPr lang="en-US" sz="1600" b="0" i="0" u="none" strike="noStrike">
                          <a:solidFill>
                            <a:srgbClr val="000000"/>
                          </a:solidFill>
                          <a:effectLst/>
                          <a:latin typeface="Calibri" panose="020F0502020204030204" pitchFamily="34" charset="0"/>
                        </a:rPr>
                        <a:t>    10,000,000 </a:t>
                      </a:r>
                    </a:p>
                  </a:txBody>
                  <a:tcPr marL="3175" marR="3175" marT="3175" marB="0" anchor="b">
                    <a:lnL>
                      <a:noFill/>
                    </a:lnL>
                    <a:lnR>
                      <a:noFill/>
                    </a:lnR>
                    <a:lnT>
                      <a:noFill/>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46899385"/>
                  </a:ext>
                </a:extLst>
              </a:tr>
              <a:tr h="276225">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fontAlgn="b"/>
                      <a:r>
                        <a:rPr lang="en-US" sz="1600" b="0" i="0" u="none" strike="noStrike">
                          <a:solidFill>
                            <a:srgbClr val="000000"/>
                          </a:solidFill>
                          <a:effectLst/>
                          <a:latin typeface="Calibri" panose="020F0502020204030204" pitchFamily="34" charset="0"/>
                        </a:rPr>
                        <a:t>Total stockholders' equity</a:t>
                      </a:r>
                    </a:p>
                  </a:txBody>
                  <a:tcPr marL="190500" marR="3175" marT="3175" marB="0" anchor="b">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r" fontAlgn="b"/>
                      <a:r>
                        <a:rPr lang="en-US" sz="1600" b="0" i="0" u="none" strike="noStrike">
                          <a:solidFill>
                            <a:srgbClr val="000000"/>
                          </a:solidFill>
                          <a:effectLst/>
                          <a:latin typeface="Calibri" panose="020F0502020204030204" pitchFamily="34" charset="0"/>
                        </a:rPr>
                        <a:t> $       12,000,000 </a:t>
                      </a:r>
                    </a:p>
                  </a:txBody>
                  <a:tcPr marL="3175" marR="3175" marT="3175" marB="0" anchor="b">
                    <a:lnL>
                      <a:noFill/>
                    </a:lnL>
                    <a:lnR>
                      <a:noFill/>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r" fontAlgn="b"/>
                      <a:r>
                        <a:rPr lang="en-US" sz="1600" b="0" i="0" u="none" strike="noStrike">
                          <a:solidFill>
                            <a:srgbClr val="000000"/>
                          </a:solidFill>
                          <a:effectLst/>
                          <a:latin typeface="Calibri" panose="020F0502020204030204" pitchFamily="34" charset="0"/>
                        </a:rPr>
                        <a:t> $  12,000,000 </a:t>
                      </a:r>
                    </a:p>
                  </a:txBody>
                  <a:tcPr marL="3175" marR="3175" marT="3175" marB="0" anchor="b">
                    <a:lnL>
                      <a:noFill/>
                    </a:lnL>
                    <a:lnR>
                      <a:noFill/>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r" fontAlgn="b"/>
                      <a:r>
                        <a:rPr lang="en-US" sz="1600" b="0" i="0" u="none" strike="noStrike">
                          <a:solidFill>
                            <a:srgbClr val="000000"/>
                          </a:solidFill>
                          <a:effectLst/>
                          <a:latin typeface="Calibri" panose="020F0502020204030204" pitchFamily="34" charset="0"/>
                        </a:rPr>
                        <a:t> $ 12,000,000 </a:t>
                      </a:r>
                    </a:p>
                  </a:txBody>
                  <a:tcPr marL="3175" marR="3175" marT="3175" marB="0" anchor="b">
                    <a:lnL>
                      <a:noFill/>
                    </a:lnL>
                    <a:lnR>
                      <a:noFill/>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52067645"/>
                  </a:ext>
                </a:extLst>
              </a:tr>
              <a:tr h="285750">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fontAlgn="b"/>
                      <a:r>
                        <a:rPr lang="en-US" sz="1600" b="0" i="0" u="none" strike="noStrike">
                          <a:solidFill>
                            <a:srgbClr val="FF0000"/>
                          </a:solidFill>
                          <a:effectLst/>
                          <a:latin typeface="Calibri" panose="020F0502020204030204" pitchFamily="34" charset="0"/>
                        </a:rPr>
                        <a:t>Outstanding shares</a:t>
                      </a:r>
                    </a:p>
                  </a:txBody>
                  <a:tcPr marL="3175" marR="3175" marT="3175" marB="0" anchor="b">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r" fontAlgn="b"/>
                      <a:r>
                        <a:rPr lang="en-US" sz="1600" b="0" i="0" u="none" strike="noStrike">
                          <a:solidFill>
                            <a:srgbClr val="000000"/>
                          </a:solidFill>
                          <a:effectLst/>
                          <a:latin typeface="Calibri" panose="020F0502020204030204" pitchFamily="34" charset="0"/>
                        </a:rPr>
                        <a:t>                500,000 </a:t>
                      </a:r>
                    </a:p>
                  </a:txBody>
                  <a:tcPr marL="3175" marR="3175" marT="3175" marB="0" anchor="b">
                    <a:lnL>
                      <a:noFill/>
                    </a:lnL>
                    <a:lnR>
                      <a:noFill/>
                    </a:lnR>
                    <a:lnT w="25400" cap="flat" cmpd="dbl"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r" fontAlgn="b"/>
                      <a:r>
                        <a:rPr lang="en-US" sz="1600" b="0" i="0" u="none" strike="noStrike">
                          <a:solidFill>
                            <a:srgbClr val="000000"/>
                          </a:solidFill>
                          <a:effectLst/>
                          <a:latin typeface="Calibri" panose="020F0502020204030204" pitchFamily="34" charset="0"/>
                        </a:rPr>
                        <a:t>           550,000 </a:t>
                      </a:r>
                    </a:p>
                  </a:txBody>
                  <a:tcPr marL="3175" marR="3175" marT="3175" marB="0" anchor="b">
                    <a:lnL>
                      <a:noFill/>
                    </a:lnL>
                    <a:lnR>
                      <a:noFill/>
                    </a:lnR>
                    <a:lnT w="25400" cap="flat" cmpd="dbl"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r" fontAlgn="b"/>
                      <a:r>
                        <a:rPr lang="en-US" sz="1600" b="0" i="0" u="none" strike="noStrike">
                          <a:solidFill>
                            <a:srgbClr val="000000"/>
                          </a:solidFill>
                          <a:effectLst/>
                          <a:latin typeface="Calibri" panose="020F0502020204030204" pitchFamily="34" charset="0"/>
                        </a:rPr>
                        <a:t>      1,000,000 </a:t>
                      </a:r>
                    </a:p>
                  </a:txBody>
                  <a:tcPr marL="3175" marR="3175" marT="3175" marB="0" anchor="b">
                    <a:lnL>
                      <a:noFill/>
                    </a:lnL>
                    <a:lnR>
                      <a:noFill/>
                    </a:lnR>
                    <a:lnT w="25400" cap="flat" cmpd="dbl"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68184097"/>
                  </a:ext>
                </a:extLst>
              </a:tr>
              <a:tr h="285750">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fontAlgn="b"/>
                      <a:r>
                        <a:rPr lang="en-US" sz="1600" b="0" i="0" u="none" strike="noStrike" dirty="0">
                          <a:solidFill>
                            <a:srgbClr val="FF0000"/>
                          </a:solidFill>
                          <a:effectLst/>
                          <a:latin typeface="Calibri" panose="020F0502020204030204" pitchFamily="34" charset="0"/>
                        </a:rPr>
                        <a:t>Par value per share</a:t>
                      </a:r>
                    </a:p>
                  </a:txBody>
                  <a:tcPr marL="3175" marR="3175" marT="3175" marB="0" anchor="b">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r" fontAlgn="b"/>
                      <a:r>
                        <a:rPr lang="en-US" sz="1600" b="0" i="0" u="none" strike="noStrike">
                          <a:solidFill>
                            <a:srgbClr val="000000"/>
                          </a:solidFill>
                          <a:effectLst/>
                          <a:latin typeface="Calibri" panose="020F0502020204030204" pitchFamily="34" charset="0"/>
                        </a:rPr>
                        <a:t> $                    2.00 </a:t>
                      </a:r>
                    </a:p>
                  </a:txBody>
                  <a:tcPr marL="3175" marR="3175" marT="3175" marB="0" anchor="b">
                    <a:lnL>
                      <a:noFill/>
                    </a:lnL>
                    <a:lnR>
                      <a:noFill/>
                    </a:lnR>
                    <a:lnT w="25400" cap="flat" cmpd="dbl"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r" fontAlgn="b"/>
                      <a:r>
                        <a:rPr lang="en-US" sz="1600" b="0" i="0" u="none" strike="noStrike">
                          <a:solidFill>
                            <a:srgbClr val="000000"/>
                          </a:solidFill>
                          <a:effectLst/>
                          <a:latin typeface="Calibri" panose="020F0502020204030204" pitchFamily="34" charset="0"/>
                        </a:rPr>
                        <a:t> $               2.00 </a:t>
                      </a:r>
                    </a:p>
                  </a:txBody>
                  <a:tcPr marL="3175" marR="3175" marT="3175" marB="0" anchor="b">
                    <a:lnL>
                      <a:noFill/>
                    </a:lnL>
                    <a:lnR>
                      <a:noFill/>
                    </a:lnR>
                    <a:lnT w="25400" cap="flat" cmpd="dbl"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r" fontAlgn="b"/>
                      <a:r>
                        <a:rPr lang="en-US" sz="1600" b="0" i="0" u="none" strike="noStrike" dirty="0">
                          <a:solidFill>
                            <a:srgbClr val="000000"/>
                          </a:solidFill>
                          <a:effectLst/>
                          <a:latin typeface="Calibri" panose="020F0502020204030204" pitchFamily="34" charset="0"/>
                        </a:rPr>
                        <a:t> $             1.00 </a:t>
                      </a:r>
                    </a:p>
                  </a:txBody>
                  <a:tcPr marL="3175" marR="3175" marT="3175" marB="0" anchor="b">
                    <a:lnL>
                      <a:noFill/>
                    </a:lnL>
                    <a:lnR>
                      <a:noFill/>
                    </a:lnR>
                    <a:lnT w="25400" cap="flat" cmpd="dbl"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33006331"/>
                  </a:ext>
                </a:extLst>
              </a:tr>
            </a:tbl>
          </a:graphicData>
        </a:graphic>
      </p:graphicFrame>
    </p:spTree>
    <p:extLst>
      <p:ext uri="{BB962C8B-B14F-4D97-AF65-F5344CB8AC3E}">
        <p14:creationId xmlns:p14="http://schemas.microsoft.com/office/powerpoint/2010/main" val="2815609597"/>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4" name="Rectangle 6"/>
          <p:cNvSpPr>
            <a:spLocks noChangeArrowheads="1"/>
          </p:cNvSpPr>
          <p:nvPr/>
        </p:nvSpPr>
        <p:spPr bwMode="auto">
          <a:xfrm>
            <a:off x="3200400" y="4629150"/>
            <a:ext cx="2819400" cy="838200"/>
          </a:xfrm>
          <a:prstGeom prst="rect">
            <a:avLst/>
          </a:prstGeom>
          <a:solidFill>
            <a:schemeClr val="bg1"/>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Times New Roman" pitchFamily="18" charset="0"/>
              <a:ea typeface="+mn-ea"/>
              <a:cs typeface="+mn-cs"/>
            </a:endParaRPr>
          </a:p>
        </p:txBody>
      </p:sp>
      <p:sp>
        <p:nvSpPr>
          <p:cNvPr id="232455" name="Rectangle 7"/>
          <p:cNvSpPr>
            <a:spLocks noChangeArrowheads="1"/>
          </p:cNvSpPr>
          <p:nvPr/>
        </p:nvSpPr>
        <p:spPr bwMode="auto">
          <a:xfrm>
            <a:off x="6019800" y="4629150"/>
            <a:ext cx="2971800" cy="838200"/>
          </a:xfrm>
          <a:prstGeom prst="rect">
            <a:avLst/>
          </a:prstGeom>
          <a:solidFill>
            <a:schemeClr val="bg1"/>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Times New Roman" pitchFamily="18" charset="0"/>
              <a:ea typeface="+mn-ea"/>
              <a:cs typeface="+mn-cs"/>
            </a:endParaRPr>
          </a:p>
        </p:txBody>
      </p:sp>
      <p:pic>
        <p:nvPicPr>
          <p:cNvPr id="232468" name="Picture 20"/>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35000"/>
                    </a14:imgEffect>
                  </a14:imgLayer>
                </a14:imgProps>
              </a:ext>
              <a:ext uri="{28A0092B-C50C-407E-A947-70E740481C1C}">
                <a14:useLocalDpi xmlns:a14="http://schemas.microsoft.com/office/drawing/2010/main" val="0"/>
              </a:ext>
            </a:extLst>
          </a:blip>
          <a:srcRect/>
          <a:stretch>
            <a:fillRect/>
          </a:stretch>
        </p:blipFill>
        <p:spPr bwMode="auto">
          <a:xfrm>
            <a:off x="304800" y="1371600"/>
            <a:ext cx="8534400" cy="39167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Line 8"/>
          <p:cNvSpPr>
            <a:spLocks noChangeShapeType="1"/>
          </p:cNvSpPr>
          <p:nvPr/>
        </p:nvSpPr>
        <p:spPr bwMode="auto">
          <a:xfrm>
            <a:off x="304800" y="990600"/>
            <a:ext cx="8534400"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Liberation Sans" panose="020B0604020202020204" pitchFamily="34" charset="0"/>
              <a:ea typeface="+mn-ea"/>
              <a:cs typeface="+mn-cs"/>
            </a:endParaRPr>
          </a:p>
        </p:txBody>
      </p:sp>
      <p:sp>
        <p:nvSpPr>
          <p:cNvPr id="11" name="Rectangle 17"/>
          <p:cNvSpPr>
            <a:spLocks noChangeArrowheads="1"/>
          </p:cNvSpPr>
          <p:nvPr/>
        </p:nvSpPr>
        <p:spPr bwMode="auto">
          <a:xfrm>
            <a:off x="609600" y="304800"/>
            <a:ext cx="8229600" cy="5603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488" tIns="44450" rIns="90488" bIns="44450" anchor="ctr"/>
          <a:lstStyle>
            <a:lvl1pPr>
              <a:spcBef>
                <a:spcPct val="20000"/>
              </a:spcBef>
              <a:buClr>
                <a:schemeClr val="accent2"/>
              </a:buClr>
              <a:buSzPct val="75000"/>
              <a:buFont typeface="Wingdings" pitchFamily="2" charset="2"/>
              <a:buChar char="l"/>
              <a:defRPr sz="2800" b="1">
                <a:solidFill>
                  <a:schemeClr val="bg2"/>
                </a:solidFill>
                <a:latin typeface="Arial" charset="0"/>
              </a:defRPr>
            </a:lvl1pPr>
            <a:lvl2pPr marL="742950" indent="-285750">
              <a:spcBef>
                <a:spcPct val="20000"/>
              </a:spcBef>
              <a:buClr>
                <a:schemeClr val="accent2"/>
              </a:buClr>
              <a:buSzPct val="75000"/>
              <a:buFont typeface="Wingdings" pitchFamily="2" charset="2"/>
              <a:buChar char="l"/>
              <a:defRPr sz="2400" b="1">
                <a:solidFill>
                  <a:schemeClr val="bg2"/>
                </a:solidFill>
                <a:latin typeface="Arial" charset="0"/>
              </a:defRPr>
            </a:lvl2pPr>
            <a:lvl3pPr marL="1143000" indent="-228600">
              <a:spcBef>
                <a:spcPct val="20000"/>
              </a:spcBef>
              <a:buClr>
                <a:schemeClr val="accent2"/>
              </a:buClr>
              <a:buSzPct val="75000"/>
              <a:buFont typeface="Wingdings" pitchFamily="2" charset="2"/>
              <a:buChar char="l"/>
              <a:defRPr sz="2000" b="1">
                <a:solidFill>
                  <a:schemeClr val="bg2"/>
                </a:solidFill>
                <a:latin typeface="Arial" charset="0"/>
              </a:defRPr>
            </a:lvl3pPr>
            <a:lvl4pPr marL="1600200" indent="-228600">
              <a:spcBef>
                <a:spcPct val="20000"/>
              </a:spcBef>
              <a:buClr>
                <a:schemeClr val="accent2"/>
              </a:buClr>
              <a:buSzPct val="75000"/>
              <a:buFont typeface="Wingdings" pitchFamily="2" charset="2"/>
              <a:buChar char="l"/>
              <a:defRPr sz="2000" b="1">
                <a:solidFill>
                  <a:schemeClr val="bg2"/>
                </a:solidFill>
                <a:latin typeface="Arial" charset="0"/>
              </a:defRPr>
            </a:lvl4pPr>
            <a:lvl5pPr marL="2057400" indent="-228600">
              <a:spcBef>
                <a:spcPct val="20000"/>
              </a:spcBef>
              <a:buClr>
                <a:schemeClr val="accent2"/>
              </a:buClr>
              <a:buSzPct val="75000"/>
              <a:buFont typeface="Wingdings" pitchFamily="2" charset="2"/>
              <a:buChar char="l"/>
              <a:defRPr sz="2000" b="1">
                <a:solidFill>
                  <a:schemeClr val="bg2"/>
                </a:solidFill>
                <a:latin typeface="Arial" charset="0"/>
              </a:defRPr>
            </a:lvl5pPr>
            <a:lvl6pPr marL="25146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6pPr>
            <a:lvl7pPr marL="29718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7pPr>
            <a:lvl8pPr marL="34290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8pPr>
            <a:lvl9pPr marL="38862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3200" b="1" i="0" u="none" strike="noStrike" kern="1200" cap="none" spc="0" normalizeH="0" baseline="0" noProof="0" dirty="0">
                <a:ln>
                  <a:noFill/>
                </a:ln>
                <a:solidFill>
                  <a:srgbClr val="0000FF">
                    <a:lumMod val="75000"/>
                  </a:srgbClr>
                </a:solidFill>
                <a:effectLst/>
                <a:uLnTx/>
                <a:uFillTx/>
                <a:latin typeface="Liberation Sans" panose="020B0604020202020204" pitchFamily="34" charset="0"/>
                <a:ea typeface="+mn-ea"/>
                <a:cs typeface="+mn-cs"/>
              </a:rPr>
              <a:t>Debt and Equity Financing</a:t>
            </a:r>
          </a:p>
        </p:txBody>
      </p:sp>
      <p:sp>
        <p:nvSpPr>
          <p:cNvPr id="3" name="Slide Number Placeholder 2"/>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D127233D-E477-41C3-A055-3D1B1EEA723B}" type="slidenum">
              <a:rPr kumimoji="0" lang="en-US" sz="1200" b="0" i="0" u="none" strike="noStrike" kern="1200" cap="none" spc="0" normalizeH="0" baseline="0" noProof="0" smtClean="0">
                <a:ln>
                  <a:noFill/>
                </a:ln>
                <a:solidFill>
                  <a:srgbClr val="000000">
                    <a:tint val="75000"/>
                  </a:srgbClr>
                </a:solidFill>
                <a:effectLst/>
                <a:uLnTx/>
                <a:uFillTx/>
                <a:latin typeface="Times New Roman" pitchFamily="18"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73</a:t>
            </a:fld>
            <a:endParaRPr kumimoji="0" lang="en-US" sz="1200" b="0" i="0" u="none" strike="noStrike" kern="1200" cap="none" spc="0" normalizeH="0" baseline="0" noProof="0">
              <a:ln>
                <a:noFill/>
              </a:ln>
              <a:solidFill>
                <a:srgbClr val="000000">
                  <a:tint val="75000"/>
                </a:srgbClr>
              </a:solidFill>
              <a:effectLst/>
              <a:uLnTx/>
              <a:uFillTx/>
              <a:latin typeface="Times New Roman" pitchFamily="18" charset="0"/>
              <a:ea typeface="+mn-ea"/>
              <a:cs typeface="+mn-cs"/>
            </a:endParaRPr>
          </a:p>
        </p:txBody>
      </p:sp>
    </p:spTree>
    <p:extLst>
      <p:ext uri="{BB962C8B-B14F-4D97-AF65-F5344CB8AC3E}">
        <p14:creationId xmlns:p14="http://schemas.microsoft.com/office/powerpoint/2010/main" val="4197436496"/>
      </p:ext>
    </p:extLst>
  </p:cSld>
  <p:clrMapOvr>
    <a:masterClrMapping/>
  </p:clrMapOvr>
  <p:transition>
    <p:wipe dir="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35000"/>
                    </a14:imgEffect>
                  </a14:imgLayer>
                </a14:imgProps>
              </a:ext>
              <a:ext uri="{28A0092B-C50C-407E-A947-70E740481C1C}">
                <a14:useLocalDpi xmlns:a14="http://schemas.microsoft.com/office/drawing/2010/main" val="0"/>
              </a:ext>
            </a:extLst>
          </a:blip>
          <a:srcRect/>
          <a:stretch>
            <a:fillRect/>
          </a:stretch>
        </p:blipFill>
        <p:spPr bwMode="auto">
          <a:xfrm>
            <a:off x="762000" y="3456296"/>
            <a:ext cx="7924800" cy="3038490"/>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233482" name="Rectangle 10"/>
          <p:cNvSpPr>
            <a:spLocks noChangeArrowheads="1"/>
          </p:cNvSpPr>
          <p:nvPr/>
        </p:nvSpPr>
        <p:spPr bwMode="auto">
          <a:xfrm>
            <a:off x="609600" y="1112577"/>
            <a:ext cx="8382000" cy="2343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l" defTabSz="914400" rtl="0" eaLnBrk="0" fontAlgn="base" latinLnBrk="0" hangingPunct="0">
              <a:lnSpc>
                <a:spcPct val="110000"/>
              </a:lnSpc>
              <a:spcBef>
                <a:spcPct val="0"/>
              </a:spcBef>
              <a:spcAft>
                <a:spcPct val="0"/>
              </a:spcAft>
              <a:buClrTx/>
              <a:buSzTx/>
              <a:buFontTx/>
              <a:buNone/>
              <a:tabLst/>
              <a:defRPr/>
            </a:pPr>
            <a:r>
              <a:rPr kumimoji="0" lang="en-US" altLang="en-US" sz="1900" b="1" i="0" u="none" strike="noStrike" kern="1200" cap="none" spc="0" normalizeH="0" baseline="0" noProof="0" dirty="0">
                <a:ln>
                  <a:noFill/>
                </a:ln>
                <a:solidFill>
                  <a:srgbClr val="000000"/>
                </a:solidFill>
                <a:effectLst/>
                <a:uLnTx/>
                <a:uFillTx/>
                <a:latin typeface="Liberation Sans" panose="020B0604020202020204" pitchFamily="34" charset="0"/>
                <a:ea typeface="+mn-ea"/>
                <a:cs typeface="+mn-cs"/>
              </a:rPr>
              <a:t>Illustration:</a:t>
            </a:r>
            <a:r>
              <a:rPr kumimoji="0" lang="en-US" altLang="en-US" sz="1900" b="0" i="0" u="none" strike="noStrike" kern="1200" cap="none" spc="0" normalizeH="0" baseline="0" noProof="0" dirty="0">
                <a:ln>
                  <a:noFill/>
                </a:ln>
                <a:solidFill>
                  <a:srgbClr val="000000"/>
                </a:solidFill>
                <a:effectLst/>
                <a:uLnTx/>
                <a:uFillTx/>
                <a:latin typeface="Liberation Sans" panose="020B0604020202020204" pitchFamily="34" charset="0"/>
                <a:ea typeface="+mn-ea"/>
                <a:cs typeface="+mn-cs"/>
              </a:rPr>
              <a:t>  Microsystems, Inc. is considering two alternatives for raising an additional $5 million:</a:t>
            </a:r>
          </a:p>
          <a:p>
            <a:pPr marL="342900" marR="0" lvl="0" indent="-342900" algn="l" defTabSz="914400" rtl="0" eaLnBrk="0" fontAlgn="base" latinLnBrk="0" hangingPunct="0">
              <a:lnSpc>
                <a:spcPct val="110000"/>
              </a:lnSpc>
              <a:spcBef>
                <a:spcPct val="0"/>
              </a:spcBef>
              <a:spcAft>
                <a:spcPct val="0"/>
              </a:spcAft>
              <a:buClrTx/>
              <a:buSzTx/>
              <a:buFont typeface="Arial" pitchFamily="34" charset="0"/>
              <a:buChar char="•"/>
              <a:tabLst/>
              <a:defRPr/>
            </a:pPr>
            <a:r>
              <a:rPr kumimoji="0" lang="en-US" altLang="en-US" sz="1900" b="1" i="0" u="none" strike="noStrike" kern="1200" cap="none" spc="0" normalizeH="0" baseline="0" noProof="0" dirty="0">
                <a:ln>
                  <a:noFill/>
                </a:ln>
                <a:solidFill>
                  <a:srgbClr val="000000"/>
                </a:solidFill>
                <a:effectLst/>
                <a:uLnTx/>
                <a:uFillTx/>
                <a:latin typeface="Liberation Sans" panose="020B0604020202020204" pitchFamily="34" charset="0"/>
                <a:ea typeface="+mn-ea"/>
                <a:cs typeface="+mn-cs"/>
              </a:rPr>
              <a:t>Plan A</a:t>
            </a:r>
            <a:r>
              <a:rPr kumimoji="0" lang="en-US" altLang="en-US" sz="1900" b="0" i="0" u="none" strike="noStrike" kern="1200" cap="none" spc="0" normalizeH="0" baseline="0" noProof="0" dirty="0">
                <a:ln>
                  <a:noFill/>
                </a:ln>
                <a:solidFill>
                  <a:srgbClr val="000000"/>
                </a:solidFill>
                <a:effectLst/>
                <a:uLnTx/>
                <a:uFillTx/>
                <a:latin typeface="Liberation Sans" panose="020B0604020202020204" pitchFamily="34" charset="0"/>
                <a:ea typeface="+mn-ea"/>
                <a:cs typeface="+mn-cs"/>
              </a:rPr>
              <a:t> involves issuing 200,000 shares of common stock at the current market price of $25 per share.</a:t>
            </a:r>
          </a:p>
          <a:p>
            <a:pPr marL="342900" marR="0" lvl="0" indent="-342900" algn="l" defTabSz="914400" rtl="0" eaLnBrk="0" fontAlgn="base" latinLnBrk="0" hangingPunct="0">
              <a:lnSpc>
                <a:spcPct val="110000"/>
              </a:lnSpc>
              <a:spcBef>
                <a:spcPct val="0"/>
              </a:spcBef>
              <a:spcAft>
                <a:spcPct val="0"/>
              </a:spcAft>
              <a:buClrTx/>
              <a:buSzTx/>
              <a:buFont typeface="Arial" pitchFamily="34" charset="0"/>
              <a:buChar char="•"/>
              <a:tabLst/>
              <a:defRPr/>
            </a:pPr>
            <a:r>
              <a:rPr kumimoji="0" lang="en-US" altLang="en-US" sz="1900" b="1" i="0" u="none" strike="noStrike" kern="1200" cap="none" spc="0" normalizeH="0" baseline="0" noProof="0" dirty="0">
                <a:ln>
                  <a:noFill/>
                </a:ln>
                <a:solidFill>
                  <a:srgbClr val="000000"/>
                </a:solidFill>
                <a:effectLst/>
                <a:uLnTx/>
                <a:uFillTx/>
                <a:latin typeface="Liberation Sans" panose="020B0604020202020204" pitchFamily="34" charset="0"/>
                <a:ea typeface="+mn-ea"/>
                <a:cs typeface="+mn-cs"/>
              </a:rPr>
              <a:t>Plan B</a:t>
            </a:r>
            <a:r>
              <a:rPr kumimoji="0" lang="en-US" altLang="en-US" sz="1900" b="0" i="0" u="none" strike="noStrike" kern="1200" cap="none" spc="0" normalizeH="0" baseline="0" noProof="0" dirty="0">
                <a:ln>
                  <a:noFill/>
                </a:ln>
                <a:solidFill>
                  <a:srgbClr val="000000"/>
                </a:solidFill>
                <a:effectLst/>
                <a:uLnTx/>
                <a:uFillTx/>
                <a:latin typeface="Liberation Sans" panose="020B0604020202020204" pitchFamily="34" charset="0"/>
                <a:ea typeface="+mn-ea"/>
                <a:cs typeface="+mn-cs"/>
              </a:rPr>
              <a:t> involves issuing $5 million of 8% bonds at face value.</a:t>
            </a:r>
          </a:p>
          <a:p>
            <a:pPr marL="0" marR="0" lvl="0" indent="0" algn="l" defTabSz="914400" rtl="0" eaLnBrk="0" fontAlgn="base" latinLnBrk="0" hangingPunct="0">
              <a:lnSpc>
                <a:spcPct val="110000"/>
              </a:lnSpc>
              <a:spcBef>
                <a:spcPct val="0"/>
              </a:spcBef>
              <a:spcAft>
                <a:spcPct val="0"/>
              </a:spcAft>
              <a:buClrTx/>
              <a:buSzTx/>
              <a:buFontTx/>
              <a:buNone/>
              <a:tabLst/>
              <a:defRPr/>
            </a:pPr>
            <a:r>
              <a:rPr kumimoji="0" lang="en-US" altLang="en-US" sz="1900" b="0" i="0" u="none" strike="noStrike" kern="1200" cap="none" spc="0" normalizeH="0" baseline="0" noProof="0" dirty="0">
                <a:ln>
                  <a:noFill/>
                </a:ln>
                <a:solidFill>
                  <a:srgbClr val="000000"/>
                </a:solidFill>
                <a:effectLst/>
                <a:uLnTx/>
                <a:uFillTx/>
                <a:latin typeface="Liberation Sans" panose="020B0604020202020204" pitchFamily="34" charset="0"/>
                <a:ea typeface="+mn-ea"/>
                <a:cs typeface="+mn-cs"/>
              </a:rPr>
              <a:t>Income before interest and taxes will be $1.5 million; income taxes are expected to be 30%.</a:t>
            </a:r>
          </a:p>
        </p:txBody>
      </p:sp>
      <p:sp>
        <p:nvSpPr>
          <p:cNvPr id="10" name="Line 8"/>
          <p:cNvSpPr>
            <a:spLocks noChangeShapeType="1"/>
          </p:cNvSpPr>
          <p:nvPr/>
        </p:nvSpPr>
        <p:spPr bwMode="auto">
          <a:xfrm>
            <a:off x="304800" y="990600"/>
            <a:ext cx="8534400"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Liberation Sans" panose="020B0604020202020204" pitchFamily="34" charset="0"/>
              <a:ea typeface="+mn-ea"/>
              <a:cs typeface="+mn-cs"/>
            </a:endParaRPr>
          </a:p>
        </p:txBody>
      </p:sp>
      <p:sp>
        <p:nvSpPr>
          <p:cNvPr id="11" name="Rectangle 17"/>
          <p:cNvSpPr>
            <a:spLocks noChangeArrowheads="1"/>
          </p:cNvSpPr>
          <p:nvPr/>
        </p:nvSpPr>
        <p:spPr bwMode="auto">
          <a:xfrm>
            <a:off x="609600" y="304800"/>
            <a:ext cx="8229600" cy="5603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488" tIns="44450" rIns="90488" bIns="44450" anchor="ctr"/>
          <a:lstStyle>
            <a:lvl1pPr>
              <a:spcBef>
                <a:spcPct val="20000"/>
              </a:spcBef>
              <a:buClr>
                <a:schemeClr val="accent2"/>
              </a:buClr>
              <a:buSzPct val="75000"/>
              <a:buFont typeface="Wingdings" pitchFamily="2" charset="2"/>
              <a:buChar char="l"/>
              <a:defRPr sz="2800" b="1">
                <a:solidFill>
                  <a:schemeClr val="bg2"/>
                </a:solidFill>
                <a:latin typeface="Arial" charset="0"/>
              </a:defRPr>
            </a:lvl1pPr>
            <a:lvl2pPr marL="742950" indent="-285750">
              <a:spcBef>
                <a:spcPct val="20000"/>
              </a:spcBef>
              <a:buClr>
                <a:schemeClr val="accent2"/>
              </a:buClr>
              <a:buSzPct val="75000"/>
              <a:buFont typeface="Wingdings" pitchFamily="2" charset="2"/>
              <a:buChar char="l"/>
              <a:defRPr sz="2400" b="1">
                <a:solidFill>
                  <a:schemeClr val="bg2"/>
                </a:solidFill>
                <a:latin typeface="Arial" charset="0"/>
              </a:defRPr>
            </a:lvl2pPr>
            <a:lvl3pPr marL="1143000" indent="-228600">
              <a:spcBef>
                <a:spcPct val="20000"/>
              </a:spcBef>
              <a:buClr>
                <a:schemeClr val="accent2"/>
              </a:buClr>
              <a:buSzPct val="75000"/>
              <a:buFont typeface="Wingdings" pitchFamily="2" charset="2"/>
              <a:buChar char="l"/>
              <a:defRPr sz="2000" b="1">
                <a:solidFill>
                  <a:schemeClr val="bg2"/>
                </a:solidFill>
                <a:latin typeface="Arial" charset="0"/>
              </a:defRPr>
            </a:lvl3pPr>
            <a:lvl4pPr marL="1600200" indent="-228600">
              <a:spcBef>
                <a:spcPct val="20000"/>
              </a:spcBef>
              <a:buClr>
                <a:schemeClr val="accent2"/>
              </a:buClr>
              <a:buSzPct val="75000"/>
              <a:buFont typeface="Wingdings" pitchFamily="2" charset="2"/>
              <a:buChar char="l"/>
              <a:defRPr sz="2000" b="1">
                <a:solidFill>
                  <a:schemeClr val="bg2"/>
                </a:solidFill>
                <a:latin typeface="Arial" charset="0"/>
              </a:defRPr>
            </a:lvl4pPr>
            <a:lvl5pPr marL="2057400" indent="-228600">
              <a:spcBef>
                <a:spcPct val="20000"/>
              </a:spcBef>
              <a:buClr>
                <a:schemeClr val="accent2"/>
              </a:buClr>
              <a:buSzPct val="75000"/>
              <a:buFont typeface="Wingdings" pitchFamily="2" charset="2"/>
              <a:buChar char="l"/>
              <a:defRPr sz="2000" b="1">
                <a:solidFill>
                  <a:schemeClr val="bg2"/>
                </a:solidFill>
                <a:latin typeface="Arial" charset="0"/>
              </a:defRPr>
            </a:lvl5pPr>
            <a:lvl6pPr marL="25146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6pPr>
            <a:lvl7pPr marL="29718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7pPr>
            <a:lvl8pPr marL="34290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8pPr>
            <a:lvl9pPr marL="38862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3200" b="1" i="0" u="none" strike="noStrike" kern="1200" cap="none" spc="0" normalizeH="0" baseline="0" noProof="0" dirty="0">
                <a:ln>
                  <a:noFill/>
                </a:ln>
                <a:solidFill>
                  <a:srgbClr val="0000FF">
                    <a:lumMod val="75000"/>
                  </a:srgbClr>
                </a:solidFill>
                <a:effectLst/>
                <a:uLnTx/>
                <a:uFillTx/>
                <a:latin typeface="Liberation Sans" panose="020B0604020202020204" pitchFamily="34" charset="0"/>
                <a:ea typeface="+mn-ea"/>
                <a:cs typeface="+mn-cs"/>
              </a:rPr>
              <a:t>Debt and Equity Financing</a:t>
            </a:r>
          </a:p>
        </p:txBody>
      </p:sp>
      <p:sp>
        <p:nvSpPr>
          <p:cNvPr id="3" name="TextBox 2"/>
          <p:cNvSpPr txBox="1"/>
          <p:nvPr/>
        </p:nvSpPr>
        <p:spPr>
          <a:xfrm>
            <a:off x="6477000" y="5181600"/>
            <a:ext cx="609600" cy="584775"/>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3200" b="1" i="0" u="none" strike="noStrike" kern="1200" cap="none" spc="0" normalizeH="0" baseline="0" noProof="0" dirty="0">
                <a:ln>
                  <a:noFill/>
                </a:ln>
                <a:solidFill>
                  <a:srgbClr val="FF0000"/>
                </a:solidFill>
                <a:effectLst/>
                <a:uLnTx/>
                <a:uFillTx/>
                <a:latin typeface="Times New Roman" pitchFamily="18" charset="0"/>
                <a:ea typeface="+mn-ea"/>
                <a:cs typeface="+mn-cs"/>
              </a:rPr>
              <a:t>&gt;</a:t>
            </a:r>
          </a:p>
        </p:txBody>
      </p:sp>
      <p:sp>
        <p:nvSpPr>
          <p:cNvPr id="8" name="TextBox 7"/>
          <p:cNvSpPr txBox="1"/>
          <p:nvPr/>
        </p:nvSpPr>
        <p:spPr>
          <a:xfrm>
            <a:off x="6477000" y="5791396"/>
            <a:ext cx="609600" cy="584775"/>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3200" b="1" i="0" u="none" strike="noStrike" kern="1200" cap="none" spc="0" normalizeH="0" baseline="0" noProof="0" dirty="0">
                <a:ln>
                  <a:noFill/>
                </a:ln>
                <a:solidFill>
                  <a:srgbClr val="FF0000"/>
                </a:solidFill>
                <a:effectLst/>
                <a:uLnTx/>
                <a:uFillTx/>
                <a:latin typeface="Times New Roman" pitchFamily="18" charset="0"/>
                <a:ea typeface="+mn-ea"/>
                <a:cs typeface="+mn-cs"/>
              </a:rPr>
              <a:t>&lt;</a:t>
            </a:r>
          </a:p>
        </p:txBody>
      </p:sp>
      <p:sp>
        <p:nvSpPr>
          <p:cNvPr id="7" name="Rectangle 6"/>
          <p:cNvSpPr/>
          <p:nvPr/>
        </p:nvSpPr>
        <p:spPr bwMode="auto">
          <a:xfrm>
            <a:off x="5105400" y="4343400"/>
            <a:ext cx="3276600" cy="381000"/>
          </a:xfrm>
          <a:prstGeom prst="rect">
            <a:avLst/>
          </a:prstGeom>
          <a:noFill/>
          <a:ln w="38100" cap="sq" cmpd="sng" algn="ctr">
            <a:solidFill>
              <a:srgbClr val="FF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9" name="Right Arrow 8"/>
          <p:cNvSpPr/>
          <p:nvPr/>
        </p:nvSpPr>
        <p:spPr bwMode="auto">
          <a:xfrm>
            <a:off x="4648200" y="4975541"/>
            <a:ext cx="762000" cy="317408"/>
          </a:xfrm>
          <a:prstGeom prst="rightArrow">
            <a:avLst/>
          </a:prstGeom>
          <a:solidFill>
            <a:srgbClr val="FF0000"/>
          </a:solidFill>
          <a:ln w="12700" cap="sq" cmpd="sng" algn="ctr">
            <a:solidFill>
              <a:srgbClr val="FF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2" name="Slide Number Placeholder 11"/>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D127233D-E477-41C3-A055-3D1B1EEA723B}" type="slidenum">
              <a:rPr kumimoji="0" lang="en-US" sz="1200" b="0" i="0" u="none" strike="noStrike" kern="1200" cap="none" spc="0" normalizeH="0" baseline="0" noProof="0" smtClean="0">
                <a:ln>
                  <a:noFill/>
                </a:ln>
                <a:solidFill>
                  <a:srgbClr val="000000">
                    <a:tint val="75000"/>
                  </a:srgbClr>
                </a:solidFill>
                <a:effectLst/>
                <a:uLnTx/>
                <a:uFillTx/>
                <a:latin typeface="Times New Roman" pitchFamily="18"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74</a:t>
            </a:fld>
            <a:endParaRPr kumimoji="0" lang="en-US" sz="1200" b="0" i="0" u="none" strike="noStrike" kern="1200" cap="none" spc="0" normalizeH="0" baseline="0" noProof="0">
              <a:ln>
                <a:noFill/>
              </a:ln>
              <a:solidFill>
                <a:srgbClr val="000000">
                  <a:tint val="75000"/>
                </a:srgbClr>
              </a:solidFill>
              <a:effectLst/>
              <a:uLnTx/>
              <a:uFillTx/>
              <a:latin typeface="Times New Roman" pitchFamily="18" charset="0"/>
              <a:ea typeface="+mn-ea"/>
              <a:cs typeface="+mn-cs"/>
            </a:endParaRPr>
          </a:p>
        </p:txBody>
      </p:sp>
    </p:spTree>
    <p:extLst>
      <p:ext uri="{BB962C8B-B14F-4D97-AF65-F5344CB8AC3E}">
        <p14:creationId xmlns:p14="http://schemas.microsoft.com/office/powerpoint/2010/main" val="1356118428"/>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fill="hold"/>
                                        <p:tgtEl>
                                          <p:spTgt spid="9"/>
                                        </p:tgtEl>
                                        <p:attrNameLst>
                                          <p:attrName>ppt_x</p:attrName>
                                        </p:attrNameLst>
                                      </p:cBhvr>
                                      <p:tavLst>
                                        <p:tav tm="0">
                                          <p:val>
                                            <p:strVal val="0-#ppt_w/2"/>
                                          </p:val>
                                        </p:tav>
                                        <p:tav tm="100000">
                                          <p:val>
                                            <p:strVal val="#ppt_x"/>
                                          </p:val>
                                        </p:tav>
                                      </p:tavLst>
                                    </p:anim>
                                    <p:anim calcmode="lin" valueType="num">
                                      <p:cBhvr additive="base">
                                        <p:cTn id="26"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p:bldP spid="7" grpId="0" animBg="1"/>
      <p:bldP spid="9"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761999" y="3886200"/>
            <a:ext cx="7732713" cy="520700"/>
          </a:xfrm>
        </p:spPr>
        <p:txBody>
          <a:bodyPr/>
          <a:lstStyle/>
          <a:p>
            <a:pPr>
              <a:spcBef>
                <a:spcPct val="0"/>
              </a:spcBef>
            </a:pPr>
            <a:r>
              <a:rPr lang="en-US" sz="1800" kern="1200" dirty="0">
                <a:solidFill>
                  <a:schemeClr val="tx1"/>
                </a:solidFill>
                <a:effectLst/>
                <a:latin typeface="Liberation Sans" panose="020B0604020202020204" pitchFamily="34" charset="0"/>
              </a:rPr>
              <a:t>Learning Objective 11-4</a:t>
            </a:r>
          </a:p>
        </p:txBody>
      </p:sp>
      <p:sp>
        <p:nvSpPr>
          <p:cNvPr id="4" name="Rectangle 5"/>
          <p:cNvSpPr>
            <a:spLocks noChangeArrowheads="1"/>
          </p:cNvSpPr>
          <p:nvPr/>
        </p:nvSpPr>
        <p:spPr bwMode="auto">
          <a:xfrm>
            <a:off x="762000" y="4419600"/>
            <a:ext cx="7772400" cy="928688"/>
          </a:xfrm>
          <a:prstGeom prst="rect">
            <a:avLst/>
          </a:prstGeom>
          <a:solidFill>
            <a:srgbClr val="045072"/>
          </a:solidFill>
          <a:ln>
            <a:noFill/>
          </a:ln>
          <a:effectLst/>
        </p:spPr>
        <p:txBody>
          <a:bodyPr wrap="square" lIns="86493" tIns="34597" rIns="86493" bIns="43247" anchor="ctr"/>
          <a:lstStyle/>
          <a:p>
            <a:pPr marL="111120" algn="l"/>
            <a:r>
              <a:rPr lang="en-US" sz="3200" b="1" dirty="0">
                <a:solidFill>
                  <a:srgbClr val="FFFFFF"/>
                </a:solidFill>
                <a:latin typeface="Liberation Sans" panose="020B0604020202020204" pitchFamily="34" charset="0"/>
              </a:rPr>
              <a:t>Reporting and Analyzing </a:t>
            </a:r>
          </a:p>
          <a:p>
            <a:pPr marL="111120" algn="l"/>
            <a:r>
              <a:rPr lang="en-US" sz="3200" b="1" dirty="0">
                <a:solidFill>
                  <a:srgbClr val="FFFFFF"/>
                </a:solidFill>
                <a:latin typeface="Liberation Sans" panose="020B0604020202020204" pitchFamily="34" charset="0"/>
              </a:rPr>
              <a:t>Stockholders’ Equity</a:t>
            </a:r>
          </a:p>
        </p:txBody>
      </p:sp>
      <p:sp>
        <p:nvSpPr>
          <p:cNvPr id="2" name="Slide Number Placeholder 1"/>
          <p:cNvSpPr>
            <a:spLocks noGrp="1"/>
          </p:cNvSpPr>
          <p:nvPr>
            <p:ph type="sldNum" sz="quarter" idx="12"/>
          </p:nvPr>
        </p:nvSpPr>
        <p:spPr/>
        <p:txBody>
          <a:bodyPr/>
          <a:lstStyle/>
          <a:p>
            <a:fld id="{980D5847-D064-449A-9DD5-EB6DB8BB846B}" type="slidenum">
              <a:rPr lang="en-US" smtClean="0"/>
              <a:t>75</a:t>
            </a:fld>
            <a:endParaRPr lang="en-US"/>
          </a:p>
        </p:txBody>
      </p:sp>
    </p:spTree>
    <p:extLst>
      <p:ext uri="{BB962C8B-B14F-4D97-AF65-F5344CB8AC3E}">
        <p14:creationId xmlns:p14="http://schemas.microsoft.com/office/powerpoint/2010/main" val="669636613"/>
      </p:ext>
    </p:extLst>
  </p:cSld>
  <p:clrMapOvr>
    <a:masterClrMapping/>
  </p:clrMapOvr>
  <p:transition>
    <p:wipe dir="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a:spLocks noChangeArrowheads="1"/>
          </p:cNvSpPr>
          <p:nvPr/>
        </p:nvSpPr>
        <p:spPr bwMode="auto">
          <a:xfrm>
            <a:off x="533400" y="274320"/>
            <a:ext cx="8247743" cy="928688"/>
          </a:xfrm>
          <a:prstGeom prst="rect">
            <a:avLst/>
          </a:prstGeom>
          <a:solidFill>
            <a:srgbClr val="045072"/>
          </a:solidFill>
          <a:ln>
            <a:noFill/>
          </a:ln>
          <a:effectLst/>
        </p:spPr>
        <p:txBody>
          <a:bodyPr wrap="square" lIns="86493" tIns="34597" rIns="86493" bIns="43247" anchor="ctr"/>
          <a:lstStyle/>
          <a:p>
            <a:pPr marL="111120" algn="l"/>
            <a:r>
              <a:rPr lang="en-US" sz="3200" b="1" dirty="0">
                <a:solidFill>
                  <a:srgbClr val="FFFFFF"/>
                </a:solidFill>
                <a:latin typeface="Liberation Sans" panose="020B0604020202020204" pitchFamily="34" charset="0"/>
              </a:rPr>
              <a:t>Outline</a:t>
            </a:r>
          </a:p>
        </p:txBody>
      </p:sp>
      <p:sp>
        <p:nvSpPr>
          <p:cNvPr id="8" name="Text Box 3"/>
          <p:cNvSpPr txBox="1">
            <a:spLocks noChangeArrowheads="1"/>
          </p:cNvSpPr>
          <p:nvPr/>
        </p:nvSpPr>
        <p:spPr bwMode="auto">
          <a:xfrm>
            <a:off x="533400" y="1479550"/>
            <a:ext cx="7772400" cy="220515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38100" cap="sq" algn="ctr">
                <a:solidFill>
                  <a:srgbClr val="000000"/>
                </a:solidFill>
                <a:miter lim="800000"/>
                <a:headEnd type="none" w="sm" len="sm"/>
                <a:tailEnd type="none" w="sm" len="sm"/>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a:spAutoFit/>
          </a:bodyPr>
          <a:lstStyle>
            <a:lvl1pPr algn="l">
              <a:spcBef>
                <a:spcPct val="20000"/>
              </a:spcBef>
              <a:buClr>
                <a:schemeClr val="accent2"/>
              </a:buClr>
              <a:buSzPct val="75000"/>
              <a:buFont typeface="Wingdings" pitchFamily="2" charset="2"/>
              <a:buChar char="l"/>
              <a:defRPr sz="2800" b="1">
                <a:solidFill>
                  <a:schemeClr val="bg2"/>
                </a:solidFill>
                <a:latin typeface="Arial" charset="0"/>
              </a:defRPr>
            </a:lvl1pPr>
            <a:lvl2pPr marL="685800" indent="-457200" algn="l">
              <a:spcBef>
                <a:spcPct val="20000"/>
              </a:spcBef>
              <a:buClr>
                <a:schemeClr val="accent2"/>
              </a:buClr>
              <a:buSzPct val="75000"/>
              <a:buFont typeface="Wingdings" pitchFamily="2" charset="2"/>
              <a:buChar char="l"/>
              <a:defRPr sz="2400" b="1">
                <a:solidFill>
                  <a:schemeClr val="bg2"/>
                </a:solidFill>
                <a:latin typeface="Arial" charset="0"/>
              </a:defRPr>
            </a:lvl2pPr>
            <a:lvl3pPr marL="1143000" indent="-228600" algn="l">
              <a:spcBef>
                <a:spcPct val="20000"/>
              </a:spcBef>
              <a:buClr>
                <a:schemeClr val="accent2"/>
              </a:buClr>
              <a:buSzPct val="75000"/>
              <a:buFont typeface="Wingdings" pitchFamily="2" charset="2"/>
              <a:buChar char="l"/>
              <a:defRPr sz="2000" b="1">
                <a:solidFill>
                  <a:schemeClr val="bg2"/>
                </a:solidFill>
                <a:latin typeface="Arial" charset="0"/>
              </a:defRPr>
            </a:lvl3pPr>
            <a:lvl4pPr marL="1600200" indent="-228600" algn="l">
              <a:spcBef>
                <a:spcPct val="20000"/>
              </a:spcBef>
              <a:buClr>
                <a:schemeClr val="accent2"/>
              </a:buClr>
              <a:buSzPct val="75000"/>
              <a:buFont typeface="Wingdings" pitchFamily="2" charset="2"/>
              <a:buChar char="l"/>
              <a:defRPr sz="2000" b="1">
                <a:solidFill>
                  <a:schemeClr val="bg2"/>
                </a:solidFill>
                <a:latin typeface="Arial" charset="0"/>
              </a:defRPr>
            </a:lvl4pPr>
            <a:lvl5pPr marL="2057400" indent="-228600" algn="l">
              <a:spcBef>
                <a:spcPct val="20000"/>
              </a:spcBef>
              <a:buClr>
                <a:schemeClr val="accent2"/>
              </a:buClr>
              <a:buSzPct val="75000"/>
              <a:buFont typeface="Wingdings" pitchFamily="2" charset="2"/>
              <a:buChar char="l"/>
              <a:defRPr sz="2000" b="1">
                <a:solidFill>
                  <a:schemeClr val="bg2"/>
                </a:solidFill>
                <a:latin typeface="Arial" charset="0"/>
              </a:defRPr>
            </a:lvl5pPr>
            <a:lvl6pPr marL="25146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6pPr>
            <a:lvl7pPr marL="29718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7pPr>
            <a:lvl8pPr marL="34290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8pPr>
            <a:lvl9pPr marL="38862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9pPr>
          </a:lstStyle>
          <a:p>
            <a:pPr marL="457200" marR="0" lvl="0" indent="-457200" algn="l" defTabSz="914400" rtl="0" eaLnBrk="1" fontAlgn="auto" latinLnBrk="0" hangingPunct="1">
              <a:lnSpc>
                <a:spcPct val="125000"/>
              </a:lnSpc>
              <a:spcBef>
                <a:spcPts val="1200"/>
              </a:spcBef>
              <a:spcAft>
                <a:spcPts val="0"/>
              </a:spcAft>
              <a:buClr>
                <a:srgbClr val="800000"/>
              </a:buClr>
              <a:buSzPct val="80000"/>
              <a:buFont typeface="+mj-lt"/>
              <a:buAutoNum type="arabicPeriod"/>
              <a:tabLst/>
              <a:defRPr/>
            </a:pPr>
            <a:r>
              <a:rPr kumimoji="0" lang="en-US" altLang="en-US" sz="2200" b="0" i="0" u="none" strike="noStrike" kern="1200" cap="none" spc="0" normalizeH="0" baseline="0" noProof="0" dirty="0">
                <a:ln>
                  <a:noFill/>
                </a:ln>
                <a:solidFill>
                  <a:srgbClr val="000000"/>
                </a:solidFill>
                <a:effectLst/>
                <a:uLnTx/>
                <a:uFillTx/>
                <a:latin typeface="Liberation Sans" panose="020B0604020202020204" pitchFamily="34" charset="0"/>
                <a:ea typeface="+mn-ea"/>
                <a:cs typeface="+mn-cs"/>
              </a:rPr>
              <a:t>Reporting stockholders’ equity</a:t>
            </a:r>
          </a:p>
          <a:p>
            <a:pPr marL="457200" marR="0" lvl="0" indent="-457200" algn="l" defTabSz="914400" rtl="0" eaLnBrk="1" fontAlgn="auto" latinLnBrk="0" hangingPunct="1">
              <a:lnSpc>
                <a:spcPct val="125000"/>
              </a:lnSpc>
              <a:spcBef>
                <a:spcPts val="1200"/>
              </a:spcBef>
              <a:spcAft>
                <a:spcPts val="0"/>
              </a:spcAft>
              <a:buClr>
                <a:srgbClr val="800000"/>
              </a:buClr>
              <a:buSzPct val="80000"/>
              <a:buFont typeface="+mj-lt"/>
              <a:buAutoNum type="arabicPeriod"/>
              <a:tabLst/>
              <a:defRPr/>
            </a:pPr>
            <a:r>
              <a:rPr kumimoji="0" lang="en-US" altLang="en-US" sz="2200" b="0" i="0" u="none" strike="noStrike" kern="1200" cap="none" spc="0" normalizeH="0" baseline="0" noProof="0" dirty="0">
                <a:ln>
                  <a:noFill/>
                </a:ln>
                <a:solidFill>
                  <a:srgbClr val="000000"/>
                </a:solidFill>
                <a:effectLst/>
                <a:uLnTx/>
                <a:uFillTx/>
                <a:latin typeface="Liberation Sans" panose="020B0604020202020204" pitchFamily="34" charset="0"/>
                <a:ea typeface="+mn-ea"/>
                <a:cs typeface="+mn-cs"/>
              </a:rPr>
              <a:t>Retained earnings restrictions</a:t>
            </a:r>
          </a:p>
          <a:p>
            <a:pPr marL="457200" marR="0" lvl="0" indent="-457200" algn="l" defTabSz="914400" rtl="0" eaLnBrk="1" fontAlgn="auto" latinLnBrk="0" hangingPunct="1">
              <a:lnSpc>
                <a:spcPct val="125000"/>
              </a:lnSpc>
              <a:spcBef>
                <a:spcPts val="1200"/>
              </a:spcBef>
              <a:spcAft>
                <a:spcPts val="0"/>
              </a:spcAft>
              <a:buClr>
                <a:srgbClr val="800000"/>
              </a:buClr>
              <a:buSzPct val="80000"/>
              <a:buFont typeface="+mj-lt"/>
              <a:buAutoNum type="arabicPeriod"/>
              <a:tabLst/>
              <a:defRPr/>
            </a:pPr>
            <a:r>
              <a:rPr kumimoji="0" lang="en-US" altLang="en-US" sz="2200" b="0" i="0" u="none" strike="noStrike" kern="1200" cap="none" spc="0" normalizeH="0" baseline="0" noProof="0" dirty="0">
                <a:ln>
                  <a:noFill/>
                </a:ln>
                <a:solidFill>
                  <a:srgbClr val="000000"/>
                </a:solidFill>
                <a:effectLst/>
                <a:uLnTx/>
                <a:uFillTx/>
                <a:latin typeface="Liberation Sans" panose="020B0604020202020204" pitchFamily="34" charset="0"/>
                <a:ea typeface="+mn-ea"/>
                <a:cs typeface="+mn-cs"/>
              </a:rPr>
              <a:t>Balance sheet presentation of stockholders’ equity</a:t>
            </a:r>
          </a:p>
          <a:p>
            <a:pPr marL="457200" marR="0" lvl="0" indent="-457200" algn="l" defTabSz="914400" rtl="0" eaLnBrk="1" fontAlgn="auto" latinLnBrk="0" hangingPunct="1">
              <a:lnSpc>
                <a:spcPct val="125000"/>
              </a:lnSpc>
              <a:spcBef>
                <a:spcPts val="1200"/>
              </a:spcBef>
              <a:spcAft>
                <a:spcPts val="0"/>
              </a:spcAft>
              <a:buClr>
                <a:srgbClr val="800000"/>
              </a:buClr>
              <a:buSzPct val="80000"/>
              <a:buFont typeface="+mj-lt"/>
              <a:buAutoNum type="arabicPeriod"/>
              <a:tabLst/>
              <a:defRPr/>
            </a:pPr>
            <a:r>
              <a:rPr kumimoji="0" lang="en-US" altLang="en-US" sz="2200" b="0" i="0" u="none" strike="noStrike" kern="1200" cap="none" spc="0" normalizeH="0" baseline="0" noProof="0" dirty="0">
                <a:ln>
                  <a:noFill/>
                </a:ln>
                <a:solidFill>
                  <a:srgbClr val="000000"/>
                </a:solidFill>
                <a:effectLst/>
                <a:uLnTx/>
                <a:uFillTx/>
                <a:latin typeface="Liberation Sans" panose="020B0604020202020204" pitchFamily="34" charset="0"/>
                <a:ea typeface="+mn-ea"/>
                <a:cs typeface="+mn-cs"/>
              </a:rPr>
              <a:t>Analysis of stockholders’ equity</a:t>
            </a:r>
          </a:p>
        </p:txBody>
      </p:sp>
      <p:sp>
        <p:nvSpPr>
          <p:cNvPr id="2" name="Slide Number Placeholder 1"/>
          <p:cNvSpPr>
            <a:spLocks noGrp="1"/>
          </p:cNvSpPr>
          <p:nvPr>
            <p:ph type="sldNum" sz="quarter" idx="12"/>
          </p:nvPr>
        </p:nvSpPr>
        <p:spPr/>
        <p:txBody>
          <a:bodyPr/>
          <a:lstStyle/>
          <a:p>
            <a:fld id="{980D5847-D064-449A-9DD5-EB6DB8BB846B}" type="slidenum">
              <a:rPr lang="en-US" smtClean="0"/>
              <a:t>76</a:t>
            </a:fld>
            <a:endParaRPr lang="en-US"/>
          </a:p>
        </p:txBody>
      </p:sp>
    </p:spTree>
    <p:extLst>
      <p:ext uri="{BB962C8B-B14F-4D97-AF65-F5344CB8AC3E}">
        <p14:creationId xmlns:p14="http://schemas.microsoft.com/office/powerpoint/2010/main" val="3266989412"/>
      </p:ext>
    </p:extLst>
  </p:cSld>
  <p:clrMapOvr>
    <a:masterClrMapping/>
  </p:clrMapOvr>
  <p:transition>
    <p:wipe dir="r"/>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Line 8"/>
          <p:cNvSpPr>
            <a:spLocks noChangeShapeType="1"/>
          </p:cNvSpPr>
          <p:nvPr/>
        </p:nvSpPr>
        <p:spPr bwMode="auto">
          <a:xfrm>
            <a:off x="304800" y="990600"/>
            <a:ext cx="8534400"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Liberation Sans" panose="020B0604020202020204" pitchFamily="34" charset="0"/>
              <a:ea typeface="+mn-ea"/>
              <a:cs typeface="+mn-cs"/>
            </a:endParaRPr>
          </a:p>
        </p:txBody>
      </p:sp>
      <p:sp>
        <p:nvSpPr>
          <p:cNvPr id="11" name="Rectangle 17"/>
          <p:cNvSpPr>
            <a:spLocks noChangeArrowheads="1"/>
          </p:cNvSpPr>
          <p:nvPr/>
        </p:nvSpPr>
        <p:spPr bwMode="auto">
          <a:xfrm>
            <a:off x="609600" y="304800"/>
            <a:ext cx="8229600" cy="5603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488" tIns="44450" rIns="90488" bIns="44450" anchor="ctr"/>
          <a:lstStyle>
            <a:lvl1pPr>
              <a:spcBef>
                <a:spcPct val="20000"/>
              </a:spcBef>
              <a:buClr>
                <a:schemeClr val="accent2"/>
              </a:buClr>
              <a:buSzPct val="75000"/>
              <a:buFont typeface="Wingdings" pitchFamily="2" charset="2"/>
              <a:buChar char="l"/>
              <a:defRPr sz="2800" b="1">
                <a:solidFill>
                  <a:schemeClr val="bg2"/>
                </a:solidFill>
                <a:latin typeface="Arial" charset="0"/>
              </a:defRPr>
            </a:lvl1pPr>
            <a:lvl2pPr marL="742950" indent="-285750">
              <a:spcBef>
                <a:spcPct val="20000"/>
              </a:spcBef>
              <a:buClr>
                <a:schemeClr val="accent2"/>
              </a:buClr>
              <a:buSzPct val="75000"/>
              <a:buFont typeface="Wingdings" pitchFamily="2" charset="2"/>
              <a:buChar char="l"/>
              <a:defRPr sz="2400" b="1">
                <a:solidFill>
                  <a:schemeClr val="bg2"/>
                </a:solidFill>
                <a:latin typeface="Arial" charset="0"/>
              </a:defRPr>
            </a:lvl2pPr>
            <a:lvl3pPr marL="1143000" indent="-228600">
              <a:spcBef>
                <a:spcPct val="20000"/>
              </a:spcBef>
              <a:buClr>
                <a:schemeClr val="accent2"/>
              </a:buClr>
              <a:buSzPct val="75000"/>
              <a:buFont typeface="Wingdings" pitchFamily="2" charset="2"/>
              <a:buChar char="l"/>
              <a:defRPr sz="2000" b="1">
                <a:solidFill>
                  <a:schemeClr val="bg2"/>
                </a:solidFill>
                <a:latin typeface="Arial" charset="0"/>
              </a:defRPr>
            </a:lvl3pPr>
            <a:lvl4pPr marL="1600200" indent="-228600">
              <a:spcBef>
                <a:spcPct val="20000"/>
              </a:spcBef>
              <a:buClr>
                <a:schemeClr val="accent2"/>
              </a:buClr>
              <a:buSzPct val="75000"/>
              <a:buFont typeface="Wingdings" pitchFamily="2" charset="2"/>
              <a:buChar char="l"/>
              <a:defRPr sz="2000" b="1">
                <a:solidFill>
                  <a:schemeClr val="bg2"/>
                </a:solidFill>
                <a:latin typeface="Arial" charset="0"/>
              </a:defRPr>
            </a:lvl4pPr>
            <a:lvl5pPr marL="2057400" indent="-228600">
              <a:spcBef>
                <a:spcPct val="20000"/>
              </a:spcBef>
              <a:buClr>
                <a:schemeClr val="accent2"/>
              </a:buClr>
              <a:buSzPct val="75000"/>
              <a:buFont typeface="Wingdings" pitchFamily="2" charset="2"/>
              <a:buChar char="l"/>
              <a:defRPr sz="2000" b="1">
                <a:solidFill>
                  <a:schemeClr val="bg2"/>
                </a:solidFill>
                <a:latin typeface="Arial" charset="0"/>
              </a:defRPr>
            </a:lvl5pPr>
            <a:lvl6pPr marL="25146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6pPr>
            <a:lvl7pPr marL="29718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7pPr>
            <a:lvl8pPr marL="34290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8pPr>
            <a:lvl9pPr marL="38862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3200" b="1" i="0" u="none" strike="noStrike" kern="1200" cap="none" spc="0" normalizeH="0" baseline="0" noProof="0" dirty="0">
                <a:ln>
                  <a:noFill/>
                </a:ln>
                <a:solidFill>
                  <a:srgbClr val="0000FF">
                    <a:lumMod val="75000"/>
                  </a:srgbClr>
                </a:solidFill>
                <a:effectLst/>
                <a:uLnTx/>
                <a:uFillTx/>
                <a:latin typeface="Liberation Sans" panose="020B0604020202020204" pitchFamily="34" charset="0"/>
                <a:ea typeface="+mn-ea"/>
                <a:cs typeface="+mn-cs"/>
              </a:rPr>
              <a:t>Reporting Stockholders’ Equity</a:t>
            </a:r>
          </a:p>
        </p:txBody>
      </p:sp>
      <p:sp>
        <p:nvSpPr>
          <p:cNvPr id="12" name="Slide Number Placeholder 11"/>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D127233D-E477-41C3-A055-3D1B1EEA723B}" type="slidenum">
              <a:rPr kumimoji="0" lang="en-US" sz="1200" b="0" i="0" u="none" strike="noStrike" kern="1200" cap="none" spc="0" normalizeH="0" baseline="0" noProof="0" smtClean="0">
                <a:ln>
                  <a:noFill/>
                </a:ln>
                <a:solidFill>
                  <a:srgbClr val="000000">
                    <a:tint val="75000"/>
                  </a:srgbClr>
                </a:solidFill>
                <a:effectLst/>
                <a:uLnTx/>
                <a:uFillTx/>
                <a:latin typeface="Times New Roman" pitchFamily="18"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77</a:t>
            </a:fld>
            <a:endParaRPr kumimoji="0" lang="en-US" sz="1200" b="0" i="0" u="none" strike="noStrike" kern="1200" cap="none" spc="0" normalizeH="0" baseline="0" noProof="0">
              <a:ln>
                <a:noFill/>
              </a:ln>
              <a:solidFill>
                <a:srgbClr val="000000">
                  <a:tint val="75000"/>
                </a:srgbClr>
              </a:solidFill>
              <a:effectLst/>
              <a:uLnTx/>
              <a:uFillTx/>
              <a:latin typeface="Times New Roman" pitchFamily="18" charset="0"/>
              <a:ea typeface="+mn-ea"/>
              <a:cs typeface="+mn-cs"/>
            </a:endParaRPr>
          </a:p>
        </p:txBody>
      </p:sp>
      <p:sp>
        <p:nvSpPr>
          <p:cNvPr id="13" name="Content Placeholder 12">
            <a:extLst>
              <a:ext uri="{FF2B5EF4-FFF2-40B4-BE49-F238E27FC236}">
                <a16:creationId xmlns:a16="http://schemas.microsoft.com/office/drawing/2014/main" id="{642122CE-E86E-44AE-B657-E8FCB8CB6B8C}"/>
              </a:ext>
            </a:extLst>
          </p:cNvPr>
          <p:cNvSpPr txBox="1">
            <a:spLocks/>
          </p:cNvSpPr>
          <p:nvPr/>
        </p:nvSpPr>
        <p:spPr>
          <a:xfrm>
            <a:off x="569070" y="4010796"/>
            <a:ext cx="8394540" cy="2085204"/>
          </a:xfrm>
          <a:prstGeom prst="rect">
            <a:avLst/>
          </a:prstGeom>
        </p:spPr>
        <p:txBody>
          <a:bodyPr>
            <a:normAutofit/>
          </a:bodyPr>
          <a:lstStyle>
            <a:lvl1pPr marL="292608" indent="-292608" algn="l" defTabSz="914400" rtl="0" eaLnBrk="1" latinLnBrk="0" hangingPunct="1">
              <a:lnSpc>
                <a:spcPct val="90000"/>
              </a:lnSpc>
              <a:spcBef>
                <a:spcPts val="1000"/>
              </a:spcBef>
              <a:buClr>
                <a:schemeClr val="accent2"/>
              </a:buClr>
              <a:buFont typeface="Arial" panose="020B0604020202020204" pitchFamily="34" charset="0"/>
              <a:buChar char="•"/>
              <a:defRPr sz="2800" kern="1200">
                <a:solidFill>
                  <a:schemeClr val="tx1"/>
                </a:solidFill>
                <a:latin typeface="+mn-lt"/>
                <a:ea typeface="+mn-ea"/>
                <a:cs typeface="+mn-cs"/>
              </a:defRPr>
            </a:lvl1pPr>
            <a:lvl2pPr marL="822960" indent="-292608" algn="l" defTabSz="914400" rtl="0" eaLnBrk="1" latinLnBrk="0" hangingPunct="1">
              <a:lnSpc>
                <a:spcPct val="90000"/>
              </a:lnSpc>
              <a:spcBef>
                <a:spcPts val="500"/>
              </a:spcBef>
              <a:buClr>
                <a:schemeClr val="accent2"/>
              </a:buClr>
              <a:buFont typeface="Arial" panose="020B0604020202020204" pitchFamily="34" charset="0"/>
              <a:buChar char="•"/>
              <a:defRPr sz="2400" kern="1200">
                <a:solidFill>
                  <a:schemeClr val="tx1"/>
                </a:solidFill>
                <a:latin typeface="+mn-lt"/>
                <a:ea typeface="+mn-ea"/>
                <a:cs typeface="+mn-cs"/>
              </a:defRPr>
            </a:lvl2pPr>
            <a:lvl3pPr marL="1211580" indent="-256032" algn="l" defTabSz="914400" rtl="0" eaLnBrk="1" latinLnBrk="0" hangingPunct="1">
              <a:lnSpc>
                <a:spcPct val="90000"/>
              </a:lnSpc>
              <a:spcBef>
                <a:spcPts val="500"/>
              </a:spcBef>
              <a:buClr>
                <a:schemeClr val="accent2"/>
              </a:buClr>
              <a:buFont typeface="Arial" panose="020B0604020202020204" pitchFamily="34" charset="0"/>
              <a:buChar char="•"/>
              <a:defRPr sz="2000" kern="1200">
                <a:solidFill>
                  <a:schemeClr val="tx1"/>
                </a:solidFill>
                <a:latin typeface="+mn-lt"/>
                <a:ea typeface="+mn-ea"/>
                <a:cs typeface="+mn-cs"/>
              </a:defRPr>
            </a:lvl3pPr>
            <a:lvl4pPr marL="150876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4pPr>
            <a:lvl5pPr marL="1794510" indent="-201168"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2" indent="0" fontAlgn="auto">
              <a:spcBef>
                <a:spcPts val="1000"/>
              </a:spcBef>
              <a:spcAft>
                <a:spcPts val="0"/>
              </a:spcAft>
              <a:buClr>
                <a:srgbClr val="800000"/>
              </a:buClr>
              <a:buSzPct val="80000"/>
              <a:buFont typeface="Wingdings" pitchFamily="2" charset="2"/>
              <a:buNone/>
            </a:pPr>
            <a:r>
              <a:rPr lang="en-US" altLang="en-US" sz="2800" dirty="0">
                <a:solidFill>
                  <a:srgbClr val="231F20"/>
                </a:solidFill>
                <a:latin typeface="Liberation Sans" panose="020B0604020202020204"/>
                <a:cs typeface="Times New Roman" panose="02020603050405020304" pitchFamily="18" charset="0"/>
              </a:rPr>
              <a:t>Retained earnings is net income that a company retains in the business.</a:t>
            </a:r>
            <a:endParaRPr lang="en-US" altLang="en-US" sz="2800" dirty="0">
              <a:solidFill>
                <a:srgbClr val="000000"/>
              </a:solidFill>
              <a:latin typeface="Liberation Sans" panose="020B0604020202020204"/>
              <a:cs typeface="Times New Roman" panose="02020603050405020304" pitchFamily="18" charset="0"/>
            </a:endParaRPr>
          </a:p>
          <a:p>
            <a:pPr marL="291600" lvl="2" indent="-291600" fontAlgn="auto">
              <a:lnSpc>
                <a:spcPct val="100000"/>
              </a:lnSpc>
              <a:spcBef>
                <a:spcPts val="1000"/>
              </a:spcBef>
              <a:spcAft>
                <a:spcPts val="0"/>
              </a:spcAft>
              <a:buClr>
                <a:srgbClr val="800000"/>
              </a:buClr>
              <a:buSzPct val="100000"/>
            </a:pPr>
            <a:r>
              <a:rPr lang="en-US" altLang="en-US" sz="2800" dirty="0">
                <a:solidFill>
                  <a:srgbClr val="000000"/>
                </a:solidFill>
                <a:latin typeface="Liberation Sans" panose="020B0604020202020204"/>
                <a:cs typeface="Times New Roman" panose="02020603050405020304" pitchFamily="18" charset="0"/>
              </a:rPr>
              <a:t>Part of the stockholders’ claim on the total assets of the corporation.</a:t>
            </a:r>
          </a:p>
        </p:txBody>
      </p:sp>
      <p:pic>
        <p:nvPicPr>
          <p:cNvPr id="14" name="Content Placeholder 8" descr="Illustration of a partial Balance sheet. The statement displays a one-line heading consisting of the type of statement, Balance Sheet (partial). There are two columns in this statement, the first displaying labels and the second displaying the respective amounts. The first line of the statement displays: Stockholders' equity. The next line shows: Paid-in Capital slightly indented. The third line shows: Common Stock, with the $800,000 appearing in the second column. The next line shows: Retained earnings (deficit), with the amount of negative 50,000 appearing in the second column. The total is labeled as: Total stockholders' equity, with the amount of $750,000 in the second column resulting from adding the above two amounts.&#10;">
            <a:extLst>
              <a:ext uri="{FF2B5EF4-FFF2-40B4-BE49-F238E27FC236}">
                <a16:creationId xmlns:a16="http://schemas.microsoft.com/office/drawing/2014/main" id="{F83C1E5D-843A-4323-9236-0B36B3A2AB20}"/>
              </a:ext>
            </a:extLst>
          </p:cNvPr>
          <p:cNvPicPr>
            <a:picLocks noChangeAspect="1"/>
          </p:cNvPicPr>
          <p:nvPr/>
        </p:nvPicPr>
        <p:blipFill>
          <a:blip r:embed="rId3"/>
          <a:stretch>
            <a:fillRect/>
          </a:stretch>
        </p:blipFill>
        <p:spPr>
          <a:xfrm>
            <a:off x="1676400" y="1524000"/>
            <a:ext cx="5604759" cy="2085203"/>
          </a:xfrm>
          <a:prstGeom prst="rect">
            <a:avLst/>
          </a:prstGeom>
          <a:noFill/>
          <a:ln w="19050" cap="sq">
            <a:solidFill>
              <a:srgbClr val="231F20"/>
            </a:solidFill>
            <a:miter lim="800000"/>
            <a:headEnd type="none" w="sm" len="sm"/>
            <a:tailEnd type="none" w="sm" len="sm"/>
          </a:ln>
          <a:effectLst/>
        </p:spPr>
      </p:pic>
    </p:spTree>
    <p:extLst>
      <p:ext uri="{BB962C8B-B14F-4D97-AF65-F5344CB8AC3E}">
        <p14:creationId xmlns:p14="http://schemas.microsoft.com/office/powerpoint/2010/main" val="2978500555"/>
      </p:ext>
    </p:extLst>
  </p:cSld>
  <p:clrMapOvr>
    <a:masterClrMapping/>
  </p:clrMapOvr>
  <p:transition>
    <p:wipe dir="r"/>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Line 8"/>
          <p:cNvSpPr>
            <a:spLocks noChangeShapeType="1"/>
          </p:cNvSpPr>
          <p:nvPr/>
        </p:nvSpPr>
        <p:spPr bwMode="auto">
          <a:xfrm>
            <a:off x="304800" y="990600"/>
            <a:ext cx="8534400"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Liberation Sans" panose="020B0604020202020204" pitchFamily="34" charset="0"/>
              <a:ea typeface="+mn-ea"/>
              <a:cs typeface="+mn-cs"/>
            </a:endParaRPr>
          </a:p>
        </p:txBody>
      </p:sp>
      <p:sp>
        <p:nvSpPr>
          <p:cNvPr id="11" name="Rectangle 17"/>
          <p:cNvSpPr>
            <a:spLocks noChangeArrowheads="1"/>
          </p:cNvSpPr>
          <p:nvPr/>
        </p:nvSpPr>
        <p:spPr bwMode="auto">
          <a:xfrm>
            <a:off x="609600" y="304800"/>
            <a:ext cx="8229600" cy="5603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488" tIns="44450" rIns="90488" bIns="44450" anchor="ctr"/>
          <a:lstStyle>
            <a:lvl1pPr>
              <a:spcBef>
                <a:spcPct val="20000"/>
              </a:spcBef>
              <a:buClr>
                <a:schemeClr val="accent2"/>
              </a:buClr>
              <a:buSzPct val="75000"/>
              <a:buFont typeface="Wingdings" pitchFamily="2" charset="2"/>
              <a:buChar char="l"/>
              <a:defRPr sz="2800" b="1">
                <a:solidFill>
                  <a:schemeClr val="bg2"/>
                </a:solidFill>
                <a:latin typeface="Arial" charset="0"/>
              </a:defRPr>
            </a:lvl1pPr>
            <a:lvl2pPr marL="742950" indent="-285750">
              <a:spcBef>
                <a:spcPct val="20000"/>
              </a:spcBef>
              <a:buClr>
                <a:schemeClr val="accent2"/>
              </a:buClr>
              <a:buSzPct val="75000"/>
              <a:buFont typeface="Wingdings" pitchFamily="2" charset="2"/>
              <a:buChar char="l"/>
              <a:defRPr sz="2400" b="1">
                <a:solidFill>
                  <a:schemeClr val="bg2"/>
                </a:solidFill>
                <a:latin typeface="Arial" charset="0"/>
              </a:defRPr>
            </a:lvl2pPr>
            <a:lvl3pPr marL="1143000" indent="-228600">
              <a:spcBef>
                <a:spcPct val="20000"/>
              </a:spcBef>
              <a:buClr>
                <a:schemeClr val="accent2"/>
              </a:buClr>
              <a:buSzPct val="75000"/>
              <a:buFont typeface="Wingdings" pitchFamily="2" charset="2"/>
              <a:buChar char="l"/>
              <a:defRPr sz="2000" b="1">
                <a:solidFill>
                  <a:schemeClr val="bg2"/>
                </a:solidFill>
                <a:latin typeface="Arial" charset="0"/>
              </a:defRPr>
            </a:lvl3pPr>
            <a:lvl4pPr marL="1600200" indent="-228600">
              <a:spcBef>
                <a:spcPct val="20000"/>
              </a:spcBef>
              <a:buClr>
                <a:schemeClr val="accent2"/>
              </a:buClr>
              <a:buSzPct val="75000"/>
              <a:buFont typeface="Wingdings" pitchFamily="2" charset="2"/>
              <a:buChar char="l"/>
              <a:defRPr sz="2000" b="1">
                <a:solidFill>
                  <a:schemeClr val="bg2"/>
                </a:solidFill>
                <a:latin typeface="Arial" charset="0"/>
              </a:defRPr>
            </a:lvl4pPr>
            <a:lvl5pPr marL="2057400" indent="-228600">
              <a:spcBef>
                <a:spcPct val="20000"/>
              </a:spcBef>
              <a:buClr>
                <a:schemeClr val="accent2"/>
              </a:buClr>
              <a:buSzPct val="75000"/>
              <a:buFont typeface="Wingdings" pitchFamily="2" charset="2"/>
              <a:buChar char="l"/>
              <a:defRPr sz="2000" b="1">
                <a:solidFill>
                  <a:schemeClr val="bg2"/>
                </a:solidFill>
                <a:latin typeface="Arial" charset="0"/>
              </a:defRPr>
            </a:lvl5pPr>
            <a:lvl6pPr marL="25146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6pPr>
            <a:lvl7pPr marL="29718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7pPr>
            <a:lvl8pPr marL="34290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8pPr>
            <a:lvl9pPr marL="38862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3200" b="1" i="0" u="none" strike="noStrike" kern="1200" cap="none" spc="0" normalizeH="0" baseline="0" noProof="0" dirty="0">
                <a:ln>
                  <a:noFill/>
                </a:ln>
                <a:solidFill>
                  <a:srgbClr val="0000FF">
                    <a:lumMod val="75000"/>
                  </a:srgbClr>
                </a:solidFill>
                <a:effectLst/>
                <a:uLnTx/>
                <a:uFillTx/>
                <a:latin typeface="Liberation Sans" panose="020B0604020202020204" pitchFamily="34" charset="0"/>
                <a:ea typeface="+mn-ea"/>
                <a:cs typeface="+mn-cs"/>
              </a:rPr>
              <a:t>Retained Earnings Restrictions</a:t>
            </a:r>
          </a:p>
        </p:txBody>
      </p:sp>
      <p:sp>
        <p:nvSpPr>
          <p:cNvPr id="12" name="Slide Number Placeholder 11"/>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D127233D-E477-41C3-A055-3D1B1EEA723B}" type="slidenum">
              <a:rPr kumimoji="0" lang="en-US" sz="1200" b="0" i="0" u="none" strike="noStrike" kern="1200" cap="none" spc="0" normalizeH="0" baseline="0" noProof="0" smtClean="0">
                <a:ln>
                  <a:noFill/>
                </a:ln>
                <a:solidFill>
                  <a:srgbClr val="000000">
                    <a:tint val="75000"/>
                  </a:srgbClr>
                </a:solidFill>
                <a:effectLst/>
                <a:uLnTx/>
                <a:uFillTx/>
                <a:latin typeface="Times New Roman" pitchFamily="18"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78</a:t>
            </a:fld>
            <a:endParaRPr kumimoji="0" lang="en-US" sz="1200" b="0" i="0" u="none" strike="noStrike" kern="1200" cap="none" spc="0" normalizeH="0" baseline="0" noProof="0">
              <a:ln>
                <a:noFill/>
              </a:ln>
              <a:solidFill>
                <a:srgbClr val="000000">
                  <a:tint val="75000"/>
                </a:srgbClr>
              </a:solidFill>
              <a:effectLst/>
              <a:uLnTx/>
              <a:uFillTx/>
              <a:latin typeface="Times New Roman" pitchFamily="18" charset="0"/>
              <a:ea typeface="+mn-ea"/>
              <a:cs typeface="+mn-cs"/>
            </a:endParaRPr>
          </a:p>
        </p:txBody>
      </p:sp>
      <p:sp>
        <p:nvSpPr>
          <p:cNvPr id="7" name="Content Placeholder 2">
            <a:extLst>
              <a:ext uri="{FF2B5EF4-FFF2-40B4-BE49-F238E27FC236}">
                <a16:creationId xmlns:a16="http://schemas.microsoft.com/office/drawing/2014/main" id="{47BDE462-339F-4D1C-925F-9BE0E9E6763E}"/>
              </a:ext>
            </a:extLst>
          </p:cNvPr>
          <p:cNvSpPr txBox="1">
            <a:spLocks/>
          </p:cNvSpPr>
          <p:nvPr/>
        </p:nvSpPr>
        <p:spPr>
          <a:xfrm>
            <a:off x="609600" y="1371600"/>
            <a:ext cx="8534400" cy="1981200"/>
          </a:xfrm>
          <a:prstGeom prst="rect">
            <a:avLst/>
          </a:prstGeom>
        </p:spPr>
        <p:txBody>
          <a:bodyPr vert="horz" lIns="91440" tIns="45720" rIns="91440" bIns="45720" rtlCol="0">
            <a:normAutofit lnSpcReduction="10000"/>
          </a:bodyPr>
          <a:lstStyle>
            <a:lvl1pPr marL="0" indent="0" algn="l" defTabSz="914400" rtl="0" eaLnBrk="1" latinLnBrk="0" hangingPunct="1">
              <a:lnSpc>
                <a:spcPct val="90000"/>
              </a:lnSpc>
              <a:spcBef>
                <a:spcPts val="1000"/>
              </a:spcBef>
              <a:buClr>
                <a:schemeClr val="accent2"/>
              </a:buClr>
              <a:buFont typeface="Arial" panose="020B0604020202020204" pitchFamily="34" charset="0"/>
              <a:buNone/>
              <a:defRPr sz="2800" b="0" i="0" kern="1200">
                <a:solidFill>
                  <a:schemeClr val="tx1"/>
                </a:solidFill>
                <a:latin typeface="Times New Roman" charset="0"/>
                <a:ea typeface="Times New Roman" charset="0"/>
                <a:cs typeface="Times New Roman" charset="0"/>
              </a:defRPr>
            </a:lvl1pPr>
            <a:lvl2pPr marL="822960" indent="-292608" algn="l" defTabSz="914400" rtl="0" eaLnBrk="1" latinLnBrk="0" hangingPunct="1">
              <a:lnSpc>
                <a:spcPct val="90000"/>
              </a:lnSpc>
              <a:spcBef>
                <a:spcPts val="500"/>
              </a:spcBef>
              <a:buClr>
                <a:schemeClr val="accent2"/>
              </a:buClr>
              <a:buFont typeface="Arial" panose="020B0604020202020204" pitchFamily="34" charset="0"/>
              <a:buChar char="•"/>
              <a:defRPr sz="2400" kern="1200">
                <a:solidFill>
                  <a:schemeClr val="tx1"/>
                </a:solidFill>
                <a:latin typeface="+mn-lt"/>
                <a:ea typeface="+mn-ea"/>
                <a:cs typeface="+mn-cs"/>
              </a:defRPr>
            </a:lvl2pPr>
            <a:lvl3pPr marL="1211580" indent="-256032" algn="l" defTabSz="914400" rtl="0" eaLnBrk="1" latinLnBrk="0" hangingPunct="1">
              <a:lnSpc>
                <a:spcPct val="90000"/>
              </a:lnSpc>
              <a:spcBef>
                <a:spcPts val="500"/>
              </a:spcBef>
              <a:buClr>
                <a:schemeClr val="accent2"/>
              </a:buClr>
              <a:buFont typeface="Arial" panose="020B0604020202020204" pitchFamily="34" charset="0"/>
              <a:buChar char="•"/>
              <a:defRPr sz="2000" kern="1200">
                <a:solidFill>
                  <a:schemeClr val="tx1"/>
                </a:solidFill>
                <a:latin typeface="+mn-lt"/>
                <a:ea typeface="+mn-ea"/>
                <a:cs typeface="+mn-cs"/>
              </a:defRPr>
            </a:lvl3pPr>
            <a:lvl4pPr marL="150876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4pPr>
            <a:lvl5pPr marL="1794510" indent="-201168"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763" lvl="1" indent="0" fontAlgn="auto">
              <a:spcBef>
                <a:spcPts val="1000"/>
              </a:spcBef>
              <a:spcAft>
                <a:spcPts val="0"/>
              </a:spcAft>
              <a:buFont typeface="Wingdings" pitchFamily="2" charset="2"/>
              <a:buNone/>
            </a:pPr>
            <a:r>
              <a:rPr lang="en-US" altLang="en-US" sz="2800" dirty="0">
                <a:solidFill>
                  <a:srgbClr val="000000"/>
                </a:solidFill>
                <a:latin typeface="Liberation Sans" panose="020B0604020202020204"/>
                <a:cs typeface="Times New Roman" panose="02020603050405020304" pitchFamily="18" charset="0"/>
              </a:rPr>
              <a:t>Restrictions can result from:</a:t>
            </a:r>
          </a:p>
          <a:p>
            <a:pPr marL="514350" lvl="2" indent="-514350" fontAlgn="auto">
              <a:spcBef>
                <a:spcPts val="1000"/>
              </a:spcBef>
              <a:spcAft>
                <a:spcPts val="0"/>
              </a:spcAft>
              <a:buClr>
                <a:srgbClr val="800000"/>
              </a:buClr>
              <a:buFont typeface="+mj-lt"/>
              <a:buAutoNum type="arabicPeriod"/>
            </a:pPr>
            <a:r>
              <a:rPr lang="en-US" altLang="en-US" sz="2800" dirty="0">
                <a:solidFill>
                  <a:srgbClr val="000000"/>
                </a:solidFill>
                <a:latin typeface="Liberation Sans" panose="020B0604020202020204"/>
                <a:cs typeface="Times New Roman" panose="02020603050405020304" pitchFamily="18" charset="0"/>
              </a:rPr>
              <a:t>Legal restrictions.</a:t>
            </a:r>
          </a:p>
          <a:p>
            <a:pPr marL="514350" lvl="2" indent="-514350" fontAlgn="auto">
              <a:spcBef>
                <a:spcPts val="1000"/>
              </a:spcBef>
              <a:spcAft>
                <a:spcPts val="0"/>
              </a:spcAft>
              <a:buClr>
                <a:srgbClr val="800000"/>
              </a:buClr>
              <a:buFont typeface="+mj-lt"/>
              <a:buAutoNum type="arabicPeriod"/>
            </a:pPr>
            <a:r>
              <a:rPr lang="en-US" altLang="en-US" sz="2800" dirty="0">
                <a:solidFill>
                  <a:srgbClr val="000000"/>
                </a:solidFill>
                <a:latin typeface="Liberation Sans" panose="020B0604020202020204"/>
                <a:cs typeface="Times New Roman" panose="02020603050405020304" pitchFamily="18" charset="0"/>
              </a:rPr>
              <a:t>Contractual restrictions.</a:t>
            </a:r>
          </a:p>
          <a:p>
            <a:pPr marL="514350" lvl="2" indent="-514350" fontAlgn="auto">
              <a:spcBef>
                <a:spcPts val="1000"/>
              </a:spcBef>
              <a:spcAft>
                <a:spcPts val="0"/>
              </a:spcAft>
              <a:buClr>
                <a:srgbClr val="800000"/>
              </a:buClr>
              <a:buFont typeface="+mj-lt"/>
              <a:buAutoNum type="arabicPeriod"/>
            </a:pPr>
            <a:r>
              <a:rPr lang="en-US" altLang="en-US" sz="2800" dirty="0">
                <a:solidFill>
                  <a:srgbClr val="000000"/>
                </a:solidFill>
                <a:latin typeface="Liberation Sans" panose="020B0604020202020204"/>
                <a:cs typeface="Times New Roman" panose="02020603050405020304" pitchFamily="18" charset="0"/>
              </a:rPr>
              <a:t>Voluntary restrictions.</a:t>
            </a:r>
            <a:endParaRPr lang="en-IN" sz="2800" dirty="0">
              <a:latin typeface="Liberation Sans" panose="020B0604020202020204"/>
              <a:cs typeface="Times New Roman" panose="02020603050405020304" pitchFamily="18" charset="0"/>
            </a:endParaRPr>
          </a:p>
        </p:txBody>
      </p:sp>
      <p:pic>
        <p:nvPicPr>
          <p:cNvPr id="8" name="Content Placeholder 8" descr="Notes to financial statements. The illustration displays a two-line heading consisting of the name of the company, Tektronix Incorporated; the description of image, Notes to Financial Statements. There is a rectangular box to the left of the heading reading: Real World. The text below the heading reads: Certain of the Company's debt agreements require compliance with debt covenants. The Company had unrestricted retained earnings of $223.8 million after meeting those requirements.">
            <a:extLst>
              <a:ext uri="{FF2B5EF4-FFF2-40B4-BE49-F238E27FC236}">
                <a16:creationId xmlns:a16="http://schemas.microsoft.com/office/drawing/2014/main" id="{B8F7D3EE-06E9-4A85-9389-39D1137D6387}"/>
              </a:ext>
            </a:extLst>
          </p:cNvPr>
          <p:cNvPicPr>
            <a:picLocks noChangeAspect="1"/>
          </p:cNvPicPr>
          <p:nvPr/>
        </p:nvPicPr>
        <p:blipFill>
          <a:blip r:embed="rId3"/>
          <a:stretch>
            <a:fillRect/>
          </a:stretch>
        </p:blipFill>
        <p:spPr>
          <a:xfrm>
            <a:off x="304800" y="3733800"/>
            <a:ext cx="8398722" cy="1629282"/>
          </a:xfrm>
          <a:prstGeom prst="rect">
            <a:avLst/>
          </a:prstGeom>
          <a:ln>
            <a:solidFill>
              <a:srgbClr val="231F20"/>
            </a:solidFill>
          </a:ln>
        </p:spPr>
      </p:pic>
    </p:spTree>
    <p:extLst>
      <p:ext uri="{BB962C8B-B14F-4D97-AF65-F5344CB8AC3E}">
        <p14:creationId xmlns:p14="http://schemas.microsoft.com/office/powerpoint/2010/main" val="3272652481"/>
      </p:ext>
    </p:extLst>
  </p:cSld>
  <p:clrMapOvr>
    <a:masterClrMapping/>
  </p:clrMapOvr>
  <p:transition>
    <p:wipe dir="r"/>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Line 8"/>
          <p:cNvSpPr>
            <a:spLocks noChangeShapeType="1"/>
          </p:cNvSpPr>
          <p:nvPr/>
        </p:nvSpPr>
        <p:spPr bwMode="auto">
          <a:xfrm>
            <a:off x="304800" y="990600"/>
            <a:ext cx="8534400"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Liberation Sans" panose="020B0604020202020204" pitchFamily="34" charset="0"/>
              <a:ea typeface="+mn-ea"/>
              <a:cs typeface="+mn-cs"/>
            </a:endParaRPr>
          </a:p>
        </p:txBody>
      </p:sp>
      <p:sp>
        <p:nvSpPr>
          <p:cNvPr id="11" name="Rectangle 17"/>
          <p:cNvSpPr>
            <a:spLocks noChangeArrowheads="1"/>
          </p:cNvSpPr>
          <p:nvPr/>
        </p:nvSpPr>
        <p:spPr bwMode="auto">
          <a:xfrm>
            <a:off x="609600" y="304800"/>
            <a:ext cx="7848600" cy="5603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488" tIns="44450" rIns="90488" bIns="44450" anchor="ctr"/>
          <a:lstStyle>
            <a:lvl1pPr>
              <a:spcBef>
                <a:spcPct val="20000"/>
              </a:spcBef>
              <a:buClr>
                <a:schemeClr val="accent2"/>
              </a:buClr>
              <a:buSzPct val="75000"/>
              <a:buFont typeface="Wingdings" pitchFamily="2" charset="2"/>
              <a:buChar char="l"/>
              <a:defRPr sz="2800" b="1">
                <a:solidFill>
                  <a:schemeClr val="bg2"/>
                </a:solidFill>
                <a:latin typeface="Arial" charset="0"/>
              </a:defRPr>
            </a:lvl1pPr>
            <a:lvl2pPr marL="742950" indent="-285750">
              <a:spcBef>
                <a:spcPct val="20000"/>
              </a:spcBef>
              <a:buClr>
                <a:schemeClr val="accent2"/>
              </a:buClr>
              <a:buSzPct val="75000"/>
              <a:buFont typeface="Wingdings" pitchFamily="2" charset="2"/>
              <a:buChar char="l"/>
              <a:defRPr sz="2400" b="1">
                <a:solidFill>
                  <a:schemeClr val="bg2"/>
                </a:solidFill>
                <a:latin typeface="Arial" charset="0"/>
              </a:defRPr>
            </a:lvl2pPr>
            <a:lvl3pPr marL="1143000" indent="-228600">
              <a:spcBef>
                <a:spcPct val="20000"/>
              </a:spcBef>
              <a:buClr>
                <a:schemeClr val="accent2"/>
              </a:buClr>
              <a:buSzPct val="75000"/>
              <a:buFont typeface="Wingdings" pitchFamily="2" charset="2"/>
              <a:buChar char="l"/>
              <a:defRPr sz="2000" b="1">
                <a:solidFill>
                  <a:schemeClr val="bg2"/>
                </a:solidFill>
                <a:latin typeface="Arial" charset="0"/>
              </a:defRPr>
            </a:lvl3pPr>
            <a:lvl4pPr marL="1600200" indent="-228600">
              <a:spcBef>
                <a:spcPct val="20000"/>
              </a:spcBef>
              <a:buClr>
                <a:schemeClr val="accent2"/>
              </a:buClr>
              <a:buSzPct val="75000"/>
              <a:buFont typeface="Wingdings" pitchFamily="2" charset="2"/>
              <a:buChar char="l"/>
              <a:defRPr sz="2000" b="1">
                <a:solidFill>
                  <a:schemeClr val="bg2"/>
                </a:solidFill>
                <a:latin typeface="Arial" charset="0"/>
              </a:defRPr>
            </a:lvl4pPr>
            <a:lvl5pPr marL="2057400" indent="-228600">
              <a:spcBef>
                <a:spcPct val="20000"/>
              </a:spcBef>
              <a:buClr>
                <a:schemeClr val="accent2"/>
              </a:buClr>
              <a:buSzPct val="75000"/>
              <a:buFont typeface="Wingdings" pitchFamily="2" charset="2"/>
              <a:buChar char="l"/>
              <a:defRPr sz="2000" b="1">
                <a:solidFill>
                  <a:schemeClr val="bg2"/>
                </a:solidFill>
                <a:latin typeface="Arial" charset="0"/>
              </a:defRPr>
            </a:lvl5pPr>
            <a:lvl6pPr marL="25146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6pPr>
            <a:lvl7pPr marL="29718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7pPr>
            <a:lvl8pPr marL="34290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8pPr>
            <a:lvl9pPr marL="38862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3200" b="1" i="0" u="none" strike="noStrike" kern="1200" cap="none" spc="0" normalizeH="0" baseline="0" noProof="0" dirty="0">
                <a:ln>
                  <a:noFill/>
                </a:ln>
                <a:solidFill>
                  <a:srgbClr val="0000FF">
                    <a:lumMod val="75000"/>
                  </a:srgbClr>
                </a:solidFill>
                <a:effectLst/>
                <a:uLnTx/>
                <a:uFillTx/>
                <a:latin typeface="Liberation Sans" panose="020B0604020202020204" pitchFamily="34" charset="0"/>
                <a:ea typeface="+mn-ea"/>
                <a:cs typeface="+mn-cs"/>
              </a:rPr>
              <a:t>Balance Sheet Presentation of SE</a:t>
            </a:r>
          </a:p>
        </p:txBody>
      </p:sp>
      <p:sp>
        <p:nvSpPr>
          <p:cNvPr id="12" name="Slide Number Placeholder 11"/>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D127233D-E477-41C3-A055-3D1B1EEA723B}" type="slidenum">
              <a:rPr kumimoji="0" lang="en-US" sz="1200" b="0" i="0" u="none" strike="noStrike" kern="1200" cap="none" spc="0" normalizeH="0" baseline="0" noProof="0" smtClean="0">
                <a:ln>
                  <a:noFill/>
                </a:ln>
                <a:solidFill>
                  <a:srgbClr val="000000">
                    <a:tint val="75000"/>
                  </a:srgbClr>
                </a:solidFill>
                <a:effectLst/>
                <a:uLnTx/>
                <a:uFillTx/>
                <a:latin typeface="Times New Roman" pitchFamily="18"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79</a:t>
            </a:fld>
            <a:endParaRPr kumimoji="0" lang="en-US" sz="1200" b="0" i="0" u="none" strike="noStrike" kern="1200" cap="none" spc="0" normalizeH="0" baseline="0" noProof="0">
              <a:ln>
                <a:noFill/>
              </a:ln>
              <a:solidFill>
                <a:srgbClr val="000000">
                  <a:tint val="75000"/>
                </a:srgbClr>
              </a:solidFill>
              <a:effectLst/>
              <a:uLnTx/>
              <a:uFillTx/>
              <a:latin typeface="Times New Roman" pitchFamily="18" charset="0"/>
              <a:ea typeface="+mn-ea"/>
              <a:cs typeface="+mn-cs"/>
            </a:endParaRPr>
          </a:p>
        </p:txBody>
      </p:sp>
      <p:sp>
        <p:nvSpPr>
          <p:cNvPr id="9" name="Content Placeholder 2">
            <a:extLst>
              <a:ext uri="{FF2B5EF4-FFF2-40B4-BE49-F238E27FC236}">
                <a16:creationId xmlns:a16="http://schemas.microsoft.com/office/drawing/2014/main" id="{10551DC5-C499-4DF8-941A-A6311992396F}"/>
              </a:ext>
            </a:extLst>
          </p:cNvPr>
          <p:cNvSpPr txBox="1">
            <a:spLocks/>
          </p:cNvSpPr>
          <p:nvPr/>
        </p:nvSpPr>
        <p:spPr>
          <a:xfrm>
            <a:off x="604710" y="1371600"/>
            <a:ext cx="8534400" cy="990600"/>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Clr>
                <a:schemeClr val="accent2"/>
              </a:buClr>
              <a:buFont typeface="Arial" panose="020B0604020202020204" pitchFamily="34" charset="0"/>
              <a:buNone/>
              <a:defRPr sz="2800" b="0" i="0" kern="1200">
                <a:solidFill>
                  <a:schemeClr val="tx1"/>
                </a:solidFill>
                <a:latin typeface="Times New Roman" charset="0"/>
                <a:ea typeface="Times New Roman" charset="0"/>
                <a:cs typeface="Times New Roman" charset="0"/>
              </a:defRPr>
            </a:lvl1pPr>
            <a:lvl2pPr marL="822960" indent="-292608" algn="l" defTabSz="914400" rtl="0" eaLnBrk="1" latinLnBrk="0" hangingPunct="1">
              <a:lnSpc>
                <a:spcPct val="90000"/>
              </a:lnSpc>
              <a:spcBef>
                <a:spcPts val="500"/>
              </a:spcBef>
              <a:buClr>
                <a:schemeClr val="accent2"/>
              </a:buClr>
              <a:buFont typeface="Arial" panose="020B0604020202020204" pitchFamily="34" charset="0"/>
              <a:buChar char="•"/>
              <a:defRPr sz="2400" kern="1200">
                <a:solidFill>
                  <a:schemeClr val="tx1"/>
                </a:solidFill>
                <a:latin typeface="+mn-lt"/>
                <a:ea typeface="+mn-ea"/>
                <a:cs typeface="+mn-cs"/>
              </a:defRPr>
            </a:lvl2pPr>
            <a:lvl3pPr marL="1211580" indent="-256032" algn="l" defTabSz="914400" rtl="0" eaLnBrk="1" latinLnBrk="0" hangingPunct="1">
              <a:lnSpc>
                <a:spcPct val="90000"/>
              </a:lnSpc>
              <a:spcBef>
                <a:spcPts val="500"/>
              </a:spcBef>
              <a:buClr>
                <a:schemeClr val="accent2"/>
              </a:buClr>
              <a:buFont typeface="Arial" panose="020B0604020202020204" pitchFamily="34" charset="0"/>
              <a:buChar char="•"/>
              <a:defRPr sz="2000" kern="1200">
                <a:solidFill>
                  <a:schemeClr val="tx1"/>
                </a:solidFill>
                <a:latin typeface="+mn-lt"/>
                <a:ea typeface="+mn-ea"/>
                <a:cs typeface="+mn-cs"/>
              </a:defRPr>
            </a:lvl3pPr>
            <a:lvl4pPr marL="150876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4pPr>
            <a:lvl5pPr marL="1794510" indent="-201168"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fontAlgn="auto">
              <a:spcBef>
                <a:spcPts val="1000"/>
              </a:spcBef>
              <a:spcAft>
                <a:spcPts val="0"/>
              </a:spcAft>
              <a:buClr>
                <a:srgbClr val="800000"/>
              </a:buClr>
              <a:buSzPct val="80000"/>
              <a:buFont typeface="Arial" panose="020B0604020202020204" pitchFamily="34" charset="0"/>
              <a:buNone/>
            </a:pPr>
            <a:r>
              <a:rPr lang="en-US" altLang="en-US" sz="2800">
                <a:cs typeface="Times New Roman" panose="02020603050405020304" pitchFamily="18" charset="0"/>
              </a:rPr>
              <a:t>Companies report </a:t>
            </a:r>
          </a:p>
          <a:p>
            <a:pPr marL="291600" lvl="1" indent="-291600" fontAlgn="auto">
              <a:spcBef>
                <a:spcPts val="1000"/>
              </a:spcBef>
              <a:spcAft>
                <a:spcPts val="0"/>
              </a:spcAft>
              <a:buClr>
                <a:srgbClr val="800000"/>
              </a:buClr>
              <a:buSzPct val="100000"/>
            </a:pPr>
            <a:r>
              <a:rPr lang="en-US" altLang="en-US" sz="2800">
                <a:cs typeface="Times New Roman" panose="02020603050405020304" pitchFamily="18" charset="0"/>
              </a:rPr>
              <a:t>paid-in capital, </a:t>
            </a:r>
            <a:endParaRPr lang="en-US" altLang="en-US" sz="2800" dirty="0">
              <a:cs typeface="Times New Roman" panose="02020603050405020304" pitchFamily="18" charset="0"/>
            </a:endParaRPr>
          </a:p>
        </p:txBody>
      </p:sp>
      <p:sp>
        <p:nvSpPr>
          <p:cNvPr id="13" name="Content Placeholder 5">
            <a:extLst>
              <a:ext uri="{FF2B5EF4-FFF2-40B4-BE49-F238E27FC236}">
                <a16:creationId xmlns:a16="http://schemas.microsoft.com/office/drawing/2014/main" id="{E0E51B5A-F2AE-4B00-8984-6D18F2BD7090}"/>
              </a:ext>
            </a:extLst>
          </p:cNvPr>
          <p:cNvSpPr txBox="1">
            <a:spLocks/>
          </p:cNvSpPr>
          <p:nvPr/>
        </p:nvSpPr>
        <p:spPr>
          <a:xfrm>
            <a:off x="604710" y="2440467"/>
            <a:ext cx="8534400" cy="1006639"/>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Clr>
                <a:schemeClr val="accent2"/>
              </a:buClr>
              <a:buFont typeface="Arial" panose="020B0604020202020204" pitchFamily="34" charset="0"/>
              <a:buNone/>
              <a:defRPr sz="2800" b="0" i="0" kern="1200">
                <a:solidFill>
                  <a:schemeClr val="tx1"/>
                </a:solidFill>
                <a:latin typeface="Times New Roman" charset="0"/>
                <a:ea typeface="Times New Roman" charset="0"/>
                <a:cs typeface="Times New Roman" charset="0"/>
              </a:defRPr>
            </a:lvl1pPr>
            <a:lvl2pPr marL="822960" indent="-292608" algn="l" defTabSz="914400" rtl="0" eaLnBrk="1" latinLnBrk="0" hangingPunct="1">
              <a:lnSpc>
                <a:spcPct val="90000"/>
              </a:lnSpc>
              <a:spcBef>
                <a:spcPts val="500"/>
              </a:spcBef>
              <a:buClr>
                <a:schemeClr val="accent2"/>
              </a:buClr>
              <a:buFont typeface="Arial" panose="020B0604020202020204" pitchFamily="34" charset="0"/>
              <a:buChar char="•"/>
              <a:defRPr sz="2400" kern="1200">
                <a:solidFill>
                  <a:schemeClr val="tx1"/>
                </a:solidFill>
                <a:latin typeface="+mn-lt"/>
                <a:ea typeface="+mn-ea"/>
                <a:cs typeface="+mn-cs"/>
              </a:defRPr>
            </a:lvl2pPr>
            <a:lvl3pPr marL="1211580" indent="-256032" algn="l" defTabSz="914400" rtl="0" eaLnBrk="1" latinLnBrk="0" hangingPunct="1">
              <a:lnSpc>
                <a:spcPct val="90000"/>
              </a:lnSpc>
              <a:spcBef>
                <a:spcPts val="500"/>
              </a:spcBef>
              <a:buClr>
                <a:schemeClr val="accent2"/>
              </a:buClr>
              <a:buFont typeface="Arial" panose="020B0604020202020204" pitchFamily="34" charset="0"/>
              <a:buChar char="•"/>
              <a:defRPr sz="2000" kern="1200">
                <a:solidFill>
                  <a:schemeClr val="tx1"/>
                </a:solidFill>
                <a:latin typeface="+mn-lt"/>
                <a:ea typeface="+mn-ea"/>
                <a:cs typeface="+mn-cs"/>
              </a:defRPr>
            </a:lvl3pPr>
            <a:lvl4pPr marL="150876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4pPr>
            <a:lvl5pPr marL="1794510" indent="-201168"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22800" lvl="2" indent="-320400" fontAlgn="auto">
              <a:spcBef>
                <a:spcPts val="1000"/>
              </a:spcBef>
              <a:spcAft>
                <a:spcPts val="0"/>
              </a:spcAft>
              <a:buClr>
                <a:srgbClr val="800000"/>
              </a:buClr>
              <a:buSzPct val="100000"/>
              <a:buFont typeface="+mj-lt"/>
              <a:buAutoNum type="arabicPeriod"/>
            </a:pPr>
            <a:r>
              <a:rPr lang="en-US" altLang="en-US" sz="2800" dirty="0">
                <a:cs typeface="Times New Roman" panose="02020603050405020304" pitchFamily="18" charset="0"/>
              </a:rPr>
              <a:t>Capital stock</a:t>
            </a:r>
          </a:p>
          <a:p>
            <a:pPr marL="622800" lvl="2" indent="-320400" fontAlgn="auto">
              <a:spcBef>
                <a:spcPts val="1000"/>
              </a:spcBef>
              <a:spcAft>
                <a:spcPts val="0"/>
              </a:spcAft>
              <a:buClr>
                <a:srgbClr val="800000"/>
              </a:buClr>
              <a:buSzPct val="100000"/>
              <a:buFont typeface="+mj-lt"/>
              <a:buAutoNum type="arabicPeriod"/>
            </a:pPr>
            <a:r>
              <a:rPr lang="en-US" altLang="en-US" sz="2800" dirty="0">
                <a:cs typeface="Times New Roman" panose="02020603050405020304" pitchFamily="18" charset="0"/>
              </a:rPr>
              <a:t>Additional paid-in capital</a:t>
            </a:r>
          </a:p>
        </p:txBody>
      </p:sp>
      <p:sp>
        <p:nvSpPr>
          <p:cNvPr id="14" name="Content Placeholder 6">
            <a:extLst>
              <a:ext uri="{FF2B5EF4-FFF2-40B4-BE49-F238E27FC236}">
                <a16:creationId xmlns:a16="http://schemas.microsoft.com/office/drawing/2014/main" id="{2F17F68E-4A9C-4645-9DE4-B27B0953F6BC}"/>
              </a:ext>
            </a:extLst>
          </p:cNvPr>
          <p:cNvSpPr txBox="1">
            <a:spLocks/>
          </p:cNvSpPr>
          <p:nvPr/>
        </p:nvSpPr>
        <p:spPr>
          <a:xfrm>
            <a:off x="604710" y="3551255"/>
            <a:ext cx="8534400" cy="1480211"/>
          </a:xfrm>
          <a:prstGeom prst="rect">
            <a:avLst/>
          </a:prstGeom>
        </p:spPr>
        <p:txBody>
          <a:bodyPr vert="horz" lIns="91440" tIns="45720" rIns="91440" bIns="45720" rtlCol="0">
            <a:normAutofit lnSpcReduction="10000"/>
          </a:bodyPr>
          <a:lstStyle>
            <a:lvl1pPr marL="0" indent="0" algn="l" defTabSz="914400" rtl="0" eaLnBrk="1" latinLnBrk="0" hangingPunct="1">
              <a:lnSpc>
                <a:spcPct val="90000"/>
              </a:lnSpc>
              <a:spcBef>
                <a:spcPts val="1000"/>
              </a:spcBef>
              <a:buClr>
                <a:schemeClr val="accent2"/>
              </a:buClr>
              <a:buFont typeface="Arial" panose="020B0604020202020204" pitchFamily="34" charset="0"/>
              <a:buNone/>
              <a:defRPr sz="2800" b="0" i="0" kern="1200">
                <a:solidFill>
                  <a:schemeClr val="tx1"/>
                </a:solidFill>
                <a:latin typeface="Times New Roman" charset="0"/>
                <a:ea typeface="Times New Roman" charset="0"/>
                <a:cs typeface="Times New Roman" charset="0"/>
              </a:defRPr>
            </a:lvl1pPr>
            <a:lvl2pPr marL="822960" indent="-292608" algn="l" defTabSz="914400" rtl="0" eaLnBrk="1" latinLnBrk="0" hangingPunct="1">
              <a:lnSpc>
                <a:spcPct val="90000"/>
              </a:lnSpc>
              <a:spcBef>
                <a:spcPts val="500"/>
              </a:spcBef>
              <a:buClr>
                <a:schemeClr val="accent2"/>
              </a:buClr>
              <a:buFont typeface="Arial" panose="020B0604020202020204" pitchFamily="34" charset="0"/>
              <a:buChar char="•"/>
              <a:defRPr sz="2400" kern="1200">
                <a:solidFill>
                  <a:schemeClr val="tx1"/>
                </a:solidFill>
                <a:latin typeface="+mn-lt"/>
                <a:ea typeface="+mn-ea"/>
                <a:cs typeface="+mn-cs"/>
              </a:defRPr>
            </a:lvl2pPr>
            <a:lvl3pPr marL="1211580" indent="-256032" algn="l" defTabSz="914400" rtl="0" eaLnBrk="1" latinLnBrk="0" hangingPunct="1">
              <a:lnSpc>
                <a:spcPct val="90000"/>
              </a:lnSpc>
              <a:spcBef>
                <a:spcPts val="500"/>
              </a:spcBef>
              <a:buClr>
                <a:schemeClr val="accent2"/>
              </a:buClr>
              <a:buFont typeface="Arial" panose="020B0604020202020204" pitchFamily="34" charset="0"/>
              <a:buChar char="•"/>
              <a:defRPr sz="2000" kern="1200">
                <a:solidFill>
                  <a:schemeClr val="tx1"/>
                </a:solidFill>
                <a:latin typeface="+mn-lt"/>
                <a:ea typeface="+mn-ea"/>
                <a:cs typeface="+mn-cs"/>
              </a:defRPr>
            </a:lvl3pPr>
            <a:lvl4pPr marL="150876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4pPr>
            <a:lvl5pPr marL="1794510" indent="-201168"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91600" lvl="1" indent="-291600" fontAlgn="auto">
              <a:spcBef>
                <a:spcPts val="1000"/>
              </a:spcBef>
              <a:spcAft>
                <a:spcPts val="0"/>
              </a:spcAft>
              <a:buClr>
                <a:srgbClr val="800000"/>
              </a:buClr>
              <a:buSzPct val="100000"/>
            </a:pPr>
            <a:r>
              <a:rPr lang="en-US" altLang="en-US" sz="2800">
                <a:cs typeface="Times New Roman" panose="02020603050405020304" pitchFamily="18" charset="0"/>
              </a:rPr>
              <a:t>retained earnings, </a:t>
            </a:r>
          </a:p>
          <a:p>
            <a:pPr marL="291600" lvl="1" indent="-291600" fontAlgn="auto">
              <a:spcBef>
                <a:spcPts val="1000"/>
              </a:spcBef>
              <a:spcAft>
                <a:spcPts val="0"/>
              </a:spcAft>
              <a:buClr>
                <a:srgbClr val="800000"/>
              </a:buClr>
              <a:buSzPct val="100000"/>
            </a:pPr>
            <a:r>
              <a:rPr lang="en-US" altLang="en-US" sz="2800">
                <a:cs typeface="Times New Roman" panose="02020603050405020304" pitchFamily="18" charset="0"/>
              </a:rPr>
              <a:t>accumulated other comprehensive income, and </a:t>
            </a:r>
          </a:p>
          <a:p>
            <a:pPr marL="291600" lvl="1" indent="-291600" fontAlgn="auto">
              <a:spcBef>
                <a:spcPts val="1000"/>
              </a:spcBef>
              <a:spcAft>
                <a:spcPts val="0"/>
              </a:spcAft>
              <a:buClr>
                <a:srgbClr val="800000"/>
              </a:buClr>
              <a:buSzPct val="100000"/>
            </a:pPr>
            <a:r>
              <a:rPr lang="en-US" altLang="en-US" sz="2800">
                <a:cs typeface="Times New Roman" panose="02020603050405020304" pitchFamily="18" charset="0"/>
              </a:rPr>
              <a:t>treasury stock.</a:t>
            </a:r>
            <a:endParaRPr lang="en-US" altLang="en-US" sz="2800" dirty="0">
              <a:cs typeface="Times New Roman" panose="02020603050405020304" pitchFamily="18" charset="0"/>
            </a:endParaRPr>
          </a:p>
        </p:txBody>
      </p:sp>
    </p:spTree>
    <p:extLst>
      <p:ext uri="{BB962C8B-B14F-4D97-AF65-F5344CB8AC3E}">
        <p14:creationId xmlns:p14="http://schemas.microsoft.com/office/powerpoint/2010/main" val="586690083"/>
      </p:ext>
    </p:extLst>
  </p:cSld>
  <p:clrMapOvr>
    <a:masterClrMapping/>
  </p:clrMapOvr>
  <p:transition>
    <p:wipe dir="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6"/>
          <p:cNvSpPr>
            <a:spLocks noChangeArrowheads="1"/>
          </p:cNvSpPr>
          <p:nvPr/>
        </p:nvSpPr>
        <p:spPr bwMode="auto">
          <a:xfrm>
            <a:off x="6019800" y="3095625"/>
            <a:ext cx="2819400" cy="790575"/>
          </a:xfrm>
          <a:prstGeom prst="rect">
            <a:avLst/>
          </a:prstGeom>
          <a:solidFill>
            <a:srgbClr val="FFFF99"/>
          </a:solidFill>
          <a:ln w="28575" cap="sq">
            <a:solidFill>
              <a:schemeClr val="tx1"/>
            </a:solidFill>
            <a:miter lim="800000"/>
            <a:headEnd type="none" w="sm" len="sm"/>
            <a:tailEnd type="none" w="sm" len="sm"/>
          </a:ln>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lgn="l">
              <a:spcBef>
                <a:spcPct val="50000"/>
              </a:spcBef>
            </a:pPr>
            <a:r>
              <a:rPr lang="en-US" altLang="en-US" sz="2200" dirty="0">
                <a:latin typeface="Liberation Sans" panose="020B0604020202020204" pitchFamily="34" charset="0"/>
              </a:rPr>
              <a:t>Shareholders may sell their stock.</a:t>
            </a:r>
          </a:p>
        </p:txBody>
      </p:sp>
      <p:sp>
        <p:nvSpPr>
          <p:cNvPr id="9219" name="Line 7"/>
          <p:cNvSpPr>
            <a:spLocks noChangeShapeType="1"/>
          </p:cNvSpPr>
          <p:nvPr/>
        </p:nvSpPr>
        <p:spPr bwMode="auto">
          <a:xfrm>
            <a:off x="5410200" y="3505200"/>
            <a:ext cx="533400" cy="0"/>
          </a:xfrm>
          <a:prstGeom prst="line">
            <a:avLst/>
          </a:prstGeom>
          <a:noFill/>
          <a:ln w="28575" cap="sq">
            <a:solidFill>
              <a:srgbClr val="800000"/>
            </a:solidFill>
            <a:round/>
            <a:headEnd type="none" w="sm" len="sm"/>
            <a:tailEnd type="triangle" w="sm" len="sm"/>
          </a:ln>
          <a:extLst>
            <a:ext uri="{909E8E84-426E-40dd-AFC4-6F175D3DCCD1}">
              <a14:hiddenFill xmlns="" xmlns:a14="http://schemas.microsoft.com/office/drawing/2010/main">
                <a:noFill/>
              </a14:hiddenFill>
            </a:ext>
          </a:extLst>
        </p:spPr>
        <p:txBody>
          <a:bodyPr/>
          <a:lstStyle/>
          <a:p>
            <a:endParaRPr lang="en-US" dirty="0">
              <a:latin typeface="Liberation Sans" panose="020B0604020202020204" pitchFamily="34" charset="0"/>
            </a:endParaRPr>
          </a:p>
        </p:txBody>
      </p:sp>
      <p:sp>
        <p:nvSpPr>
          <p:cNvPr id="9220" name="Rectangle 3"/>
          <p:cNvSpPr>
            <a:spLocks noChangeArrowheads="1"/>
          </p:cNvSpPr>
          <p:nvPr/>
        </p:nvSpPr>
        <p:spPr bwMode="auto">
          <a:xfrm>
            <a:off x="533400" y="1219200"/>
            <a:ext cx="8229600" cy="990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lIns="182562" tIns="46038" rIns="182562" bIns="46038"/>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lgn="l">
              <a:lnSpc>
                <a:spcPct val="120000"/>
              </a:lnSpc>
              <a:spcBef>
                <a:spcPct val="20000"/>
              </a:spcBef>
              <a:buClr>
                <a:schemeClr val="tx1"/>
              </a:buClr>
              <a:buFont typeface="Wingdings" pitchFamily="2" charset="2"/>
              <a:buNone/>
            </a:pPr>
            <a:r>
              <a:rPr lang="en-US" altLang="en-US" sz="2300" dirty="0">
                <a:latin typeface="Liberation Sans" panose="020B0604020202020204" pitchFamily="34" charset="0"/>
              </a:rPr>
              <a:t>Characteristics that distinguish corporations from proprietorships and partnerships.</a:t>
            </a:r>
          </a:p>
        </p:txBody>
      </p:sp>
      <p:sp>
        <p:nvSpPr>
          <p:cNvPr id="9221" name="Rectangle 7"/>
          <p:cNvSpPr>
            <a:spLocks noChangeArrowheads="1"/>
          </p:cNvSpPr>
          <p:nvPr/>
        </p:nvSpPr>
        <p:spPr bwMode="auto">
          <a:xfrm>
            <a:off x="609600" y="304800"/>
            <a:ext cx="7620000" cy="560388"/>
          </a:xfrm>
          <a:prstGeom prst="rect">
            <a:avLst/>
          </a:prstGeom>
          <a:noFill/>
          <a:ln>
            <a:noFill/>
          </a:ln>
          <a:effectLst/>
          <a:extLst>
            <a:ext uri="{909E8E84-426E-40dd-AFC4-6F175D3DCCD1}">
              <a14:hiddenFill xmlns="" xmlns:a14="http://schemas.microsoft.com/office/drawing/2010/main">
                <a:solidFill>
                  <a:srgbClr val="990000"/>
                </a:solidFill>
              </a14:hiddenFill>
            </a:ext>
            <a:ext uri="{91240B29-F687-4f45-9708-019B960494DF}">
              <a14:hiddenLine xmlns="" xmlns:a14="http://schemas.microsoft.com/office/drawing/2010/main" w="12700" algn="ctr">
                <a:solidFill>
                  <a:schemeClr val="tx1"/>
                </a:solidFill>
                <a:miter lim="800000"/>
                <a:headEnd/>
                <a:tailEnd/>
              </a14:hiddenLine>
            </a:ext>
            <a:ext uri="{AF507438-7753-43e0-B8FC-AC1667EBCBE1}">
              <a14:hiddenEffects xmlns="" xmlns:a14="http://schemas.microsoft.com/office/drawing/2010/main">
                <a:effectLst>
                  <a:outerShdw dist="107763" dir="2700000" algn="ctr" rotWithShape="0">
                    <a:schemeClr val="bg2"/>
                  </a:outerShdw>
                </a:effectLst>
              </a14:hiddenEffects>
            </a:ext>
          </a:extLst>
        </p:spPr>
        <p:txBody>
          <a:bodyPr lIns="90488" tIns="44450" rIns="90488" bIns="44450"/>
          <a:lstStyle/>
          <a:p>
            <a:pPr algn="l"/>
            <a:r>
              <a:rPr lang="en-US" altLang="en-US" sz="3200" b="1" dirty="0">
                <a:solidFill>
                  <a:schemeClr val="tx2">
                    <a:lumMod val="75000"/>
                  </a:schemeClr>
                </a:solidFill>
                <a:latin typeface="Liberation Sans" panose="020B0604020202020204" pitchFamily="34" charset="0"/>
              </a:rPr>
              <a:t>Characteristics of a Corporation</a:t>
            </a:r>
          </a:p>
        </p:txBody>
      </p:sp>
      <p:sp>
        <p:nvSpPr>
          <p:cNvPr id="9222" name="Line 11"/>
          <p:cNvSpPr>
            <a:spLocks noChangeShapeType="1"/>
          </p:cNvSpPr>
          <p:nvPr/>
        </p:nvSpPr>
        <p:spPr bwMode="auto">
          <a:xfrm>
            <a:off x="304800" y="990600"/>
            <a:ext cx="8534400" cy="0"/>
          </a:xfrm>
          <a:prstGeom prst="line">
            <a:avLst/>
          </a:prstGeom>
          <a:noFill/>
          <a:ln w="57150" cap="sq">
            <a:solidFill>
              <a:schemeClr val="tx1"/>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latin typeface="Liberation Sans" panose="020B0604020202020204" pitchFamily="34" charset="0"/>
            </a:endParaRPr>
          </a:p>
        </p:txBody>
      </p:sp>
      <p:sp>
        <p:nvSpPr>
          <p:cNvPr id="9223" name="Text Box 2"/>
          <p:cNvSpPr txBox="1">
            <a:spLocks noChangeArrowheads="1"/>
          </p:cNvSpPr>
          <p:nvPr/>
        </p:nvSpPr>
        <p:spPr bwMode="auto">
          <a:xfrm>
            <a:off x="838200" y="2286000"/>
            <a:ext cx="4953000" cy="390106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28575" cap="sq">
                <a:solidFill>
                  <a:srgbClr val="000000"/>
                </a:solidFill>
                <a:miter lim="800000"/>
                <a:headEnd type="none" w="sm" len="sm"/>
                <a:tailEnd type="none" w="sm" len="sm"/>
              </a14:hiddenLine>
            </a:ext>
          </a:extLst>
        </p:spPr>
        <p:txBody>
          <a:bodyPr>
            <a:spAutoFit/>
          </a:bodyPr>
          <a:lstStyle>
            <a:lvl1pPr marL="457200" indent="-457200">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lgn="l">
              <a:lnSpc>
                <a:spcPct val="110000"/>
              </a:lnSpc>
              <a:spcBef>
                <a:spcPct val="35000"/>
              </a:spcBef>
              <a:buClr>
                <a:srgbClr val="800000"/>
              </a:buClr>
              <a:buSzPct val="80000"/>
              <a:buFont typeface="Wingdings" pitchFamily="2" charset="2"/>
              <a:buChar char="u"/>
            </a:pPr>
            <a:r>
              <a:rPr lang="en-US" altLang="en-US" sz="2200" dirty="0">
                <a:solidFill>
                  <a:srgbClr val="000000"/>
                </a:solidFill>
                <a:latin typeface="Liberation Sans" panose="020B0604020202020204" pitchFamily="34" charset="0"/>
              </a:rPr>
              <a:t>Separate Legal Existence</a:t>
            </a:r>
          </a:p>
          <a:p>
            <a:pPr algn="l">
              <a:lnSpc>
                <a:spcPct val="110000"/>
              </a:lnSpc>
              <a:spcBef>
                <a:spcPct val="35000"/>
              </a:spcBef>
              <a:buClr>
                <a:srgbClr val="800000"/>
              </a:buClr>
              <a:buSzPct val="80000"/>
              <a:buFont typeface="Wingdings" pitchFamily="2" charset="2"/>
              <a:buChar char="u"/>
            </a:pPr>
            <a:r>
              <a:rPr lang="en-US" altLang="en-US" sz="2200" dirty="0">
                <a:solidFill>
                  <a:srgbClr val="000000"/>
                </a:solidFill>
                <a:latin typeface="Liberation Sans" panose="020B0604020202020204" pitchFamily="34" charset="0"/>
              </a:rPr>
              <a:t>Limited Liability of Stockholders</a:t>
            </a:r>
          </a:p>
          <a:p>
            <a:pPr algn="l">
              <a:lnSpc>
                <a:spcPct val="110000"/>
              </a:lnSpc>
              <a:spcBef>
                <a:spcPct val="35000"/>
              </a:spcBef>
              <a:buClr>
                <a:srgbClr val="800000"/>
              </a:buClr>
              <a:buSzPct val="80000"/>
              <a:buFont typeface="Wingdings" pitchFamily="2" charset="2"/>
              <a:buChar char="u"/>
            </a:pPr>
            <a:r>
              <a:rPr lang="en-US" altLang="en-US" sz="2200" dirty="0">
                <a:solidFill>
                  <a:srgbClr val="000000"/>
                </a:solidFill>
                <a:latin typeface="Liberation Sans" panose="020B0604020202020204" pitchFamily="34" charset="0"/>
              </a:rPr>
              <a:t>Transferable Ownership Rights</a:t>
            </a:r>
          </a:p>
          <a:p>
            <a:pPr algn="l">
              <a:lnSpc>
                <a:spcPct val="110000"/>
              </a:lnSpc>
              <a:spcBef>
                <a:spcPct val="35000"/>
              </a:spcBef>
              <a:buClr>
                <a:srgbClr val="800000"/>
              </a:buClr>
              <a:buSzPct val="80000"/>
              <a:buFont typeface="Wingdings" pitchFamily="2" charset="2"/>
              <a:buChar char="u"/>
            </a:pPr>
            <a:r>
              <a:rPr lang="en-US" altLang="en-US" sz="2200" dirty="0">
                <a:solidFill>
                  <a:srgbClr val="000000"/>
                </a:solidFill>
                <a:latin typeface="Liberation Sans" panose="020B0604020202020204" pitchFamily="34" charset="0"/>
              </a:rPr>
              <a:t>Ability to Acquire Capital</a:t>
            </a:r>
          </a:p>
          <a:p>
            <a:pPr algn="l">
              <a:lnSpc>
                <a:spcPct val="110000"/>
              </a:lnSpc>
              <a:spcBef>
                <a:spcPct val="35000"/>
              </a:spcBef>
              <a:buClr>
                <a:srgbClr val="800000"/>
              </a:buClr>
              <a:buSzPct val="80000"/>
              <a:buFont typeface="Wingdings" pitchFamily="2" charset="2"/>
              <a:buChar char="u"/>
            </a:pPr>
            <a:r>
              <a:rPr lang="en-US" altLang="en-US" sz="2200" dirty="0">
                <a:solidFill>
                  <a:srgbClr val="000000"/>
                </a:solidFill>
                <a:latin typeface="Liberation Sans" panose="020B0604020202020204" pitchFamily="34" charset="0"/>
              </a:rPr>
              <a:t>Continuous Life</a:t>
            </a:r>
          </a:p>
          <a:p>
            <a:pPr algn="l">
              <a:lnSpc>
                <a:spcPct val="110000"/>
              </a:lnSpc>
              <a:spcBef>
                <a:spcPct val="35000"/>
              </a:spcBef>
              <a:buClr>
                <a:srgbClr val="800000"/>
              </a:buClr>
              <a:buSzPct val="80000"/>
              <a:buFont typeface="Wingdings" pitchFamily="2" charset="2"/>
              <a:buChar char="u"/>
            </a:pPr>
            <a:r>
              <a:rPr lang="en-US" altLang="en-US" sz="2200" dirty="0">
                <a:solidFill>
                  <a:srgbClr val="000000"/>
                </a:solidFill>
                <a:latin typeface="Liberation Sans" panose="020B0604020202020204" pitchFamily="34" charset="0"/>
              </a:rPr>
              <a:t>Corporate Management</a:t>
            </a:r>
          </a:p>
          <a:p>
            <a:pPr algn="l">
              <a:lnSpc>
                <a:spcPct val="110000"/>
              </a:lnSpc>
              <a:spcBef>
                <a:spcPct val="35000"/>
              </a:spcBef>
              <a:buClr>
                <a:srgbClr val="800000"/>
              </a:buClr>
              <a:buSzPct val="80000"/>
              <a:buFont typeface="Wingdings" pitchFamily="2" charset="2"/>
              <a:buChar char="u"/>
            </a:pPr>
            <a:r>
              <a:rPr lang="en-US" altLang="en-US" sz="2200" dirty="0">
                <a:solidFill>
                  <a:srgbClr val="000000"/>
                </a:solidFill>
                <a:latin typeface="Liberation Sans" panose="020B0604020202020204" pitchFamily="34" charset="0"/>
              </a:rPr>
              <a:t>Government Regulations</a:t>
            </a:r>
          </a:p>
          <a:p>
            <a:pPr algn="l">
              <a:lnSpc>
                <a:spcPct val="110000"/>
              </a:lnSpc>
              <a:spcBef>
                <a:spcPct val="35000"/>
              </a:spcBef>
              <a:buClr>
                <a:srgbClr val="800000"/>
              </a:buClr>
              <a:buSzPct val="80000"/>
              <a:buFont typeface="Wingdings" pitchFamily="2" charset="2"/>
              <a:buChar char="u"/>
            </a:pPr>
            <a:r>
              <a:rPr lang="en-US" altLang="en-US" sz="2200" dirty="0">
                <a:solidFill>
                  <a:srgbClr val="000000"/>
                </a:solidFill>
                <a:latin typeface="Liberation Sans" panose="020B0604020202020204" pitchFamily="34" charset="0"/>
              </a:rPr>
              <a:t>Additional Taxes</a:t>
            </a:r>
          </a:p>
        </p:txBody>
      </p:sp>
      <p:sp>
        <p:nvSpPr>
          <p:cNvPr id="2" name="Slide Number Placeholder 1"/>
          <p:cNvSpPr>
            <a:spLocks noGrp="1"/>
          </p:cNvSpPr>
          <p:nvPr>
            <p:ph type="sldNum" sz="quarter" idx="12"/>
          </p:nvPr>
        </p:nvSpPr>
        <p:spPr/>
        <p:txBody>
          <a:bodyPr/>
          <a:lstStyle/>
          <a:p>
            <a:fld id="{980D5847-D064-449A-9DD5-EB6DB8BB846B}" type="slidenum">
              <a:rPr lang="en-US" smtClean="0"/>
              <a:t>8</a:t>
            </a:fld>
            <a:endParaRPr lang="en-US"/>
          </a:p>
        </p:txBody>
      </p:sp>
    </p:spTree>
    <p:extLst>
      <p:ext uri="{BB962C8B-B14F-4D97-AF65-F5344CB8AC3E}">
        <p14:creationId xmlns:p14="http://schemas.microsoft.com/office/powerpoint/2010/main" val="1835374983"/>
      </p:ext>
    </p:extLst>
  </p:cSld>
  <p:clrMapOvr>
    <a:masterClrMapping/>
  </p:clrMapOvr>
  <p:transition>
    <p:wipe dir="r"/>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Line 8"/>
          <p:cNvSpPr>
            <a:spLocks noChangeShapeType="1"/>
          </p:cNvSpPr>
          <p:nvPr/>
        </p:nvSpPr>
        <p:spPr bwMode="auto">
          <a:xfrm>
            <a:off x="304800" y="990600"/>
            <a:ext cx="8534400"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Liberation Sans" panose="020B0604020202020204" pitchFamily="34" charset="0"/>
              <a:ea typeface="+mn-ea"/>
              <a:cs typeface="+mn-cs"/>
            </a:endParaRPr>
          </a:p>
        </p:txBody>
      </p:sp>
      <p:sp>
        <p:nvSpPr>
          <p:cNvPr id="11" name="Rectangle 17"/>
          <p:cNvSpPr>
            <a:spLocks noChangeArrowheads="1"/>
          </p:cNvSpPr>
          <p:nvPr/>
        </p:nvSpPr>
        <p:spPr bwMode="auto">
          <a:xfrm>
            <a:off x="609600" y="304800"/>
            <a:ext cx="7848600" cy="5603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488" tIns="44450" rIns="90488" bIns="44450" anchor="ctr"/>
          <a:lstStyle>
            <a:lvl1pPr>
              <a:spcBef>
                <a:spcPct val="20000"/>
              </a:spcBef>
              <a:buClr>
                <a:schemeClr val="accent2"/>
              </a:buClr>
              <a:buSzPct val="75000"/>
              <a:buFont typeface="Wingdings" pitchFamily="2" charset="2"/>
              <a:buChar char="l"/>
              <a:defRPr sz="2800" b="1">
                <a:solidFill>
                  <a:schemeClr val="bg2"/>
                </a:solidFill>
                <a:latin typeface="Arial" charset="0"/>
              </a:defRPr>
            </a:lvl1pPr>
            <a:lvl2pPr marL="742950" indent="-285750">
              <a:spcBef>
                <a:spcPct val="20000"/>
              </a:spcBef>
              <a:buClr>
                <a:schemeClr val="accent2"/>
              </a:buClr>
              <a:buSzPct val="75000"/>
              <a:buFont typeface="Wingdings" pitchFamily="2" charset="2"/>
              <a:buChar char="l"/>
              <a:defRPr sz="2400" b="1">
                <a:solidFill>
                  <a:schemeClr val="bg2"/>
                </a:solidFill>
                <a:latin typeface="Arial" charset="0"/>
              </a:defRPr>
            </a:lvl2pPr>
            <a:lvl3pPr marL="1143000" indent="-228600">
              <a:spcBef>
                <a:spcPct val="20000"/>
              </a:spcBef>
              <a:buClr>
                <a:schemeClr val="accent2"/>
              </a:buClr>
              <a:buSzPct val="75000"/>
              <a:buFont typeface="Wingdings" pitchFamily="2" charset="2"/>
              <a:buChar char="l"/>
              <a:defRPr sz="2000" b="1">
                <a:solidFill>
                  <a:schemeClr val="bg2"/>
                </a:solidFill>
                <a:latin typeface="Arial" charset="0"/>
              </a:defRPr>
            </a:lvl3pPr>
            <a:lvl4pPr marL="1600200" indent="-228600">
              <a:spcBef>
                <a:spcPct val="20000"/>
              </a:spcBef>
              <a:buClr>
                <a:schemeClr val="accent2"/>
              </a:buClr>
              <a:buSzPct val="75000"/>
              <a:buFont typeface="Wingdings" pitchFamily="2" charset="2"/>
              <a:buChar char="l"/>
              <a:defRPr sz="2000" b="1">
                <a:solidFill>
                  <a:schemeClr val="bg2"/>
                </a:solidFill>
                <a:latin typeface="Arial" charset="0"/>
              </a:defRPr>
            </a:lvl4pPr>
            <a:lvl5pPr marL="2057400" indent="-228600">
              <a:spcBef>
                <a:spcPct val="20000"/>
              </a:spcBef>
              <a:buClr>
                <a:schemeClr val="accent2"/>
              </a:buClr>
              <a:buSzPct val="75000"/>
              <a:buFont typeface="Wingdings" pitchFamily="2" charset="2"/>
              <a:buChar char="l"/>
              <a:defRPr sz="2000" b="1">
                <a:solidFill>
                  <a:schemeClr val="bg2"/>
                </a:solidFill>
                <a:latin typeface="Arial" charset="0"/>
              </a:defRPr>
            </a:lvl5pPr>
            <a:lvl6pPr marL="25146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6pPr>
            <a:lvl7pPr marL="29718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7pPr>
            <a:lvl8pPr marL="34290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8pPr>
            <a:lvl9pPr marL="38862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3200" b="1" i="0" u="none" strike="noStrike" kern="1200" cap="none" spc="0" normalizeH="0" baseline="0" noProof="0" dirty="0">
                <a:ln>
                  <a:noFill/>
                </a:ln>
                <a:solidFill>
                  <a:srgbClr val="0000FF">
                    <a:lumMod val="75000"/>
                  </a:srgbClr>
                </a:solidFill>
                <a:effectLst/>
                <a:uLnTx/>
                <a:uFillTx/>
                <a:latin typeface="Liberation Sans" panose="020B0604020202020204" pitchFamily="34" charset="0"/>
                <a:ea typeface="+mn-ea"/>
                <a:cs typeface="+mn-cs"/>
              </a:rPr>
              <a:t>Balance Sheet Presentation of SE</a:t>
            </a:r>
          </a:p>
        </p:txBody>
      </p:sp>
      <p:sp>
        <p:nvSpPr>
          <p:cNvPr id="12" name="Slide Number Placeholder 11"/>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D127233D-E477-41C3-A055-3D1B1EEA723B}" type="slidenum">
              <a:rPr kumimoji="0" lang="en-US" sz="1200" b="0" i="0" u="none" strike="noStrike" kern="1200" cap="none" spc="0" normalizeH="0" baseline="0" noProof="0" smtClean="0">
                <a:ln>
                  <a:noFill/>
                </a:ln>
                <a:solidFill>
                  <a:srgbClr val="000000">
                    <a:tint val="75000"/>
                  </a:srgbClr>
                </a:solidFill>
                <a:effectLst/>
                <a:uLnTx/>
                <a:uFillTx/>
                <a:latin typeface="Times New Roman" pitchFamily="18"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80</a:t>
            </a:fld>
            <a:endParaRPr kumimoji="0" lang="en-US" sz="1200" b="0" i="0" u="none" strike="noStrike" kern="1200" cap="none" spc="0" normalizeH="0" baseline="0" noProof="0">
              <a:ln>
                <a:noFill/>
              </a:ln>
              <a:solidFill>
                <a:srgbClr val="000000">
                  <a:tint val="75000"/>
                </a:srgbClr>
              </a:solidFill>
              <a:effectLst/>
              <a:uLnTx/>
              <a:uFillTx/>
              <a:latin typeface="Times New Roman" pitchFamily="18" charset="0"/>
              <a:ea typeface="+mn-ea"/>
              <a:cs typeface="+mn-cs"/>
            </a:endParaRPr>
          </a:p>
        </p:txBody>
      </p:sp>
      <p:pic>
        <p:nvPicPr>
          <p:cNvPr id="8" name="Content Placeholder 8" descr="Illustration of the Stockholder’s equity section of a balance sheet. The statement displays a two-line heading consisting of the name of the company, GRABER INCORPORATED; the type of statement, Balance Sheet (partial). The illustration displays three columns, with the first displaying labels, and the other two columns displaying amounts. The first line of the statement displays: Stockholder’s equity. The next line shows: Paid-in capital, slightly indented. The next line shows: Capital stock, slightly indented. The next line shows: 9% preferred stock, $100 par value, cumulative, 10,000 shares authorized, 6,000 shares issued and outstanding, slightly indented, with the amount of $600,000 appearing in the third column. The next line shows: Common stock, no par, $5 stated value, 500,000 shares authorized, 400,000 shares issued, and 390,000 outstanding, with the amount of 2,000,000 appearing in the third column. The total is labeled as: Total capital stock, with the amount of 2,600,000 in the third column resulting from adding the above two amounts. The next line shows: Additional paid-in capital. The next line shows: Paid-in capital in excess of par-preferred stock, slightly indented, with the amount of $30,000 appearing in the second column. The next line shows: Paid-in capital in excess of stated value-common stock, with the amount of 1,050,000 in the second column. The total is labeled as: Total additional paid-in capital, slightly indented, with the amount of 1,080,000 in the third column resulting from adding the above two amounts in the second column. The total is labeled as: Total paid-in capital, with the amount of 3,680,000 showing in the third column resulting from adding the total capital stock and total additional paid-in capital. The next line below shows: Retained earnings (see Note R), with the amount of 1,050,000 appearing in the third column. The next line shows: Total paid-in capital and retained earnings, with the amount of 4,730,000 in the third column resulting from adding the Total paid-in capital and Retained earnings. The next line shows: Accumulated other comprehensive income, with the amount of 110,000 showing in the third column. The next line shows: Less, Treasury stock (10,000 common shares), with the amount of 80,000 appearing in the third column. The total is labeled as: Total Stockholder’s equity, with the amount of $4,760,000 shown in the third column resulting from adding the Accumulated other comprehensive income and subtotal and subtracting the Treasury stock from the sum amount. The line below shows: Note R, Retained earnings is restricted for the cost of treasury stock, $80,000.">
            <a:extLst>
              <a:ext uri="{FF2B5EF4-FFF2-40B4-BE49-F238E27FC236}">
                <a16:creationId xmlns:a16="http://schemas.microsoft.com/office/drawing/2014/main" id="{D5B50A85-2ADC-43EE-BDDB-E061D8900511}"/>
              </a:ext>
            </a:extLst>
          </p:cNvPr>
          <p:cNvPicPr>
            <a:picLocks noChangeAspect="1"/>
          </p:cNvPicPr>
          <p:nvPr/>
        </p:nvPicPr>
        <p:blipFill>
          <a:blip r:embed="rId3"/>
          <a:stretch>
            <a:fillRect/>
          </a:stretch>
        </p:blipFill>
        <p:spPr>
          <a:xfrm>
            <a:off x="1752600" y="1651446"/>
            <a:ext cx="5787524" cy="4977954"/>
          </a:xfrm>
          <a:prstGeom prst="rect">
            <a:avLst/>
          </a:prstGeom>
          <a:ln>
            <a:solidFill>
              <a:srgbClr val="231F20"/>
            </a:solidFill>
          </a:ln>
        </p:spPr>
      </p:pic>
      <p:sp>
        <p:nvSpPr>
          <p:cNvPr id="15" name="Rectangle 7">
            <a:extLst>
              <a:ext uri="{FF2B5EF4-FFF2-40B4-BE49-F238E27FC236}">
                <a16:creationId xmlns:a16="http://schemas.microsoft.com/office/drawing/2014/main" id="{E88F2998-3422-4A3E-AAFA-F3E652302661}"/>
              </a:ext>
            </a:extLst>
          </p:cNvPr>
          <p:cNvSpPr>
            <a:spLocks noChangeArrowheads="1"/>
          </p:cNvSpPr>
          <p:nvPr/>
        </p:nvSpPr>
        <p:spPr bwMode="auto">
          <a:xfrm>
            <a:off x="592760" y="1159002"/>
            <a:ext cx="7179640" cy="492443"/>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8575" cap="sq" algn="ctr">
                <a:solidFill>
                  <a:srgbClr val="000000"/>
                </a:solidFill>
                <a:miter lim="800000"/>
                <a:headEnd type="none" w="sm" len="sm"/>
                <a:tailEnd type="none" w="sm" len="sm"/>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squar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marL="0" marR="0" lvl="0" indent="0" algn="l" defTabSz="914400" rtl="0" eaLnBrk="0" fontAlgn="base" latinLnBrk="0" hangingPunct="0">
              <a:lnSpc>
                <a:spcPct val="100000"/>
              </a:lnSpc>
              <a:spcBef>
                <a:spcPct val="0"/>
              </a:spcBef>
              <a:spcAft>
                <a:spcPct val="0"/>
              </a:spcAft>
              <a:buClrTx/>
              <a:buSzPct val="80000"/>
              <a:buFontTx/>
              <a:buNone/>
              <a:tabLst/>
              <a:defRPr/>
            </a:pPr>
            <a:r>
              <a:rPr kumimoji="0" lang="en-US" altLang="en-US" sz="2600" b="1" i="0" u="none" strike="noStrike" kern="1200" cap="none" spc="0" normalizeH="0" baseline="0" noProof="0" dirty="0">
                <a:ln>
                  <a:noFill/>
                </a:ln>
                <a:solidFill>
                  <a:srgbClr val="006600"/>
                </a:solidFill>
                <a:effectLst/>
                <a:uLnTx/>
                <a:uFillTx/>
                <a:latin typeface="Liberation Sans" panose="020B0604020202020204" pitchFamily="34" charset="0"/>
                <a:ea typeface="+mn-ea"/>
                <a:cs typeface="+mn-cs"/>
              </a:rPr>
              <a:t>Example</a:t>
            </a:r>
          </a:p>
        </p:txBody>
      </p:sp>
    </p:spTree>
    <p:extLst>
      <p:ext uri="{BB962C8B-B14F-4D97-AF65-F5344CB8AC3E}">
        <p14:creationId xmlns:p14="http://schemas.microsoft.com/office/powerpoint/2010/main" val="3120154415"/>
      </p:ext>
    </p:extLst>
  </p:cSld>
  <p:clrMapOvr>
    <a:masterClrMapping/>
  </p:clrMapOvr>
  <p:transition>
    <p:wipe dir="r"/>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Line 8"/>
          <p:cNvSpPr>
            <a:spLocks noChangeShapeType="1"/>
          </p:cNvSpPr>
          <p:nvPr/>
        </p:nvSpPr>
        <p:spPr bwMode="auto">
          <a:xfrm>
            <a:off x="304800" y="990600"/>
            <a:ext cx="8534400"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Liberation Sans" panose="020B0604020202020204" pitchFamily="34" charset="0"/>
              <a:ea typeface="+mn-ea"/>
              <a:cs typeface="+mn-cs"/>
            </a:endParaRPr>
          </a:p>
        </p:txBody>
      </p:sp>
      <p:sp>
        <p:nvSpPr>
          <p:cNvPr id="11" name="Rectangle 17"/>
          <p:cNvSpPr>
            <a:spLocks noChangeArrowheads="1"/>
          </p:cNvSpPr>
          <p:nvPr/>
        </p:nvSpPr>
        <p:spPr bwMode="auto">
          <a:xfrm>
            <a:off x="609600" y="304800"/>
            <a:ext cx="7848600" cy="5603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488" tIns="44450" rIns="90488" bIns="44450" anchor="ctr"/>
          <a:lstStyle>
            <a:lvl1pPr>
              <a:spcBef>
                <a:spcPct val="20000"/>
              </a:spcBef>
              <a:buClr>
                <a:schemeClr val="accent2"/>
              </a:buClr>
              <a:buSzPct val="75000"/>
              <a:buFont typeface="Wingdings" pitchFamily="2" charset="2"/>
              <a:buChar char="l"/>
              <a:defRPr sz="2800" b="1">
                <a:solidFill>
                  <a:schemeClr val="bg2"/>
                </a:solidFill>
                <a:latin typeface="Arial" charset="0"/>
              </a:defRPr>
            </a:lvl1pPr>
            <a:lvl2pPr marL="742950" indent="-285750">
              <a:spcBef>
                <a:spcPct val="20000"/>
              </a:spcBef>
              <a:buClr>
                <a:schemeClr val="accent2"/>
              </a:buClr>
              <a:buSzPct val="75000"/>
              <a:buFont typeface="Wingdings" pitchFamily="2" charset="2"/>
              <a:buChar char="l"/>
              <a:defRPr sz="2400" b="1">
                <a:solidFill>
                  <a:schemeClr val="bg2"/>
                </a:solidFill>
                <a:latin typeface="Arial" charset="0"/>
              </a:defRPr>
            </a:lvl2pPr>
            <a:lvl3pPr marL="1143000" indent="-228600">
              <a:spcBef>
                <a:spcPct val="20000"/>
              </a:spcBef>
              <a:buClr>
                <a:schemeClr val="accent2"/>
              </a:buClr>
              <a:buSzPct val="75000"/>
              <a:buFont typeface="Wingdings" pitchFamily="2" charset="2"/>
              <a:buChar char="l"/>
              <a:defRPr sz="2000" b="1">
                <a:solidFill>
                  <a:schemeClr val="bg2"/>
                </a:solidFill>
                <a:latin typeface="Arial" charset="0"/>
              </a:defRPr>
            </a:lvl3pPr>
            <a:lvl4pPr marL="1600200" indent="-228600">
              <a:spcBef>
                <a:spcPct val="20000"/>
              </a:spcBef>
              <a:buClr>
                <a:schemeClr val="accent2"/>
              </a:buClr>
              <a:buSzPct val="75000"/>
              <a:buFont typeface="Wingdings" pitchFamily="2" charset="2"/>
              <a:buChar char="l"/>
              <a:defRPr sz="2000" b="1">
                <a:solidFill>
                  <a:schemeClr val="bg2"/>
                </a:solidFill>
                <a:latin typeface="Arial" charset="0"/>
              </a:defRPr>
            </a:lvl4pPr>
            <a:lvl5pPr marL="2057400" indent="-228600">
              <a:spcBef>
                <a:spcPct val="20000"/>
              </a:spcBef>
              <a:buClr>
                <a:schemeClr val="accent2"/>
              </a:buClr>
              <a:buSzPct val="75000"/>
              <a:buFont typeface="Wingdings" pitchFamily="2" charset="2"/>
              <a:buChar char="l"/>
              <a:defRPr sz="2000" b="1">
                <a:solidFill>
                  <a:schemeClr val="bg2"/>
                </a:solidFill>
                <a:latin typeface="Arial" charset="0"/>
              </a:defRPr>
            </a:lvl5pPr>
            <a:lvl6pPr marL="25146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6pPr>
            <a:lvl7pPr marL="29718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7pPr>
            <a:lvl8pPr marL="34290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8pPr>
            <a:lvl9pPr marL="38862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3200" b="1" i="0" u="none" strike="noStrike" kern="1200" cap="none" spc="0" normalizeH="0" baseline="0" noProof="0" dirty="0">
                <a:ln>
                  <a:noFill/>
                </a:ln>
                <a:solidFill>
                  <a:srgbClr val="0000FF">
                    <a:lumMod val="75000"/>
                  </a:srgbClr>
                </a:solidFill>
                <a:effectLst/>
                <a:uLnTx/>
                <a:uFillTx/>
                <a:latin typeface="Liberation Sans" panose="020B0604020202020204" pitchFamily="34" charset="0"/>
                <a:ea typeface="+mn-ea"/>
                <a:cs typeface="+mn-cs"/>
              </a:rPr>
              <a:t>Analysis of Stockholders’ Equity</a:t>
            </a:r>
          </a:p>
        </p:txBody>
      </p:sp>
      <p:sp>
        <p:nvSpPr>
          <p:cNvPr id="12" name="Slide Number Placeholder 11"/>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D127233D-E477-41C3-A055-3D1B1EEA723B}" type="slidenum">
              <a:rPr kumimoji="0" lang="en-US" sz="1200" b="0" i="0" u="none" strike="noStrike" kern="1200" cap="none" spc="0" normalizeH="0" baseline="0" noProof="0" smtClean="0">
                <a:ln>
                  <a:noFill/>
                </a:ln>
                <a:solidFill>
                  <a:srgbClr val="000000">
                    <a:tint val="75000"/>
                  </a:srgbClr>
                </a:solidFill>
                <a:effectLst/>
                <a:uLnTx/>
                <a:uFillTx/>
                <a:latin typeface="Times New Roman" pitchFamily="18"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81</a:t>
            </a:fld>
            <a:endParaRPr kumimoji="0" lang="en-US" sz="1200" b="0" i="0" u="none" strike="noStrike" kern="1200" cap="none" spc="0" normalizeH="0" baseline="0" noProof="0">
              <a:ln>
                <a:noFill/>
              </a:ln>
              <a:solidFill>
                <a:srgbClr val="000000">
                  <a:tint val="75000"/>
                </a:srgbClr>
              </a:solidFill>
              <a:effectLst/>
              <a:uLnTx/>
              <a:uFillTx/>
              <a:latin typeface="Times New Roman" pitchFamily="18" charset="0"/>
              <a:ea typeface="+mn-ea"/>
              <a:cs typeface="+mn-cs"/>
            </a:endParaRPr>
          </a:p>
        </p:txBody>
      </p:sp>
      <p:sp>
        <p:nvSpPr>
          <p:cNvPr id="15" name="Rectangle 7">
            <a:extLst>
              <a:ext uri="{FF2B5EF4-FFF2-40B4-BE49-F238E27FC236}">
                <a16:creationId xmlns:a16="http://schemas.microsoft.com/office/drawing/2014/main" id="{E88F2998-3422-4A3E-AAFA-F3E652302661}"/>
              </a:ext>
            </a:extLst>
          </p:cNvPr>
          <p:cNvSpPr>
            <a:spLocks noChangeArrowheads="1"/>
          </p:cNvSpPr>
          <p:nvPr/>
        </p:nvSpPr>
        <p:spPr bwMode="auto">
          <a:xfrm>
            <a:off x="592760" y="1159002"/>
            <a:ext cx="7179640" cy="49244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28575" cap="sq" algn="ctr">
                <a:solidFill>
                  <a:srgbClr val="000000"/>
                </a:solidFill>
                <a:miter lim="800000"/>
                <a:headEnd type="none" w="sm" len="sm"/>
                <a:tailEnd type="none" w="sm" len="sm"/>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squar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marL="0" marR="0" lvl="0" indent="0" algn="l" defTabSz="914400" rtl="0" eaLnBrk="0" fontAlgn="base" latinLnBrk="0" hangingPunct="0">
              <a:lnSpc>
                <a:spcPct val="100000"/>
              </a:lnSpc>
              <a:spcBef>
                <a:spcPct val="0"/>
              </a:spcBef>
              <a:spcAft>
                <a:spcPct val="0"/>
              </a:spcAft>
              <a:buClrTx/>
              <a:buSzPct val="80000"/>
              <a:buFontTx/>
              <a:buNone/>
              <a:tabLst/>
              <a:defRPr/>
            </a:pPr>
            <a:r>
              <a:rPr kumimoji="0" lang="en-US" altLang="en-US" sz="2600" b="1" i="0" u="none" strike="noStrike" kern="1200" cap="none" spc="0" normalizeH="0" baseline="0" noProof="0" dirty="0">
                <a:ln>
                  <a:noFill/>
                </a:ln>
                <a:solidFill>
                  <a:srgbClr val="006600"/>
                </a:solidFill>
                <a:effectLst/>
                <a:uLnTx/>
                <a:uFillTx/>
                <a:latin typeface="Liberation Sans" panose="020B0604020202020204" pitchFamily="34" charset="0"/>
                <a:ea typeface="+mn-ea"/>
                <a:cs typeface="+mn-cs"/>
              </a:rPr>
              <a:t>Payout Ratio</a:t>
            </a:r>
          </a:p>
        </p:txBody>
      </p:sp>
      <p:sp>
        <p:nvSpPr>
          <p:cNvPr id="7" name="Content Placeholder 3">
            <a:extLst>
              <a:ext uri="{FF2B5EF4-FFF2-40B4-BE49-F238E27FC236}">
                <a16:creationId xmlns:a16="http://schemas.microsoft.com/office/drawing/2014/main" id="{D3E9CF9B-AD95-4E1C-90E8-4CD209DBABDD}"/>
              </a:ext>
            </a:extLst>
          </p:cNvPr>
          <p:cNvSpPr txBox="1">
            <a:spLocks/>
          </p:cNvSpPr>
          <p:nvPr/>
        </p:nvSpPr>
        <p:spPr>
          <a:xfrm>
            <a:off x="592760" y="1855352"/>
            <a:ext cx="8246440" cy="1111779"/>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Clr>
                <a:schemeClr val="accent2"/>
              </a:buClr>
              <a:buFont typeface="Arial" charset="0"/>
              <a:buNone/>
              <a:defRPr sz="2000" b="0" i="0" kern="1200" baseline="0">
                <a:solidFill>
                  <a:schemeClr val="tx1"/>
                </a:solidFill>
                <a:latin typeface="Times New Roman" charset="0"/>
                <a:ea typeface="Times New Roman" charset="0"/>
                <a:cs typeface="Times New Roman" charset="0"/>
              </a:defRPr>
            </a:lvl1pPr>
            <a:lvl2pPr marL="803275" indent="-450850" algn="l" defTabSz="914400" rtl="0" eaLnBrk="1" latinLnBrk="0" hangingPunct="1">
              <a:lnSpc>
                <a:spcPct val="90000"/>
              </a:lnSpc>
              <a:spcBef>
                <a:spcPts val="1000"/>
              </a:spcBef>
              <a:buClr>
                <a:schemeClr val="accent2"/>
              </a:buClr>
              <a:buFont typeface="+mj-lt"/>
              <a:buAutoNum type="alphaLcPeriod"/>
              <a:tabLst/>
              <a:defRPr sz="2800" b="0" i="0" kern="1200" baseline="0">
                <a:solidFill>
                  <a:schemeClr val="tx1"/>
                </a:solidFill>
                <a:latin typeface="Source Sans Pro" charset="0"/>
                <a:ea typeface="Source Sans Pro" charset="0"/>
                <a:cs typeface="Source Sans Pro" charset="0"/>
              </a:defRPr>
            </a:lvl2pPr>
            <a:lvl3pPr marL="1211580" indent="-256032" algn="l" defTabSz="914400" rtl="0" eaLnBrk="1" latinLnBrk="0" hangingPunct="1">
              <a:lnSpc>
                <a:spcPct val="90000"/>
              </a:lnSpc>
              <a:spcBef>
                <a:spcPts val="500"/>
              </a:spcBef>
              <a:buClr>
                <a:schemeClr val="accent2"/>
              </a:buClr>
              <a:buFont typeface="Arial" panose="020B0604020202020204" pitchFamily="34" charset="0"/>
              <a:buChar char="•"/>
              <a:defRPr sz="2000" kern="1200">
                <a:solidFill>
                  <a:schemeClr val="tx1"/>
                </a:solidFill>
                <a:latin typeface="+mn-lt"/>
                <a:ea typeface="+mn-ea"/>
                <a:cs typeface="+mn-cs"/>
              </a:defRPr>
            </a:lvl3pPr>
            <a:lvl4pPr marL="150876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4pPr>
            <a:lvl5pPr marL="1794510" indent="-201168"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Aft>
                <a:spcPts val="0"/>
              </a:spcAft>
            </a:pPr>
            <a:r>
              <a:rPr lang="en-US" altLang="en-US" sz="2400" dirty="0">
                <a:latin typeface="Liberation Sans" panose="020B0604020202020204"/>
                <a:cs typeface="Times New Roman" panose="02020603050405020304" pitchFamily="18" charset="0"/>
              </a:rPr>
              <a:t>To illustrate, </a:t>
            </a:r>
            <a:r>
              <a:rPr lang="en-US" altLang="en-US" sz="2400" b="1" dirty="0">
                <a:solidFill>
                  <a:srgbClr val="C00000"/>
                </a:solidFill>
                <a:latin typeface="Liberation Sans" panose="020B0604020202020204"/>
                <a:cs typeface="Times New Roman" panose="02020603050405020304" pitchFamily="18" charset="0"/>
              </a:rPr>
              <a:t>Nike</a:t>
            </a:r>
            <a:r>
              <a:rPr lang="en-US" altLang="en-US" sz="2400" dirty="0">
                <a:latin typeface="Liberation Sans" panose="020B0604020202020204"/>
                <a:cs typeface="Times New Roman" panose="02020603050405020304" pitchFamily="18" charset="0"/>
              </a:rPr>
              <a:t>’s dividends were recently $821 million and net income was $2,693 million. </a:t>
            </a:r>
            <a:endParaRPr lang="en-IN" sz="2400" dirty="0">
              <a:latin typeface="Liberation Sans" panose="020B0604020202020204"/>
              <a:cs typeface="Times New Roman" panose="02020603050405020304" pitchFamily="18" charset="0"/>
            </a:endParaRPr>
          </a:p>
        </p:txBody>
      </p:sp>
      <p:graphicFrame>
        <p:nvGraphicFramePr>
          <p:cNvPr id="9" name="Content Placeholder 8" descr="Illustration of payout ratio calculation. The illustration has two lines with the first line showing the equation and the second line showing the amounts. The equation in the first line is expressed as: Cash Dividends Declared on Common Stock over Net Income = Payout Ratio. In amounts, $821 over $2,693 = 30.5%.">
            <a:extLst>
              <a:ext uri="{FF2B5EF4-FFF2-40B4-BE49-F238E27FC236}">
                <a16:creationId xmlns:a16="http://schemas.microsoft.com/office/drawing/2014/main" id="{D2A1D018-6353-4F86-8D8E-2A48A6D042B6}"/>
              </a:ext>
            </a:extLst>
          </p:cNvPr>
          <p:cNvGraphicFramePr>
            <a:graphicFrameLocks noChangeAspect="1"/>
          </p:cNvGraphicFramePr>
          <p:nvPr>
            <p:extLst>
              <p:ext uri="{D42A27DB-BD31-4B8C-83A1-F6EECF244321}">
                <p14:modId xmlns:p14="http://schemas.microsoft.com/office/powerpoint/2010/main" val="4128719194"/>
              </p:ext>
            </p:extLst>
          </p:nvPr>
        </p:nvGraphicFramePr>
        <p:xfrm>
          <a:off x="609600" y="3087066"/>
          <a:ext cx="8002559" cy="755473"/>
        </p:xfrm>
        <a:graphic>
          <a:graphicData uri="http://schemas.openxmlformats.org/presentationml/2006/ole">
            <mc:AlternateContent xmlns:mc="http://schemas.openxmlformats.org/markup-compatibility/2006">
              <mc:Choice xmlns:v="urn:schemas-microsoft-com:vml" Requires="v">
                <p:oleObj spid="_x0000_s4108" name="Equation" r:id="rId4" imgW="4305240" imgH="406080" progId="Equation.DSMT4">
                  <p:embed/>
                </p:oleObj>
              </mc:Choice>
              <mc:Fallback>
                <p:oleObj name="Equation" r:id="rId4" imgW="4305240" imgH="406080" progId="Equation.DSMT4">
                  <p:embed/>
                  <p:pic>
                    <p:nvPicPr>
                      <p:cNvPr id="9" name="Content Placeholder 8" descr="Illustration of payout ratio calculation. The illustration has two lines with the first line showing the equation and the second line showing the amounts. The equation in the first line is expressed as: Cash Dividends Declared on Common Stock over Net Income = Payout Ratio. In amounts, $821 over $2,693 = 30.5%."/>
                      <p:cNvPicPr/>
                      <p:nvPr/>
                    </p:nvPicPr>
                    <p:blipFill>
                      <a:blip r:embed="rId5"/>
                      <a:stretch>
                        <a:fillRect/>
                      </a:stretch>
                    </p:blipFill>
                    <p:spPr>
                      <a:xfrm>
                        <a:off x="609600" y="3087066"/>
                        <a:ext cx="8002559" cy="755473"/>
                      </a:xfrm>
                      <a:prstGeom prst="rect">
                        <a:avLst/>
                      </a:prstGeom>
                    </p:spPr>
                  </p:pic>
                </p:oleObj>
              </mc:Fallback>
            </mc:AlternateContent>
          </a:graphicData>
        </a:graphic>
      </p:graphicFrame>
      <p:sp>
        <p:nvSpPr>
          <p:cNvPr id="13" name="Content Placeholder 6">
            <a:extLst>
              <a:ext uri="{FF2B5EF4-FFF2-40B4-BE49-F238E27FC236}">
                <a16:creationId xmlns:a16="http://schemas.microsoft.com/office/drawing/2014/main" id="{F96B7310-7DD3-498F-8329-91C383F47E3D}"/>
              </a:ext>
            </a:extLst>
          </p:cNvPr>
          <p:cNvSpPr txBox="1">
            <a:spLocks/>
          </p:cNvSpPr>
          <p:nvPr/>
        </p:nvSpPr>
        <p:spPr>
          <a:xfrm>
            <a:off x="626627" y="4258554"/>
            <a:ext cx="7831573" cy="1304045"/>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Clr>
                <a:schemeClr val="accent2"/>
              </a:buClr>
              <a:buFont typeface="Arial" charset="0"/>
              <a:buNone/>
              <a:defRPr sz="2000" b="0" i="0" kern="1200" baseline="0">
                <a:solidFill>
                  <a:schemeClr val="tx1"/>
                </a:solidFill>
                <a:latin typeface="Times New Roman" charset="0"/>
                <a:ea typeface="Times New Roman" charset="0"/>
                <a:cs typeface="Times New Roman" charset="0"/>
              </a:defRPr>
            </a:lvl1pPr>
            <a:lvl2pPr marL="803275" indent="-450850" algn="l" defTabSz="914400" rtl="0" eaLnBrk="1" latinLnBrk="0" hangingPunct="1">
              <a:lnSpc>
                <a:spcPct val="90000"/>
              </a:lnSpc>
              <a:spcBef>
                <a:spcPts val="1000"/>
              </a:spcBef>
              <a:buClr>
                <a:schemeClr val="accent2"/>
              </a:buClr>
              <a:buFont typeface="+mj-lt"/>
              <a:buAutoNum type="alphaLcPeriod"/>
              <a:tabLst/>
              <a:defRPr sz="2800" b="0" i="0" kern="1200" baseline="0">
                <a:solidFill>
                  <a:schemeClr val="tx1"/>
                </a:solidFill>
                <a:latin typeface="Source Sans Pro" charset="0"/>
                <a:ea typeface="Source Sans Pro" charset="0"/>
                <a:cs typeface="Source Sans Pro" charset="0"/>
              </a:defRPr>
            </a:lvl2pPr>
            <a:lvl3pPr marL="1211580" indent="-256032" algn="l" defTabSz="914400" rtl="0" eaLnBrk="1" latinLnBrk="0" hangingPunct="1">
              <a:lnSpc>
                <a:spcPct val="90000"/>
              </a:lnSpc>
              <a:spcBef>
                <a:spcPts val="500"/>
              </a:spcBef>
              <a:buClr>
                <a:schemeClr val="accent2"/>
              </a:buClr>
              <a:buFont typeface="Arial" panose="020B0604020202020204" pitchFamily="34" charset="0"/>
              <a:buChar char="•"/>
              <a:defRPr sz="2000" kern="1200">
                <a:solidFill>
                  <a:schemeClr val="tx1"/>
                </a:solidFill>
                <a:latin typeface="+mn-lt"/>
                <a:ea typeface="+mn-ea"/>
                <a:cs typeface="+mn-cs"/>
              </a:defRPr>
            </a:lvl3pPr>
            <a:lvl4pPr marL="150876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4pPr>
            <a:lvl5pPr marL="1794510" indent="-201168"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Aft>
                <a:spcPts val="0"/>
              </a:spcAft>
            </a:pPr>
            <a:r>
              <a:rPr lang="en-US" altLang="en-US" sz="2400" dirty="0">
                <a:latin typeface="Liberation Sans" panose="020B0604020202020204"/>
                <a:cs typeface="Times New Roman" panose="02020603050405020304" pitchFamily="18" charset="0"/>
              </a:rPr>
              <a:t>The payout ratio measures the percentage of earnings a company distributes in the form of cash dividends to common stockholders. </a:t>
            </a:r>
            <a:endParaRPr lang="en-IN" sz="2400" dirty="0">
              <a:latin typeface="Liberation Sans" panose="020B0604020202020204"/>
              <a:cs typeface="Times New Roman" panose="02020603050405020304" pitchFamily="18" charset="0"/>
            </a:endParaRPr>
          </a:p>
        </p:txBody>
      </p:sp>
    </p:spTree>
    <p:extLst>
      <p:ext uri="{BB962C8B-B14F-4D97-AF65-F5344CB8AC3E}">
        <p14:creationId xmlns:p14="http://schemas.microsoft.com/office/powerpoint/2010/main" val="2770601194"/>
      </p:ext>
    </p:extLst>
  </p:cSld>
  <p:clrMapOvr>
    <a:masterClrMapping/>
  </p:clrMapOvr>
  <p:transition>
    <p:wipe dir="r"/>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Line 8"/>
          <p:cNvSpPr>
            <a:spLocks noChangeShapeType="1"/>
          </p:cNvSpPr>
          <p:nvPr/>
        </p:nvSpPr>
        <p:spPr bwMode="auto">
          <a:xfrm>
            <a:off x="304800" y="990600"/>
            <a:ext cx="8534400"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Liberation Sans" panose="020B0604020202020204" pitchFamily="34" charset="0"/>
              <a:ea typeface="+mn-ea"/>
              <a:cs typeface="+mn-cs"/>
            </a:endParaRPr>
          </a:p>
        </p:txBody>
      </p:sp>
      <p:sp>
        <p:nvSpPr>
          <p:cNvPr id="11" name="Rectangle 17"/>
          <p:cNvSpPr>
            <a:spLocks noChangeArrowheads="1"/>
          </p:cNvSpPr>
          <p:nvPr/>
        </p:nvSpPr>
        <p:spPr bwMode="auto">
          <a:xfrm>
            <a:off x="609600" y="304800"/>
            <a:ext cx="8305800" cy="5603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488" tIns="44450" rIns="90488" bIns="44450" anchor="ctr"/>
          <a:lstStyle>
            <a:lvl1pPr>
              <a:spcBef>
                <a:spcPct val="20000"/>
              </a:spcBef>
              <a:buClr>
                <a:schemeClr val="accent2"/>
              </a:buClr>
              <a:buSzPct val="75000"/>
              <a:buFont typeface="Wingdings" pitchFamily="2" charset="2"/>
              <a:buChar char="l"/>
              <a:defRPr sz="2800" b="1">
                <a:solidFill>
                  <a:schemeClr val="bg2"/>
                </a:solidFill>
                <a:latin typeface="Arial" charset="0"/>
              </a:defRPr>
            </a:lvl1pPr>
            <a:lvl2pPr marL="742950" indent="-285750">
              <a:spcBef>
                <a:spcPct val="20000"/>
              </a:spcBef>
              <a:buClr>
                <a:schemeClr val="accent2"/>
              </a:buClr>
              <a:buSzPct val="75000"/>
              <a:buFont typeface="Wingdings" pitchFamily="2" charset="2"/>
              <a:buChar char="l"/>
              <a:defRPr sz="2400" b="1">
                <a:solidFill>
                  <a:schemeClr val="bg2"/>
                </a:solidFill>
                <a:latin typeface="Arial" charset="0"/>
              </a:defRPr>
            </a:lvl2pPr>
            <a:lvl3pPr marL="1143000" indent="-228600">
              <a:spcBef>
                <a:spcPct val="20000"/>
              </a:spcBef>
              <a:buClr>
                <a:schemeClr val="accent2"/>
              </a:buClr>
              <a:buSzPct val="75000"/>
              <a:buFont typeface="Wingdings" pitchFamily="2" charset="2"/>
              <a:buChar char="l"/>
              <a:defRPr sz="2000" b="1">
                <a:solidFill>
                  <a:schemeClr val="bg2"/>
                </a:solidFill>
                <a:latin typeface="Arial" charset="0"/>
              </a:defRPr>
            </a:lvl3pPr>
            <a:lvl4pPr marL="1600200" indent="-228600">
              <a:spcBef>
                <a:spcPct val="20000"/>
              </a:spcBef>
              <a:buClr>
                <a:schemeClr val="accent2"/>
              </a:buClr>
              <a:buSzPct val="75000"/>
              <a:buFont typeface="Wingdings" pitchFamily="2" charset="2"/>
              <a:buChar char="l"/>
              <a:defRPr sz="2000" b="1">
                <a:solidFill>
                  <a:schemeClr val="bg2"/>
                </a:solidFill>
                <a:latin typeface="Arial" charset="0"/>
              </a:defRPr>
            </a:lvl4pPr>
            <a:lvl5pPr marL="2057400" indent="-228600">
              <a:spcBef>
                <a:spcPct val="20000"/>
              </a:spcBef>
              <a:buClr>
                <a:schemeClr val="accent2"/>
              </a:buClr>
              <a:buSzPct val="75000"/>
              <a:buFont typeface="Wingdings" pitchFamily="2" charset="2"/>
              <a:buChar char="l"/>
              <a:defRPr sz="2000" b="1">
                <a:solidFill>
                  <a:schemeClr val="bg2"/>
                </a:solidFill>
                <a:latin typeface="Arial" charset="0"/>
              </a:defRPr>
            </a:lvl5pPr>
            <a:lvl6pPr marL="25146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6pPr>
            <a:lvl7pPr marL="29718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7pPr>
            <a:lvl8pPr marL="34290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8pPr>
            <a:lvl9pPr marL="38862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3200" b="1" i="0" u="none" strike="noStrike" kern="1200" cap="none" spc="0" normalizeH="0" baseline="0" noProof="0" dirty="0">
                <a:ln>
                  <a:noFill/>
                </a:ln>
                <a:solidFill>
                  <a:srgbClr val="0000FF">
                    <a:lumMod val="75000"/>
                  </a:srgbClr>
                </a:solidFill>
                <a:effectLst/>
                <a:uLnTx/>
                <a:uFillTx/>
                <a:latin typeface="Liberation Sans" panose="020B0604020202020204" pitchFamily="34" charset="0"/>
                <a:ea typeface="+mn-ea"/>
                <a:cs typeface="+mn-cs"/>
              </a:rPr>
              <a:t>Return On Common Stockholders’ Equity</a:t>
            </a:r>
          </a:p>
        </p:txBody>
      </p:sp>
      <p:sp>
        <p:nvSpPr>
          <p:cNvPr id="12" name="Slide Number Placeholder 11"/>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D127233D-E477-41C3-A055-3D1B1EEA723B}" type="slidenum">
              <a:rPr kumimoji="0" lang="en-US" sz="1200" b="0" i="0" u="none" strike="noStrike" kern="1200" cap="none" spc="0" normalizeH="0" baseline="0" noProof="0" smtClean="0">
                <a:ln>
                  <a:noFill/>
                </a:ln>
                <a:solidFill>
                  <a:srgbClr val="000000">
                    <a:tint val="75000"/>
                  </a:srgbClr>
                </a:solidFill>
                <a:effectLst/>
                <a:uLnTx/>
                <a:uFillTx/>
                <a:latin typeface="Times New Roman" pitchFamily="18"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82</a:t>
            </a:fld>
            <a:endParaRPr kumimoji="0" lang="en-US" sz="1200" b="0" i="0" u="none" strike="noStrike" kern="1200" cap="none" spc="0" normalizeH="0" baseline="0" noProof="0">
              <a:ln>
                <a:noFill/>
              </a:ln>
              <a:solidFill>
                <a:srgbClr val="000000">
                  <a:tint val="75000"/>
                </a:srgbClr>
              </a:solidFill>
              <a:effectLst/>
              <a:uLnTx/>
              <a:uFillTx/>
              <a:latin typeface="Times New Roman" pitchFamily="18" charset="0"/>
              <a:ea typeface="+mn-ea"/>
              <a:cs typeface="+mn-cs"/>
            </a:endParaRPr>
          </a:p>
        </p:txBody>
      </p:sp>
      <p:sp>
        <p:nvSpPr>
          <p:cNvPr id="14" name="Content Placeholder 2">
            <a:extLst>
              <a:ext uri="{FF2B5EF4-FFF2-40B4-BE49-F238E27FC236}">
                <a16:creationId xmlns:a16="http://schemas.microsoft.com/office/drawing/2014/main" id="{0CB84291-C3AE-4DF4-B32E-6ADA60707989}"/>
              </a:ext>
            </a:extLst>
          </p:cNvPr>
          <p:cNvSpPr txBox="1">
            <a:spLocks/>
          </p:cNvSpPr>
          <p:nvPr/>
        </p:nvSpPr>
        <p:spPr>
          <a:xfrm>
            <a:off x="609600" y="1154903"/>
            <a:ext cx="8229600" cy="1981200"/>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Clr>
                <a:schemeClr val="accent2"/>
              </a:buClr>
              <a:buFont typeface="Arial" panose="020B0604020202020204" pitchFamily="34" charset="0"/>
              <a:buNone/>
              <a:defRPr sz="2800" b="0" i="0" kern="1200">
                <a:solidFill>
                  <a:schemeClr val="tx1"/>
                </a:solidFill>
                <a:latin typeface="Times New Roman" charset="0"/>
                <a:ea typeface="Times New Roman" charset="0"/>
                <a:cs typeface="Times New Roman" charset="0"/>
              </a:defRPr>
            </a:lvl1pPr>
            <a:lvl2pPr marL="822960" indent="-292608" algn="l" defTabSz="914400" rtl="0" eaLnBrk="1" latinLnBrk="0" hangingPunct="1">
              <a:lnSpc>
                <a:spcPct val="90000"/>
              </a:lnSpc>
              <a:spcBef>
                <a:spcPts val="500"/>
              </a:spcBef>
              <a:buClr>
                <a:schemeClr val="accent2"/>
              </a:buClr>
              <a:buFont typeface="Arial" panose="020B0604020202020204" pitchFamily="34" charset="0"/>
              <a:buChar char="•"/>
              <a:defRPr sz="2400" kern="1200">
                <a:solidFill>
                  <a:schemeClr val="tx1"/>
                </a:solidFill>
                <a:latin typeface="+mn-lt"/>
                <a:ea typeface="+mn-ea"/>
                <a:cs typeface="+mn-cs"/>
              </a:defRPr>
            </a:lvl2pPr>
            <a:lvl3pPr marL="1211580" indent="-256032" algn="l" defTabSz="914400" rtl="0" eaLnBrk="1" latinLnBrk="0" hangingPunct="1">
              <a:lnSpc>
                <a:spcPct val="90000"/>
              </a:lnSpc>
              <a:spcBef>
                <a:spcPts val="500"/>
              </a:spcBef>
              <a:buClr>
                <a:schemeClr val="accent2"/>
              </a:buClr>
              <a:buFont typeface="Arial" panose="020B0604020202020204" pitchFamily="34" charset="0"/>
              <a:buChar char="•"/>
              <a:defRPr sz="2000" kern="1200">
                <a:solidFill>
                  <a:schemeClr val="tx1"/>
                </a:solidFill>
                <a:latin typeface="+mn-lt"/>
                <a:ea typeface="+mn-ea"/>
                <a:cs typeface="+mn-cs"/>
              </a:defRPr>
            </a:lvl3pPr>
            <a:lvl4pPr marL="150876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4pPr>
            <a:lvl5pPr marL="1794510" indent="-201168"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lnSpc>
                <a:spcPct val="100000"/>
              </a:lnSpc>
              <a:spcAft>
                <a:spcPts val="0"/>
              </a:spcAft>
            </a:pPr>
            <a:r>
              <a:rPr lang="en-US" altLang="en-US" sz="2400" dirty="0">
                <a:latin typeface="Liberation Sans" panose="020B0604020202020204"/>
                <a:cs typeface="Times New Roman" panose="02020603050405020304" pitchFamily="18" charset="0"/>
              </a:rPr>
              <a:t>To illustrate, Walt Disney Company’s beginning-of-the-year and end-of-the-year common stockholders’ equity were $31,820 and $30,753 million, respectively. Its net income was $4,687 million, and no preferred stock was outstanding.</a:t>
            </a:r>
            <a:endParaRPr lang="en-IN" sz="2400" dirty="0">
              <a:latin typeface="Liberation Sans" panose="020B0604020202020204"/>
              <a:cs typeface="Times New Roman" panose="02020603050405020304" pitchFamily="18" charset="0"/>
            </a:endParaRPr>
          </a:p>
        </p:txBody>
      </p:sp>
      <p:graphicFrame>
        <p:nvGraphicFramePr>
          <p:cNvPr id="16" name="Content Placeholder 7" descr="Illustration of Return on Common Stockholders' equity calculation. The illustration has two lines with the first line showing the equation and the second line showing the amounts. The equation in the first line is expressed as: Net Income minus Preferred dividends, over Average Common Stockholders' equity = Return on Common Stockholders' Equity. In amounts, $4,687 minus $0, over, ($31,820 + $30,753) over 2, = 15.0%.">
            <a:extLst>
              <a:ext uri="{FF2B5EF4-FFF2-40B4-BE49-F238E27FC236}">
                <a16:creationId xmlns:a16="http://schemas.microsoft.com/office/drawing/2014/main" id="{7E50E40A-71CB-40FF-BD4E-6CDAFB46633A}"/>
              </a:ext>
            </a:extLst>
          </p:cNvPr>
          <p:cNvGraphicFramePr>
            <a:graphicFrameLocks noChangeAspect="1"/>
          </p:cNvGraphicFramePr>
          <p:nvPr>
            <p:extLst>
              <p:ext uri="{D42A27DB-BD31-4B8C-83A1-F6EECF244321}">
                <p14:modId xmlns:p14="http://schemas.microsoft.com/office/powerpoint/2010/main" val="473924445"/>
              </p:ext>
            </p:extLst>
          </p:nvPr>
        </p:nvGraphicFramePr>
        <p:xfrm>
          <a:off x="667069" y="3352800"/>
          <a:ext cx="8172131" cy="1547805"/>
        </p:xfrm>
        <a:graphic>
          <a:graphicData uri="http://schemas.openxmlformats.org/presentationml/2006/ole">
            <mc:AlternateContent xmlns:mc="http://schemas.openxmlformats.org/markup-compatibility/2006">
              <mc:Choice xmlns:v="urn:schemas-microsoft-com:vml" Requires="v">
                <p:oleObj spid="_x0000_s3086" name="Equation" r:id="rId4" imgW="4559040" imgH="863280" progId="Equation.DSMT4">
                  <p:embed/>
                </p:oleObj>
              </mc:Choice>
              <mc:Fallback>
                <p:oleObj name="Equation" r:id="rId4" imgW="4559040" imgH="863280" progId="Equation.DSMT4">
                  <p:embed/>
                  <p:pic>
                    <p:nvPicPr>
                      <p:cNvPr id="8" name="Content Placeholder 7" descr="Illustration of Return on Common Stockholders' equity calculation. The illustration has two lines with the first line showing the equation and the second line showing the amounts. The equation in the first line is expressed as: Net Income minus Preferred dividends, over Average Common Stockholders' equity = Return on Common Stockholders' Equity. In amounts, $4,687 minus $0, over, ($31,820 + $30,753) over 2, = 15.0%."/>
                      <p:cNvPicPr/>
                      <p:nvPr/>
                    </p:nvPicPr>
                    <p:blipFill>
                      <a:blip r:embed="rId5"/>
                      <a:stretch>
                        <a:fillRect/>
                      </a:stretch>
                    </p:blipFill>
                    <p:spPr>
                      <a:xfrm>
                        <a:off x="667069" y="3352800"/>
                        <a:ext cx="8172131" cy="1547805"/>
                      </a:xfrm>
                      <a:prstGeom prst="rect">
                        <a:avLst/>
                      </a:prstGeom>
                    </p:spPr>
                  </p:pic>
                </p:oleObj>
              </mc:Fallback>
            </mc:AlternateContent>
          </a:graphicData>
        </a:graphic>
      </p:graphicFrame>
      <p:sp>
        <p:nvSpPr>
          <p:cNvPr id="17" name="Content Placeholder 6">
            <a:extLst>
              <a:ext uri="{FF2B5EF4-FFF2-40B4-BE49-F238E27FC236}">
                <a16:creationId xmlns:a16="http://schemas.microsoft.com/office/drawing/2014/main" id="{77BE3122-0E18-431D-BB53-C69106C8319E}"/>
              </a:ext>
            </a:extLst>
          </p:cNvPr>
          <p:cNvSpPr txBox="1">
            <a:spLocks/>
          </p:cNvSpPr>
          <p:nvPr/>
        </p:nvSpPr>
        <p:spPr>
          <a:xfrm>
            <a:off x="609600" y="5334000"/>
            <a:ext cx="8172131" cy="1022350"/>
          </a:xfrm>
          <a:prstGeom prst="rect">
            <a:avLst/>
          </a:prstGeom>
        </p:spPr>
        <p:txBody>
          <a:bodyPr vert="horz" lIns="91440" tIns="45720" rIns="91440" bIns="45720" rtlCol="0">
            <a:normAutofit fontScale="92500"/>
          </a:bodyPr>
          <a:lstStyle>
            <a:lvl1pPr marL="0" indent="0" algn="l" defTabSz="914400" rtl="0" eaLnBrk="1" latinLnBrk="0" hangingPunct="1">
              <a:lnSpc>
                <a:spcPct val="90000"/>
              </a:lnSpc>
              <a:spcBef>
                <a:spcPts val="1000"/>
              </a:spcBef>
              <a:buClr>
                <a:schemeClr val="accent2"/>
              </a:buClr>
              <a:buFont typeface="Arial" charset="0"/>
              <a:buNone/>
              <a:defRPr sz="2000" b="0" i="0" kern="1200" baseline="0">
                <a:solidFill>
                  <a:schemeClr val="tx1"/>
                </a:solidFill>
                <a:latin typeface="Times New Roman" charset="0"/>
                <a:ea typeface="Times New Roman" charset="0"/>
                <a:cs typeface="Times New Roman" charset="0"/>
              </a:defRPr>
            </a:lvl1pPr>
            <a:lvl2pPr marL="803275" indent="-450850" algn="l" defTabSz="914400" rtl="0" eaLnBrk="1" latinLnBrk="0" hangingPunct="1">
              <a:lnSpc>
                <a:spcPct val="90000"/>
              </a:lnSpc>
              <a:spcBef>
                <a:spcPts val="1000"/>
              </a:spcBef>
              <a:buClr>
                <a:schemeClr val="accent2"/>
              </a:buClr>
              <a:buFont typeface="+mj-lt"/>
              <a:buAutoNum type="alphaLcPeriod"/>
              <a:tabLst/>
              <a:defRPr sz="2800" b="0" i="0" kern="1200" baseline="0">
                <a:solidFill>
                  <a:schemeClr val="tx1"/>
                </a:solidFill>
                <a:latin typeface="Source Sans Pro" charset="0"/>
                <a:ea typeface="Source Sans Pro" charset="0"/>
                <a:cs typeface="Source Sans Pro" charset="0"/>
              </a:defRPr>
            </a:lvl2pPr>
            <a:lvl3pPr marL="1211580" indent="-256032" algn="l" defTabSz="914400" rtl="0" eaLnBrk="1" latinLnBrk="0" hangingPunct="1">
              <a:lnSpc>
                <a:spcPct val="90000"/>
              </a:lnSpc>
              <a:spcBef>
                <a:spcPts val="500"/>
              </a:spcBef>
              <a:buClr>
                <a:schemeClr val="accent2"/>
              </a:buClr>
              <a:buFont typeface="Arial" panose="020B0604020202020204" pitchFamily="34" charset="0"/>
              <a:buChar char="•"/>
              <a:defRPr sz="2000" kern="1200">
                <a:solidFill>
                  <a:schemeClr val="tx1"/>
                </a:solidFill>
                <a:latin typeface="+mn-lt"/>
                <a:ea typeface="+mn-ea"/>
                <a:cs typeface="+mn-cs"/>
              </a:defRPr>
            </a:lvl3pPr>
            <a:lvl4pPr marL="150876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4pPr>
            <a:lvl5pPr marL="1794510" indent="-201168"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lnSpc>
                <a:spcPct val="100000"/>
              </a:lnSpc>
              <a:spcAft>
                <a:spcPts val="0"/>
              </a:spcAft>
            </a:pPr>
            <a:r>
              <a:rPr lang="en-US" altLang="en-US" sz="2400" dirty="0">
                <a:latin typeface="Liberation Sans" panose="020B0604020202020204"/>
                <a:cs typeface="Times New Roman" panose="02020603050405020304" pitchFamily="18" charset="0"/>
              </a:rPr>
              <a:t>Ratio shows how many dollars of net income the company earned for each dollar invested by the common stockholders</a:t>
            </a:r>
            <a:r>
              <a:rPr lang="en-US" altLang="en-US" sz="2200" dirty="0">
                <a:latin typeface="Liberation Sans" panose="020B0604020202020204"/>
                <a:cs typeface="Times New Roman" panose="02020603050405020304" pitchFamily="18" charset="0"/>
              </a:rPr>
              <a:t>.</a:t>
            </a:r>
            <a:endParaRPr lang="en-IN" sz="2200" dirty="0">
              <a:latin typeface="Liberation Sans" panose="020B0604020202020204"/>
              <a:cs typeface="Times New Roman" panose="02020603050405020304" pitchFamily="18" charset="0"/>
            </a:endParaRPr>
          </a:p>
        </p:txBody>
      </p:sp>
    </p:spTree>
    <p:extLst>
      <p:ext uri="{BB962C8B-B14F-4D97-AF65-F5344CB8AC3E}">
        <p14:creationId xmlns:p14="http://schemas.microsoft.com/office/powerpoint/2010/main" val="135922616"/>
      </p:ext>
    </p:extLst>
  </p:cSld>
  <p:clrMapOvr>
    <a:masterClrMapping/>
  </p:clrMapOvr>
  <p:transition>
    <p:wipe dir="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6"/>
          <p:cNvSpPr>
            <a:spLocks noChangeArrowheads="1"/>
          </p:cNvSpPr>
          <p:nvPr/>
        </p:nvSpPr>
        <p:spPr bwMode="auto">
          <a:xfrm>
            <a:off x="6019800" y="3340100"/>
            <a:ext cx="2819400" cy="1460500"/>
          </a:xfrm>
          <a:prstGeom prst="rect">
            <a:avLst/>
          </a:prstGeom>
          <a:solidFill>
            <a:srgbClr val="FFFF99"/>
          </a:solidFill>
          <a:ln w="28575" cap="sq">
            <a:solidFill>
              <a:schemeClr val="tx1"/>
            </a:solidFill>
            <a:miter lim="800000"/>
            <a:headEnd type="none" w="sm" len="sm"/>
            <a:tailEnd type="none" w="sm" len="sm"/>
          </a:ln>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lgn="l">
              <a:spcBef>
                <a:spcPct val="50000"/>
              </a:spcBef>
            </a:pPr>
            <a:r>
              <a:rPr lang="en-US" altLang="en-US" sz="2200" dirty="0">
                <a:latin typeface="Liberation Sans" panose="020B0604020202020204" pitchFamily="34" charset="0"/>
              </a:rPr>
              <a:t>Corporation can obtain capital through the issuance of stock.</a:t>
            </a:r>
          </a:p>
        </p:txBody>
      </p:sp>
      <p:sp>
        <p:nvSpPr>
          <p:cNvPr id="10243" name="Line 7"/>
          <p:cNvSpPr>
            <a:spLocks noChangeShapeType="1"/>
          </p:cNvSpPr>
          <p:nvPr/>
        </p:nvSpPr>
        <p:spPr bwMode="auto">
          <a:xfrm>
            <a:off x="4724400" y="3962400"/>
            <a:ext cx="990600" cy="0"/>
          </a:xfrm>
          <a:prstGeom prst="line">
            <a:avLst/>
          </a:prstGeom>
          <a:noFill/>
          <a:ln w="28575" cap="sq">
            <a:solidFill>
              <a:srgbClr val="800000"/>
            </a:solidFill>
            <a:round/>
            <a:headEnd type="none" w="sm" len="sm"/>
            <a:tailEnd type="triangle" w="sm" len="sm"/>
          </a:ln>
          <a:extLst>
            <a:ext uri="{909E8E84-426E-40dd-AFC4-6F175D3DCCD1}">
              <a14:hiddenFill xmlns="" xmlns:a14="http://schemas.microsoft.com/office/drawing/2010/main">
                <a:noFill/>
              </a14:hiddenFill>
            </a:ext>
          </a:extLst>
        </p:spPr>
        <p:txBody>
          <a:bodyPr/>
          <a:lstStyle/>
          <a:p>
            <a:endParaRPr lang="en-US" dirty="0">
              <a:latin typeface="Liberation Sans" panose="020B0604020202020204" pitchFamily="34" charset="0"/>
            </a:endParaRPr>
          </a:p>
        </p:txBody>
      </p:sp>
      <p:sp>
        <p:nvSpPr>
          <p:cNvPr id="10244" name="Rectangle 3"/>
          <p:cNvSpPr>
            <a:spLocks noChangeArrowheads="1"/>
          </p:cNvSpPr>
          <p:nvPr/>
        </p:nvSpPr>
        <p:spPr bwMode="auto">
          <a:xfrm>
            <a:off x="533400" y="1219200"/>
            <a:ext cx="8229600" cy="990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lIns="182562" tIns="46038" rIns="182562" bIns="46038"/>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lgn="l">
              <a:lnSpc>
                <a:spcPct val="120000"/>
              </a:lnSpc>
              <a:spcBef>
                <a:spcPct val="20000"/>
              </a:spcBef>
              <a:buClr>
                <a:schemeClr val="tx1"/>
              </a:buClr>
              <a:buFont typeface="Wingdings" pitchFamily="2" charset="2"/>
              <a:buNone/>
            </a:pPr>
            <a:r>
              <a:rPr lang="en-US" altLang="en-US" sz="2300" dirty="0">
                <a:latin typeface="Liberation Sans" panose="020B0604020202020204" pitchFamily="34" charset="0"/>
              </a:rPr>
              <a:t>Characteristics that distinguish corporations from proprietorships and partnerships.</a:t>
            </a:r>
          </a:p>
        </p:txBody>
      </p:sp>
      <p:sp>
        <p:nvSpPr>
          <p:cNvPr id="10245" name="Rectangle 7"/>
          <p:cNvSpPr>
            <a:spLocks noChangeArrowheads="1"/>
          </p:cNvSpPr>
          <p:nvPr/>
        </p:nvSpPr>
        <p:spPr bwMode="auto">
          <a:xfrm>
            <a:off x="609600" y="304800"/>
            <a:ext cx="7620000" cy="560388"/>
          </a:xfrm>
          <a:prstGeom prst="rect">
            <a:avLst/>
          </a:prstGeom>
          <a:noFill/>
          <a:ln>
            <a:noFill/>
          </a:ln>
          <a:effectLst/>
          <a:extLst>
            <a:ext uri="{909E8E84-426E-40dd-AFC4-6F175D3DCCD1}">
              <a14:hiddenFill xmlns="" xmlns:a14="http://schemas.microsoft.com/office/drawing/2010/main">
                <a:solidFill>
                  <a:srgbClr val="990000"/>
                </a:solidFill>
              </a14:hiddenFill>
            </a:ext>
            <a:ext uri="{91240B29-F687-4f45-9708-019B960494DF}">
              <a14:hiddenLine xmlns="" xmlns:a14="http://schemas.microsoft.com/office/drawing/2010/main" w="12700" algn="ctr">
                <a:solidFill>
                  <a:schemeClr val="tx1"/>
                </a:solidFill>
                <a:miter lim="800000"/>
                <a:headEnd/>
                <a:tailEnd/>
              </a14:hiddenLine>
            </a:ext>
            <a:ext uri="{AF507438-7753-43e0-B8FC-AC1667EBCBE1}">
              <a14:hiddenEffects xmlns="" xmlns:a14="http://schemas.microsoft.com/office/drawing/2010/main">
                <a:effectLst>
                  <a:outerShdw dist="107763" dir="2700000" algn="ctr" rotWithShape="0">
                    <a:schemeClr val="bg2"/>
                  </a:outerShdw>
                </a:effectLst>
              </a14:hiddenEffects>
            </a:ext>
          </a:extLst>
        </p:spPr>
        <p:txBody>
          <a:bodyPr lIns="90488" tIns="44450" rIns="90488" bIns="44450"/>
          <a:lstStyle/>
          <a:p>
            <a:pPr algn="l"/>
            <a:r>
              <a:rPr lang="en-US" altLang="en-US" sz="3200" b="1" dirty="0">
                <a:solidFill>
                  <a:schemeClr val="tx2">
                    <a:lumMod val="75000"/>
                  </a:schemeClr>
                </a:solidFill>
                <a:latin typeface="Liberation Sans" panose="020B0604020202020204" pitchFamily="34" charset="0"/>
              </a:rPr>
              <a:t>Characteristics of a Corporation</a:t>
            </a:r>
          </a:p>
        </p:txBody>
      </p:sp>
      <p:sp>
        <p:nvSpPr>
          <p:cNvPr id="10246" name="Line 11"/>
          <p:cNvSpPr>
            <a:spLocks noChangeShapeType="1"/>
          </p:cNvSpPr>
          <p:nvPr/>
        </p:nvSpPr>
        <p:spPr bwMode="auto">
          <a:xfrm>
            <a:off x="304800" y="990600"/>
            <a:ext cx="8534400" cy="0"/>
          </a:xfrm>
          <a:prstGeom prst="line">
            <a:avLst/>
          </a:prstGeom>
          <a:noFill/>
          <a:ln w="57150" cap="sq">
            <a:solidFill>
              <a:schemeClr val="tx1"/>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latin typeface="Liberation Sans" panose="020B0604020202020204" pitchFamily="34" charset="0"/>
            </a:endParaRPr>
          </a:p>
        </p:txBody>
      </p:sp>
      <p:sp>
        <p:nvSpPr>
          <p:cNvPr id="10247" name="Text Box 2"/>
          <p:cNvSpPr txBox="1">
            <a:spLocks noChangeArrowheads="1"/>
          </p:cNvSpPr>
          <p:nvPr/>
        </p:nvSpPr>
        <p:spPr bwMode="auto">
          <a:xfrm>
            <a:off x="838200" y="2286000"/>
            <a:ext cx="4953000" cy="390106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28575" cap="sq">
                <a:solidFill>
                  <a:srgbClr val="000000"/>
                </a:solidFill>
                <a:miter lim="800000"/>
                <a:headEnd type="none" w="sm" len="sm"/>
                <a:tailEnd type="none" w="sm" len="sm"/>
              </a14:hiddenLine>
            </a:ext>
          </a:extLst>
        </p:spPr>
        <p:txBody>
          <a:bodyPr>
            <a:spAutoFit/>
          </a:bodyPr>
          <a:lstStyle>
            <a:lvl1pPr marL="457200" indent="-457200">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lgn="l">
              <a:lnSpc>
                <a:spcPct val="110000"/>
              </a:lnSpc>
              <a:spcBef>
                <a:spcPct val="35000"/>
              </a:spcBef>
              <a:buClr>
                <a:srgbClr val="800000"/>
              </a:buClr>
              <a:buSzPct val="80000"/>
              <a:buFont typeface="Wingdings" pitchFamily="2" charset="2"/>
              <a:buChar char="u"/>
            </a:pPr>
            <a:r>
              <a:rPr lang="en-US" altLang="en-US" sz="2200" dirty="0">
                <a:solidFill>
                  <a:srgbClr val="000000"/>
                </a:solidFill>
                <a:latin typeface="Liberation Sans" panose="020B0604020202020204" pitchFamily="34" charset="0"/>
              </a:rPr>
              <a:t>Separate Legal Existence</a:t>
            </a:r>
          </a:p>
          <a:p>
            <a:pPr algn="l">
              <a:lnSpc>
                <a:spcPct val="110000"/>
              </a:lnSpc>
              <a:spcBef>
                <a:spcPct val="35000"/>
              </a:spcBef>
              <a:buClr>
                <a:srgbClr val="800000"/>
              </a:buClr>
              <a:buSzPct val="80000"/>
              <a:buFont typeface="Wingdings" pitchFamily="2" charset="2"/>
              <a:buChar char="u"/>
            </a:pPr>
            <a:r>
              <a:rPr lang="en-US" altLang="en-US" sz="2200" dirty="0">
                <a:solidFill>
                  <a:srgbClr val="000000"/>
                </a:solidFill>
                <a:latin typeface="Liberation Sans" panose="020B0604020202020204" pitchFamily="34" charset="0"/>
              </a:rPr>
              <a:t>Limited Liability of Stockholders</a:t>
            </a:r>
          </a:p>
          <a:p>
            <a:pPr algn="l">
              <a:lnSpc>
                <a:spcPct val="110000"/>
              </a:lnSpc>
              <a:spcBef>
                <a:spcPct val="35000"/>
              </a:spcBef>
              <a:buClr>
                <a:srgbClr val="800000"/>
              </a:buClr>
              <a:buSzPct val="80000"/>
              <a:buFont typeface="Wingdings" pitchFamily="2" charset="2"/>
              <a:buChar char="u"/>
            </a:pPr>
            <a:r>
              <a:rPr lang="en-US" altLang="en-US" sz="2200" dirty="0">
                <a:solidFill>
                  <a:srgbClr val="000000"/>
                </a:solidFill>
                <a:latin typeface="Liberation Sans" panose="020B0604020202020204" pitchFamily="34" charset="0"/>
              </a:rPr>
              <a:t>Transferable Ownership Rights</a:t>
            </a:r>
          </a:p>
          <a:p>
            <a:pPr algn="l">
              <a:lnSpc>
                <a:spcPct val="110000"/>
              </a:lnSpc>
              <a:spcBef>
                <a:spcPct val="35000"/>
              </a:spcBef>
              <a:buClr>
                <a:srgbClr val="800000"/>
              </a:buClr>
              <a:buSzPct val="80000"/>
              <a:buFont typeface="Wingdings" pitchFamily="2" charset="2"/>
              <a:buChar char="u"/>
            </a:pPr>
            <a:r>
              <a:rPr lang="en-US" altLang="en-US" sz="2200" dirty="0">
                <a:solidFill>
                  <a:srgbClr val="000000"/>
                </a:solidFill>
                <a:latin typeface="Liberation Sans" panose="020B0604020202020204" pitchFamily="34" charset="0"/>
              </a:rPr>
              <a:t>Ability to Acquire Capital</a:t>
            </a:r>
          </a:p>
          <a:p>
            <a:pPr algn="l">
              <a:lnSpc>
                <a:spcPct val="110000"/>
              </a:lnSpc>
              <a:spcBef>
                <a:spcPct val="35000"/>
              </a:spcBef>
              <a:buClr>
                <a:srgbClr val="800000"/>
              </a:buClr>
              <a:buSzPct val="80000"/>
              <a:buFont typeface="Wingdings" pitchFamily="2" charset="2"/>
              <a:buChar char="u"/>
            </a:pPr>
            <a:r>
              <a:rPr lang="en-US" altLang="en-US" sz="2200" dirty="0">
                <a:solidFill>
                  <a:srgbClr val="000000"/>
                </a:solidFill>
                <a:latin typeface="Liberation Sans" panose="020B0604020202020204" pitchFamily="34" charset="0"/>
              </a:rPr>
              <a:t>Continuous Life</a:t>
            </a:r>
          </a:p>
          <a:p>
            <a:pPr algn="l">
              <a:lnSpc>
                <a:spcPct val="110000"/>
              </a:lnSpc>
              <a:spcBef>
                <a:spcPct val="35000"/>
              </a:spcBef>
              <a:buClr>
                <a:srgbClr val="800000"/>
              </a:buClr>
              <a:buSzPct val="80000"/>
              <a:buFont typeface="Wingdings" pitchFamily="2" charset="2"/>
              <a:buChar char="u"/>
            </a:pPr>
            <a:r>
              <a:rPr lang="en-US" altLang="en-US" sz="2200" dirty="0">
                <a:solidFill>
                  <a:srgbClr val="000000"/>
                </a:solidFill>
                <a:latin typeface="Liberation Sans" panose="020B0604020202020204" pitchFamily="34" charset="0"/>
              </a:rPr>
              <a:t>Corporate Management</a:t>
            </a:r>
          </a:p>
          <a:p>
            <a:pPr algn="l">
              <a:lnSpc>
                <a:spcPct val="110000"/>
              </a:lnSpc>
              <a:spcBef>
                <a:spcPct val="35000"/>
              </a:spcBef>
              <a:buClr>
                <a:srgbClr val="800000"/>
              </a:buClr>
              <a:buSzPct val="80000"/>
              <a:buFont typeface="Wingdings" pitchFamily="2" charset="2"/>
              <a:buChar char="u"/>
            </a:pPr>
            <a:r>
              <a:rPr lang="en-US" altLang="en-US" sz="2200" dirty="0">
                <a:solidFill>
                  <a:srgbClr val="000000"/>
                </a:solidFill>
                <a:latin typeface="Liberation Sans" panose="020B0604020202020204" pitchFamily="34" charset="0"/>
              </a:rPr>
              <a:t>Government Regulations</a:t>
            </a:r>
          </a:p>
          <a:p>
            <a:pPr algn="l">
              <a:lnSpc>
                <a:spcPct val="110000"/>
              </a:lnSpc>
              <a:spcBef>
                <a:spcPct val="35000"/>
              </a:spcBef>
              <a:buClr>
                <a:srgbClr val="800000"/>
              </a:buClr>
              <a:buSzPct val="80000"/>
              <a:buFont typeface="Wingdings" pitchFamily="2" charset="2"/>
              <a:buChar char="u"/>
            </a:pPr>
            <a:r>
              <a:rPr lang="en-US" altLang="en-US" sz="2200" dirty="0">
                <a:solidFill>
                  <a:srgbClr val="000000"/>
                </a:solidFill>
                <a:latin typeface="Liberation Sans" panose="020B0604020202020204" pitchFamily="34" charset="0"/>
              </a:rPr>
              <a:t>Additional Taxes</a:t>
            </a:r>
          </a:p>
        </p:txBody>
      </p:sp>
      <p:sp>
        <p:nvSpPr>
          <p:cNvPr id="2" name="Slide Number Placeholder 1"/>
          <p:cNvSpPr>
            <a:spLocks noGrp="1"/>
          </p:cNvSpPr>
          <p:nvPr>
            <p:ph type="sldNum" sz="quarter" idx="12"/>
          </p:nvPr>
        </p:nvSpPr>
        <p:spPr/>
        <p:txBody>
          <a:bodyPr/>
          <a:lstStyle/>
          <a:p>
            <a:fld id="{980D5847-D064-449A-9DD5-EB6DB8BB846B}" type="slidenum">
              <a:rPr lang="en-US" smtClean="0"/>
              <a:t>9</a:t>
            </a:fld>
            <a:endParaRPr lang="en-US"/>
          </a:p>
        </p:txBody>
      </p:sp>
    </p:spTree>
    <p:extLst>
      <p:ext uri="{BB962C8B-B14F-4D97-AF65-F5344CB8AC3E}">
        <p14:creationId xmlns:p14="http://schemas.microsoft.com/office/powerpoint/2010/main" val="1172861074"/>
      </p:ext>
    </p:extLst>
  </p:cSld>
  <p:clrMapOvr>
    <a:masterClrMapping/>
  </p:clrMapOvr>
  <p:transition>
    <p:wipe dir="r"/>
  </p:transition>
</p:sld>
</file>

<file path=ppt/theme/theme1.xml><?xml version="1.0" encoding="utf-8"?>
<a:theme xmlns:a="http://schemas.openxmlformats.org/drawingml/2006/main" name="movnglnc">
  <a:themeElements>
    <a:clrScheme name="">
      <a:dk1>
        <a:srgbClr val="000000"/>
      </a:dk1>
      <a:lt1>
        <a:srgbClr val="FFFFFF"/>
      </a:lt1>
      <a:dk2>
        <a:srgbClr val="0000FF"/>
      </a:dk2>
      <a:lt2>
        <a:srgbClr val="000000"/>
      </a:lt2>
      <a:accent1>
        <a:srgbClr val="00FFFF"/>
      </a:accent1>
      <a:accent2>
        <a:srgbClr val="FF0000"/>
      </a:accent2>
      <a:accent3>
        <a:srgbClr val="FFFFFF"/>
      </a:accent3>
      <a:accent4>
        <a:srgbClr val="000000"/>
      </a:accent4>
      <a:accent5>
        <a:srgbClr val="AAFFFF"/>
      </a:accent5>
      <a:accent6>
        <a:srgbClr val="E70000"/>
      </a:accent6>
      <a:hlink>
        <a:srgbClr val="000099"/>
      </a:hlink>
      <a:folHlink>
        <a:srgbClr val="000000"/>
      </a:folHlink>
    </a:clrScheme>
    <a:fontScheme name="movnglnc">
      <a:majorFont>
        <a:latin typeface="Comic Sans MS"/>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movnglnc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movnglnc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movnglnc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movnglnc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movnglnc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movnglnc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movnglnc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movnglnc">
  <a:themeElements>
    <a:clrScheme name="">
      <a:dk1>
        <a:srgbClr val="000000"/>
      </a:dk1>
      <a:lt1>
        <a:srgbClr val="FFFFFF"/>
      </a:lt1>
      <a:dk2>
        <a:srgbClr val="0000FF"/>
      </a:dk2>
      <a:lt2>
        <a:srgbClr val="000000"/>
      </a:lt2>
      <a:accent1>
        <a:srgbClr val="00FFFF"/>
      </a:accent1>
      <a:accent2>
        <a:srgbClr val="FF0000"/>
      </a:accent2>
      <a:accent3>
        <a:srgbClr val="FFFFFF"/>
      </a:accent3>
      <a:accent4>
        <a:srgbClr val="000000"/>
      </a:accent4>
      <a:accent5>
        <a:srgbClr val="AAFFFF"/>
      </a:accent5>
      <a:accent6>
        <a:srgbClr val="E70000"/>
      </a:accent6>
      <a:hlink>
        <a:srgbClr val="000099"/>
      </a:hlink>
      <a:folHlink>
        <a:srgbClr val="000000"/>
      </a:folHlink>
    </a:clrScheme>
    <a:fontScheme name="movnglnc">
      <a:majorFont>
        <a:latin typeface="Comic Sans MS"/>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movnglnc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movnglnc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movnglnc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movnglnc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movnglnc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movnglnc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movnglnc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C:\Program Files\Microsoft Office\Templates\1033\Company Handbook.pot</Template>
  <TotalTime>14419</TotalTime>
  <Pages>43</Pages>
  <Words>4405</Words>
  <Application>Microsoft Macintosh PowerPoint</Application>
  <PresentationFormat>On-screen Show (4:3)</PresentationFormat>
  <Paragraphs>698</Paragraphs>
  <Slides>82</Slides>
  <Notes>76</Notes>
  <HiddenSlides>1</HiddenSlides>
  <MMClips>0</MMClips>
  <ScaleCrop>false</ScaleCrop>
  <HeadingPairs>
    <vt:vector size="8" baseType="variant">
      <vt:variant>
        <vt:lpstr>Fonts Used</vt:lpstr>
      </vt:variant>
      <vt:variant>
        <vt:i4>6</vt:i4>
      </vt:variant>
      <vt:variant>
        <vt:lpstr>Theme</vt:lpstr>
      </vt:variant>
      <vt:variant>
        <vt:i4>2</vt:i4>
      </vt:variant>
      <vt:variant>
        <vt:lpstr>Embedded OLE Servers</vt:lpstr>
      </vt:variant>
      <vt:variant>
        <vt:i4>1</vt:i4>
      </vt:variant>
      <vt:variant>
        <vt:lpstr>Slide Titles</vt:lpstr>
      </vt:variant>
      <vt:variant>
        <vt:i4>82</vt:i4>
      </vt:variant>
    </vt:vector>
  </HeadingPairs>
  <TitlesOfParts>
    <vt:vector size="91" baseType="lpstr">
      <vt:lpstr>Arial</vt:lpstr>
      <vt:lpstr>Calibri</vt:lpstr>
      <vt:lpstr>Comic Sans MS</vt:lpstr>
      <vt:lpstr>Liberation Sans</vt:lpstr>
      <vt:lpstr>Times New Roman</vt:lpstr>
      <vt:lpstr>Wingdings</vt:lpstr>
      <vt:lpstr>movnglnc</vt:lpstr>
      <vt:lpstr>1_movnglnc</vt:lpstr>
      <vt:lpstr>Equation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Financial Accounting and Accounting Standards</dc:title>
  <dc:creator>Coby Harmon</dc:creator>
  <cp:lastModifiedBy>Kanika Adik</cp:lastModifiedBy>
  <cp:revision>1729</cp:revision>
  <cp:lastPrinted>1999-09-16T17:08:20Z</cp:lastPrinted>
  <dcterms:created xsi:type="dcterms:W3CDTF">1997-03-28T18:03:02Z</dcterms:created>
  <dcterms:modified xsi:type="dcterms:W3CDTF">2022-04-25T16:50:14Z</dcterms:modified>
</cp:coreProperties>
</file>